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60" r:id="rId4"/>
    <p:sldId id="257" r:id="rId5"/>
    <p:sldId id="261" r:id="rId6"/>
    <p:sldId id="262" r:id="rId7"/>
    <p:sldId id="263" r:id="rId8"/>
    <p:sldId id="264" r:id="rId9"/>
    <p:sldId id="265" r:id="rId10"/>
    <p:sldId id="266" r:id="rId11"/>
    <p:sldId id="267" r:id="rId12"/>
    <p:sldId id="268" r:id="rId13"/>
    <p:sldId id="269" r:id="rId14"/>
    <p:sldId id="2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76" autoAdjust="0"/>
  </p:normalViewPr>
  <p:slideViewPr>
    <p:cSldViewPr>
      <p:cViewPr>
        <p:scale>
          <a:sx n="66" d="100"/>
          <a:sy n="66" d="100"/>
        </p:scale>
        <p:origin x="-1284" y="-5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787FB-53C8-4448-9686-DE92AAD2E745}" type="datetimeFigureOut">
              <a:rPr lang="en-US" smtClean="0"/>
              <a:t>5/16/2014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735D9E-AEA7-4287-A41E-267EB28CEE1C}" type="slidenum">
              <a:rPr lang="en-US" smtClean="0"/>
              <a:t>‹#›</a:t>
            </a:fld>
            <a:endParaRPr lang="en-US"/>
          </a:p>
        </p:txBody>
      </p:sp>
    </p:spTree>
    <p:extLst>
      <p:ext uri="{BB962C8B-B14F-4D97-AF65-F5344CB8AC3E}">
        <p14:creationId xmlns:p14="http://schemas.microsoft.com/office/powerpoint/2010/main" val="304640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snbc.msn.com/id/742119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implybeefandlamb.co.uk/scripts/simply.php?header=nutritionir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hsph.harvard.edu/nutritionsource/what-should-you-eat/health-gains-from-whole-grains/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Dark greens supply a significant amount of folate. Folate is a B vitamin that promotes heart health and helps prevent neural tube defects. Research also suggests that diets low in folate may increase the risk of cancers of the breast (particularly among women who </a:t>
            </a:r>
            <a:r>
              <a:rPr lang="en-US" sz="1200" b="0" u="sng" kern="1200" dirty="0" smtClean="0">
                <a:solidFill>
                  <a:schemeClr val="tx1"/>
                </a:solidFill>
                <a:latin typeface="+mn-lt"/>
                <a:ea typeface="+mn-ea"/>
                <a:cs typeface="+mn-cs"/>
                <a:hlinkClick r:id="rId3"/>
              </a:rPr>
              <a:t>drink</a:t>
            </a:r>
            <a:r>
              <a:rPr lang="en-US" dirty="0" smtClean="0"/>
              <a:t> alcohol), cervix and lung.</a:t>
            </a:r>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3</a:t>
            </a:fld>
            <a:endParaRPr lang="en-US"/>
          </a:p>
        </p:txBody>
      </p:sp>
    </p:spTree>
    <p:extLst>
      <p:ext uri="{BB962C8B-B14F-4D97-AF65-F5344CB8AC3E}">
        <p14:creationId xmlns:p14="http://schemas.microsoft.com/office/powerpoint/2010/main" val="646941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Diabetes</a:t>
            </a:r>
          </a:p>
          <a:p>
            <a:r>
              <a:rPr lang="en-US" dirty="0" smtClean="0"/>
              <a:t>Women in a Harvard School of Public Health study who reported eating 5 or more 1 ounce servings of nuts/peanuts per week reduced their risk of Type 2 diabetes by almost 30 percent compared to those who rarely or never ate nuts. Women in the study who ate five tablespoons of peanut butter each week reduced their risk for Type 2 diabetes almost 20 percent. (</a:t>
            </a:r>
            <a:r>
              <a:rPr lang="en-US" i="1" dirty="0" smtClean="0"/>
              <a:t>Journal of the American Medical Association</a:t>
            </a:r>
            <a:r>
              <a:rPr lang="en-US" dirty="0" smtClean="0"/>
              <a:t>, Nov. 27, 2002.)</a:t>
            </a:r>
          </a:p>
          <a:p>
            <a:r>
              <a:rPr lang="en-US" dirty="0" smtClean="0"/>
              <a:t>It is also important for women to increase intake of foods that help</a:t>
            </a:r>
            <a:r>
              <a:rPr lang="en-US" baseline="0" dirty="0" smtClean="0"/>
              <a:t> with cholesterol  control as we age to reduce the risk for heart disease as women move past the menopause years. </a:t>
            </a:r>
            <a:endParaRPr lang="en-US" dirty="0" smtClean="0"/>
          </a:p>
          <a:p>
            <a:r>
              <a:rPr lang="en-US" b="1" dirty="0" smtClean="0"/>
              <a:t>Heart Disease</a:t>
            </a:r>
          </a:p>
          <a:p>
            <a:r>
              <a:rPr lang="en-US" dirty="0" smtClean="0"/>
              <a:t>Several research studies have shown that total and LDL cholesterol are reduced</a:t>
            </a:r>
            <a:r>
              <a:rPr lang="en-US" baseline="0" dirty="0" smtClean="0"/>
              <a:t> with a small intake of nuts without additional gain in weight. Nuts provide healthy monounsaturated and polyunsaturated fatty acids that have shown to reduce cholesterol. </a:t>
            </a:r>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12</a:t>
            </a:fld>
            <a:endParaRPr lang="en-US"/>
          </a:p>
        </p:txBody>
      </p:sp>
    </p:spTree>
    <p:extLst>
      <p:ext uri="{BB962C8B-B14F-4D97-AF65-F5344CB8AC3E}">
        <p14:creationId xmlns:p14="http://schemas.microsoft.com/office/powerpoint/2010/main" val="241651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blood pressure or hypertension is a common disorder affecting many Americans, both children and adults. Because of its high prevalence, serious health consequences, and economic burden, lifestyle changes, including dietary modifications, are recommended to help prevent and treat hypertension. Over the past decade, the importance of consuming a healthful diet containing three daily servings of low-fat or fat-free milk or equivalent milk products – as recommended in the 2005 Dietary Guidelines for Americans – has emerged as a potential effective strategy together with recommended lifestyle practices to help lower blood pressure.</a:t>
            </a:r>
            <a:br>
              <a:rPr lang="en-US" dirty="0" smtClean="0"/>
            </a:br>
            <a:r>
              <a:rPr lang="en-US" dirty="0" smtClean="0"/>
              <a:t/>
            </a:r>
            <a:br>
              <a:rPr lang="en-US" dirty="0" smtClean="0"/>
            </a:br>
            <a:r>
              <a:rPr lang="en-US" dirty="0" smtClean="0"/>
              <a:t>The Dietary Approaches to Stop Hypertension (DASH) Trial demonstrated that a low-fat dietary pattern high in low-fat or fat-free dairy foods (two to three servings/day) and fruits and vegetables (eight to ten servings/day) – the so-called DASH dietary pattern – produced significant reductions in systolic and diastolic blood pressure in adults with pre-hypertension or hypertension. The blood pressure-lowering effect of the DASH dietary pattern was particularly effective for those with hypertension and African Americans, a group at high risk for hypertension. A number of health professional organizations, including the American Heart Association, support the DASH dietary pattern to help prevent and treat hypertension.</a:t>
            </a:r>
          </a:p>
          <a:p>
            <a:r>
              <a:rPr lang="en-US" dirty="0" smtClean="0"/>
              <a:t>Experimental animal, </a:t>
            </a:r>
            <a:r>
              <a:rPr lang="en-US" i="1" dirty="0" smtClean="0"/>
              <a:t>in vitro</a:t>
            </a:r>
            <a:r>
              <a:rPr lang="en-US" dirty="0" smtClean="0"/>
              <a:t>, epidemiological, and clinical studies suggest a protective role for dairy foods and dairy food nutrients such as calcium and vitamin D in colorectal cancer.</a:t>
            </a:r>
          </a:p>
          <a:p>
            <a:r>
              <a:rPr lang="en-US" dirty="0" smtClean="0"/>
              <a:t>The bone health advantage of food sources of calcium (primarily dairy products) compared to calcium supplements was recently demonstrated in a cross-sectional study of healthy postmenopausal women. Other recent studies support a favorable effect of dairy products on bone health. Researchers attribute this beneficial effect to many nutrients in milk (e.g., calcium, vitamin D, protein, phosphorus, magnesium, potassium, zinc, vitamins A, C, and K) that support bone health. A number of government and health professional organizations encourage three daily servings of dairy products for bone health.</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4</a:t>
            </a:fld>
            <a:endParaRPr lang="en-US"/>
          </a:p>
        </p:txBody>
      </p:sp>
    </p:spTree>
    <p:extLst>
      <p:ext uri="{BB962C8B-B14F-4D97-AF65-F5344CB8AC3E}">
        <p14:creationId xmlns:p14="http://schemas.microsoft.com/office/powerpoint/2010/main" val="260318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Iron is a mineral and is essential for good health and physical well-being. It is found in a variety of foods, including lean beef and lamb. The redder the meat, the higher the iron content.</a:t>
            </a:r>
            <a:br>
              <a:rPr lang="en-US" dirty="0" smtClean="0"/>
            </a:br>
            <a:r>
              <a:rPr lang="en-US" dirty="0" smtClean="0"/>
              <a:t/>
            </a:r>
            <a:br>
              <a:rPr lang="en-US" dirty="0" smtClean="0"/>
            </a:br>
            <a:r>
              <a:rPr lang="en-US" dirty="0" smtClean="0"/>
              <a:t>Too little iron in the body can lead to low iron stores and iron deficiency known as </a:t>
            </a:r>
            <a:r>
              <a:rPr lang="en-US" dirty="0" err="1" smtClean="0"/>
              <a:t>anaemia</a:t>
            </a:r>
            <a:r>
              <a:rPr lang="en-US" dirty="0" smtClean="0"/>
              <a:t>: symptoms include tiredness, poor appetite, irritability, and a lower attention span. If you are constantly tired or think you may have iron deficiency </a:t>
            </a:r>
            <a:r>
              <a:rPr lang="en-US" dirty="0" err="1" smtClean="0"/>
              <a:t>anaemia</a:t>
            </a:r>
            <a:r>
              <a:rPr lang="en-US" dirty="0" smtClean="0"/>
              <a:t>, please consult your doctor. Quick Fact</a:t>
            </a:r>
          </a:p>
          <a:p>
            <a:r>
              <a:rPr lang="en-US" dirty="0" smtClean="0"/>
              <a:t>A teenage girl's requirement increases during adolescence due to growth spurts and the onset of menstruation. </a:t>
            </a:r>
          </a:p>
          <a:p>
            <a:r>
              <a:rPr lang="en-US" dirty="0" smtClean="0"/>
              <a:t>Iron has three main roles in the body:</a:t>
            </a:r>
          </a:p>
          <a:p>
            <a:r>
              <a:rPr lang="en-US" dirty="0" smtClean="0"/>
              <a:t>To carry oxygen around the body in </a:t>
            </a:r>
            <a:r>
              <a:rPr lang="en-US" dirty="0" err="1" smtClean="0"/>
              <a:t>haemoglobin</a:t>
            </a:r>
            <a:r>
              <a:rPr lang="en-US" dirty="0" smtClean="0"/>
              <a:t> found in the blood</a:t>
            </a:r>
          </a:p>
          <a:p>
            <a:r>
              <a:rPr lang="en-US" dirty="0" smtClean="0"/>
              <a:t>Ensures a healthy immune system. The cells that fight infection depend on adequate iron stores. If your iron levels are low, your body is prone to more infections</a:t>
            </a:r>
          </a:p>
          <a:p>
            <a:r>
              <a:rPr lang="en-US" dirty="0" smtClean="0"/>
              <a:t>Iron is essential for the production of energy in the body from nutrients</a:t>
            </a:r>
          </a:p>
          <a:p>
            <a:r>
              <a:rPr lang="en-US" dirty="0" smtClean="0"/>
              <a:t>Where there is an increased demand for iron: Women of child-bearing age</a:t>
            </a:r>
          </a:p>
          <a:p>
            <a:r>
              <a:rPr lang="en-US" dirty="0" smtClean="0"/>
              <a:t>Babies - Iron stores in newborn babies begin to deplete between 4-6 months old</a:t>
            </a:r>
          </a:p>
          <a:p>
            <a:r>
              <a:rPr lang="en-US" dirty="0" smtClean="0"/>
              <a:t>Toddlers - Young children undergo rapid growth and development, so extra iron is required</a:t>
            </a:r>
          </a:p>
          <a:p>
            <a:r>
              <a:rPr lang="en-US" dirty="0" smtClean="0"/>
              <a:t>Boys - Adolescent growth spurts increase iron requirements</a:t>
            </a:r>
          </a:p>
          <a:p>
            <a:r>
              <a:rPr lang="en-US" dirty="0" smtClean="0"/>
              <a:t>Girls - During puberty, especially after the onset of menstruation</a:t>
            </a:r>
          </a:p>
          <a:p>
            <a:r>
              <a:rPr lang="en-US" dirty="0" smtClean="0"/>
              <a:t>Eat lean red meat 2-3 times per week to ensure the maximum absorption of </a:t>
            </a:r>
            <a:r>
              <a:rPr lang="en-US" dirty="0" err="1" smtClean="0">
                <a:hlinkClick r:id="rId3"/>
              </a:rPr>
              <a:t>haem</a:t>
            </a:r>
            <a:r>
              <a:rPr lang="en-US" dirty="0" smtClean="0"/>
              <a:t> </a:t>
            </a:r>
            <a:r>
              <a:rPr lang="en-US" dirty="0" err="1" smtClean="0"/>
              <a:t>ironEat</a:t>
            </a:r>
            <a:r>
              <a:rPr lang="en-US" dirty="0" smtClean="0"/>
              <a:t> plenty of vitamin C rich foods (like fruit and vegetables) to assist the body with the absorption of non-</a:t>
            </a:r>
            <a:r>
              <a:rPr lang="en-US" dirty="0" err="1" smtClean="0"/>
              <a:t>haem</a:t>
            </a:r>
            <a:r>
              <a:rPr lang="en-US" dirty="0" smtClean="0"/>
              <a:t> iron found in plant foods (vegetables, pasta, rice, cereals, bread, pulses, such peas, beans and lentils and fruit)Eat lean red meat and vegetables together. Eat a combination of red meat and plant foods. This will assist the body with the absorption of </a:t>
            </a:r>
            <a:r>
              <a:rPr lang="en-US" dirty="0" smtClean="0">
                <a:hlinkClick r:id="rId3"/>
              </a:rPr>
              <a:t>non-</a:t>
            </a:r>
            <a:r>
              <a:rPr lang="en-US" dirty="0" err="1" smtClean="0">
                <a:hlinkClick r:id="rId3"/>
              </a:rPr>
              <a:t>haem</a:t>
            </a:r>
            <a:r>
              <a:rPr lang="en-US" dirty="0" smtClean="0"/>
              <a:t> iron by up to four times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5</a:t>
            </a:fld>
            <a:endParaRPr lang="en-US"/>
          </a:p>
        </p:txBody>
      </p:sp>
    </p:spTree>
    <p:extLst>
      <p:ext uri="{BB962C8B-B14F-4D97-AF65-F5344CB8AC3E}">
        <p14:creationId xmlns:p14="http://schemas.microsoft.com/office/powerpoint/2010/main" val="361904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Cardiovascular Disease </a:t>
            </a:r>
          </a:p>
          <a:p>
            <a:r>
              <a:rPr lang="en-US" dirty="0" smtClean="0"/>
              <a:t>Eating whole instead of refined grains substantially lowers total cholesterol, low-density lipoprotein (LDL, or bad) cholesterol, triglycerides, and insulin levels. Any of these changes would be expected to reduce the risk for cardiovascular disease. In the Harvard-based Nurses' Health Study, women who ate 2 to 3 servings of whole-grain products (mostly bread and breakfast cereals) each day were 30 percent less likely to have a heart attack or die from heart disease over a 10-year period than women who ate less than 1 serving per week </a:t>
            </a:r>
          </a:p>
          <a:p>
            <a:r>
              <a:rPr lang="en-US" b="1" dirty="0" smtClean="0"/>
              <a:t>Type 2 Diabetes</a:t>
            </a:r>
          </a:p>
          <a:p>
            <a:r>
              <a:rPr lang="en-US" dirty="0" smtClean="0"/>
              <a:t>In a study of more than 160,000 women whose health and dietary habits were followed for up to 18 years, those who averaged 2 to 3 servings of whole grains a day were 30 percent less likely to have developed type 2 diabetes than those who rarely ate whole grains (</a:t>
            </a:r>
            <a:r>
              <a:rPr lang="en-US" dirty="0" smtClean="0">
                <a:hlinkClick r:id="rId3"/>
              </a:rPr>
              <a:t>3</a:t>
            </a:r>
            <a:r>
              <a:rPr lang="en-US" dirty="0" smtClean="0"/>
              <a:t>). When the researchers combined these results with those of several other large studies, they found that eating an extra 2 servings of whole grains a day decreased the risk of type 2 diabetes by 21 percent. </a:t>
            </a:r>
          </a:p>
          <a:p>
            <a:r>
              <a:rPr lang="en-US" b="1" dirty="0" smtClean="0"/>
              <a:t>Cancer </a:t>
            </a:r>
          </a:p>
          <a:p>
            <a:r>
              <a:rPr lang="en-US" dirty="0" smtClean="0"/>
              <a:t>The data on cancer are mixed, with some studies showing a protective effect and others showing none (</a:t>
            </a:r>
            <a:r>
              <a:rPr lang="en-US" dirty="0" smtClean="0">
                <a:hlinkClick r:id="rId3"/>
              </a:rPr>
              <a:t>4</a:t>
            </a:r>
            <a:r>
              <a:rPr lang="en-US" dirty="0" smtClean="0"/>
              <a:t>). A large, five-year study among nearly 500,000 men and women suggests that eating whole grains, but not dietary fiber, offers modest protection against colorectal cancer (</a:t>
            </a:r>
            <a:r>
              <a:rPr lang="en-US" dirty="0" smtClean="0">
                <a:hlinkClick r:id="rId3"/>
              </a:rPr>
              <a:t>5</a:t>
            </a:r>
            <a:r>
              <a:rPr lang="en-US" dirty="0" smtClean="0"/>
              <a:t>, </a:t>
            </a:r>
            <a:r>
              <a:rPr lang="en-US" dirty="0" smtClean="0">
                <a:hlinkClick r:id="rId3"/>
              </a:rPr>
              <a:t>6</a:t>
            </a:r>
            <a:r>
              <a:rPr lang="en-US" dirty="0" smtClean="0"/>
              <a:t>). </a:t>
            </a:r>
          </a:p>
          <a:p>
            <a:r>
              <a:rPr lang="en-US" b="1" dirty="0" smtClean="0"/>
              <a:t>Digestive Health</a:t>
            </a:r>
          </a:p>
          <a:p>
            <a:r>
              <a:rPr lang="en-US" dirty="0" smtClean="0"/>
              <a:t>By keeping the stool soft and bulky, the fiber in whole grains helps prevent constipation, a common, costly, and aggravating problem. It also helps prevent diverticular disease (the development of tiny pouches inside the colon that are easily irritated and inflamed) by decreasing pressure in the intestines. </a:t>
            </a:r>
          </a:p>
          <a:p>
            <a:r>
              <a:rPr lang="en-US" b="1" dirty="0" smtClean="0"/>
              <a:t>Staying Alive</a:t>
            </a:r>
          </a:p>
          <a:p>
            <a:r>
              <a:rPr lang="en-US" dirty="0" smtClean="0"/>
              <a:t>An intriguing report from the Iowa Women's Health Study linked whole-grain consumption with fewer deaths from </a:t>
            </a:r>
            <a:r>
              <a:rPr lang="en-US" dirty="0" err="1" smtClean="0"/>
              <a:t>noncardiac</a:t>
            </a:r>
            <a:r>
              <a:rPr lang="en-US" dirty="0" smtClean="0"/>
              <a:t>, </a:t>
            </a:r>
            <a:r>
              <a:rPr lang="en-US" dirty="0" err="1" smtClean="0"/>
              <a:t>noncancer</a:t>
            </a:r>
            <a:r>
              <a:rPr lang="en-US" dirty="0" smtClean="0"/>
              <a:t> causes. Compared with women who rarely or never ate whole-grain foods, those who had at least two or more servings a day were 30 percent less likely to have died from an inflammation-related condition over a 17-year period (</a:t>
            </a:r>
            <a:r>
              <a:rPr lang="en-US" dirty="0" smtClean="0">
                <a:hlinkClick r:id="rId3"/>
              </a:rPr>
              <a:t>7</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6</a:t>
            </a:fld>
            <a:endParaRPr lang="en-US"/>
          </a:p>
        </p:txBody>
      </p:sp>
    </p:spTree>
    <p:extLst>
      <p:ext uri="{BB962C8B-B14F-4D97-AF65-F5344CB8AC3E}">
        <p14:creationId xmlns:p14="http://schemas.microsoft.com/office/powerpoint/2010/main" val="419841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Drinking a cup of tea a few times a day to absorb antioxidants and other healthful plant compounds. In green-tea drinking cultures, the usual amount is three cups per day. Allow tea to steep for three to five minutes to bring out its </a:t>
            </a:r>
            <a:r>
              <a:rPr lang="en-US" dirty="0" err="1" smtClean="0"/>
              <a:t>catechins</a:t>
            </a:r>
            <a:r>
              <a:rPr lang="en-US" dirty="0" smtClean="0"/>
              <a:t>. The best way to get the </a:t>
            </a:r>
            <a:r>
              <a:rPr lang="en-US" dirty="0" err="1" smtClean="0"/>
              <a:t>catechins</a:t>
            </a:r>
            <a:r>
              <a:rPr lang="en-US" dirty="0" smtClean="0"/>
              <a:t> and other flavonoids in tea is to drink it freshly brewed.</a:t>
            </a:r>
          </a:p>
          <a:p>
            <a:r>
              <a:rPr lang="en-US" i="1" dirty="0" smtClean="0"/>
              <a:t>Breast cancer.</a:t>
            </a:r>
            <a:r>
              <a:rPr lang="en-US" dirty="0" smtClean="0"/>
              <a:t> Clinical studies in animals and test tubes suggest that polyphenols in green tea inhibit the growth of breast cancer cells. In one study of 472 women with various stages of breast cancer, researchers found that women who consumed the most green tea experienced the least spread of cancer (particularly premenopausal women in the early stages of breast cancer). They also found that women with early stages of the disease who drank at least 5 cups of tea every day before being diagnosed with cancer were less likely to suffer recurrences of the disease after completion of treatment. However, women with late stages of breast cancer experienced little or no improvement from drinking green tea. In terms of breast cancer prevention, the studies are inconclusive. In one very large clinical study from Japan, researchers found that drinking green tea was not associated with a reduced risk of breast cancer.</a:t>
            </a:r>
          </a:p>
          <a:p>
            <a:r>
              <a:rPr lang="en-US" i="1" dirty="0" smtClean="0"/>
              <a:t>Ovarian cancer</a:t>
            </a:r>
            <a:r>
              <a:rPr lang="en-US" dirty="0" smtClean="0"/>
              <a:t>. In a clinical study conducted on ovarian cancer patients in China, researchers found that women who drank at least one cup of green tea per day survived longer with the disease than those who didn’t drink green tea. In fact, those who drank the most tea, lived the longest.</a:t>
            </a:r>
          </a:p>
          <a:p>
            <a:r>
              <a:rPr lang="en-US" b="1" dirty="0" smtClean="0"/>
              <a:t>Weight loss</a:t>
            </a:r>
            <a:endParaRPr lang="en-US" dirty="0" smtClean="0"/>
          </a:p>
          <a:p>
            <a:r>
              <a:rPr lang="en-US" dirty="0" smtClean="0"/>
              <a:t>Clinical studies suggest that green tea extract may boost metabolism and help burn fat. One study confirmed that the combination of green tea and caffeine improved weight loss and maintenance in overweight and moderately obese individuals. Some researchers speculate that substances in green tea known as polyphenols, specifically the </a:t>
            </a:r>
            <a:r>
              <a:rPr lang="en-US" dirty="0" err="1" smtClean="0"/>
              <a:t>catechins</a:t>
            </a:r>
            <a:r>
              <a:rPr lang="en-US" dirty="0" smtClean="0"/>
              <a:t>, are responsible for the herb's fat-burning effect.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7</a:t>
            </a:fld>
            <a:endParaRPr lang="en-US"/>
          </a:p>
        </p:txBody>
      </p:sp>
    </p:spTree>
    <p:extLst>
      <p:ext uri="{BB962C8B-B14F-4D97-AF65-F5344CB8AC3E}">
        <p14:creationId xmlns:p14="http://schemas.microsoft.com/office/powerpoint/2010/main" val="149328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Orange</a:t>
            </a:r>
            <a:r>
              <a:rPr lang="en-US" dirty="0" smtClean="0"/>
              <a:t> fruits &amp; vegetables also contain some other important nutrients and phytochemicals.</a:t>
            </a:r>
          </a:p>
          <a:p>
            <a:r>
              <a:rPr lang="en-US" dirty="0" smtClean="0"/>
              <a:t> </a:t>
            </a:r>
          </a:p>
          <a:p>
            <a:r>
              <a:rPr lang="en-US" dirty="0" smtClean="0"/>
              <a:t>Orange fruits &amp; vegetables are most well known for having lots of beta-carotene. Beta carotene is an antioxidant that is good for your whole body. It keeps the heart healthy and protects against cancer and other harmful diseases.</a:t>
            </a:r>
          </a:p>
          <a:p>
            <a:r>
              <a:rPr lang="en-US" dirty="0" smtClean="0"/>
              <a:t> </a:t>
            </a:r>
          </a:p>
          <a:p>
            <a:r>
              <a:rPr lang="en-US" dirty="0" smtClean="0"/>
              <a:t>Beta carotene is also converted to Vitamin A in your body. Vitamin A is important for your vision, immune system and your skin. </a:t>
            </a:r>
          </a:p>
          <a:p>
            <a:r>
              <a:rPr lang="en-US" dirty="0" smtClean="0"/>
              <a:t>Aside from helping your eyes, orange fruits and veggies are great for your skin and your general health.  Beta carotene can prevent sun damage and </a:t>
            </a:r>
            <a:r>
              <a:rPr lang="en-US" b="1" dirty="0" smtClean="0"/>
              <a:t>Vitamin C</a:t>
            </a:r>
            <a:r>
              <a:rPr lang="en-US" dirty="0" smtClean="0"/>
              <a:t> rebuilds the skin. Vitamin C promotes and protects collagen. Collagen provides support and elasticity to your skin ... delaying the onset of wrinkles!</a:t>
            </a:r>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8</a:t>
            </a:fld>
            <a:endParaRPr lang="en-US"/>
          </a:p>
        </p:txBody>
      </p:sp>
    </p:spTree>
    <p:extLst>
      <p:ext uri="{BB962C8B-B14F-4D97-AF65-F5344CB8AC3E}">
        <p14:creationId xmlns:p14="http://schemas.microsoft.com/office/powerpoint/2010/main" val="501848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Scientific research is clear about the positive effects that omega-3 fatty acids have on the risk of heart attacks, strokes, kidney disorders, Alzheimer’s disease, certain cancers, rheumatoid arthritis, type-2 diabetes, low birth weight, post-partum depression, and pre-term delivery.</a:t>
            </a:r>
          </a:p>
          <a:p>
            <a:r>
              <a:rPr lang="en-US" dirty="0" smtClean="0"/>
              <a:t>Beyond omega-3s, fish also offers consumers an excellent source of protein, Vitamin B12, potassium, selenium, and, in some seafood varieties, iron. (Prenatal vitamins all contain generous amounts of VitaminB12 because it is so vital for fetal brain and nervous-system development.) B12 is also necessary for adults to maintain healthy nerve cells and red blood cells. Potassium is key for its benefits to muscle and nerve function and helps lower the risk for high blood pressure. Selenium, an antioxidant, helps guard against heart disease and boosts the immune system.</a:t>
            </a:r>
          </a:p>
          <a:p>
            <a:endParaRPr lang="en-US" dirty="0" smtClean="0"/>
          </a:p>
          <a:p>
            <a:r>
              <a:rPr lang="en-US" dirty="0" smtClean="0"/>
              <a:t>Nonetheless, some large long-lived fish contain high levels of a form of mercury called methyl mercury that may potentially harm an unborn baby's developing nervous system. The FDA advises that pregnant women, women who may become pregnant, nursing mothers, and young children </a:t>
            </a:r>
            <a:r>
              <a:rPr lang="en-US" b="1" dirty="0" smtClean="0"/>
              <a:t>should avoid eating shark, swordfish, king mackerel and tilefish </a:t>
            </a:r>
            <a:r>
              <a:rPr lang="en-US" dirty="0" smtClean="0"/>
              <a:t>due to high levels of mercury in these fish. </a:t>
            </a:r>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9</a:t>
            </a:fld>
            <a:endParaRPr lang="en-US"/>
          </a:p>
        </p:txBody>
      </p:sp>
    </p:spTree>
    <p:extLst>
      <p:ext uri="{BB962C8B-B14F-4D97-AF65-F5344CB8AC3E}">
        <p14:creationId xmlns:p14="http://schemas.microsoft.com/office/powerpoint/2010/main" val="188017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Concentrated cranberries, blueberries and bilberries provide an antioxidant boost and dietary support for urinary health. Cranberries or prevent urinary tract infection, blueberries to protect against Alzheimer's, strawberries to lower your blood pressure, black raspberries to ward off cancer. Sounds like you'll be running marathons at if you could just manage to eat a big bowl of berries every day. Perhaps.</a:t>
            </a:r>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10</a:t>
            </a:fld>
            <a:endParaRPr lang="en-US"/>
          </a:p>
        </p:txBody>
      </p:sp>
    </p:spTree>
    <p:extLst>
      <p:ext uri="{BB962C8B-B14F-4D97-AF65-F5344CB8AC3E}">
        <p14:creationId xmlns:p14="http://schemas.microsoft.com/office/powerpoint/2010/main" val="263375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Nutrition experts often refer to brassica vegetables as "functional foods." Functional foods are foods that have benefits beyond basic nutrition - for instance, health benefits such as preventing certain diseases.</a:t>
            </a:r>
            <a:r>
              <a:rPr lang="en-US" dirty="0" smtClean="0"/>
              <a:t> Like all vegetables, crucifers possess high levels of antioxidants, including vitamin C, vitamin A, calcium, iron, folate, soluble </a:t>
            </a:r>
            <a:r>
              <a:rPr lang="en-US" dirty="0" err="1" smtClean="0"/>
              <a:t>fibre</a:t>
            </a:r>
            <a:r>
              <a:rPr lang="en-US" dirty="0" smtClean="0"/>
              <a:t>, and </a:t>
            </a:r>
            <a:r>
              <a:rPr lang="en-US" dirty="0" err="1" smtClean="0"/>
              <a:t>lignans</a:t>
            </a:r>
            <a:r>
              <a:rPr lang="en-US" dirty="0" smtClean="0"/>
              <a:t>. All these compounds may help reduce the risk of cardiovascular disease, since studies show that crucifers reduce plasma </a:t>
            </a:r>
            <a:r>
              <a:rPr lang="en-US" dirty="0" err="1" smtClean="0"/>
              <a:t>homocysteine</a:t>
            </a:r>
            <a:r>
              <a:rPr lang="en-US" dirty="0" smtClean="0"/>
              <a:t> levels, and higher </a:t>
            </a:r>
            <a:r>
              <a:rPr lang="en-US" dirty="0" err="1" smtClean="0"/>
              <a:t>homocysteine</a:t>
            </a:r>
            <a:r>
              <a:rPr lang="en-US" dirty="0" smtClean="0"/>
              <a:t> levels increase the risk for heart disease. Additionally, because of the high amount of calcium found in crucifers (especially kale, Chinese cabbage, and broccoli), they protect bone density and may help prevent the onset of osteoporosis, particularly in women.</a:t>
            </a:r>
          </a:p>
          <a:p>
            <a:r>
              <a:rPr lang="en-US" dirty="0" smtClean="0"/>
              <a:t>Researchers found that among more than 6,000 Chinese women, those with the highest intake of cruciferous vegetables had a somewhat lower risk of postmenopausal breast cancer than those with the lowest intake.</a:t>
            </a:r>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11</a:t>
            </a:fld>
            <a:endParaRPr lang="en-US"/>
          </a:p>
        </p:txBody>
      </p:sp>
    </p:spTree>
    <p:extLst>
      <p:ext uri="{BB962C8B-B14F-4D97-AF65-F5344CB8AC3E}">
        <p14:creationId xmlns:p14="http://schemas.microsoft.com/office/powerpoint/2010/main" val="1457507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3867C5-3240-434E-9CEF-ADD88A2D2DC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867C5-3240-434E-9CEF-ADD88A2D2DC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867C5-3240-434E-9CEF-ADD88A2D2DC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086600" cy="11430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447800"/>
            <a:ext cx="8610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867C5-3240-434E-9CEF-ADD88A2D2DC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867C5-3240-434E-9CEF-ADD88A2D2DC1}"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3867C5-3240-434E-9CEF-ADD88A2D2DC1}" type="datetimeFigureOut">
              <a:rPr lang="en-US" smtClean="0"/>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3867C5-3240-434E-9CEF-ADD88A2D2DC1}" type="datetimeFigureOut">
              <a:rPr lang="en-US" smtClean="0"/>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867C5-3240-434E-9CEF-ADD88A2D2DC1}" type="datetimeFigureOut">
              <a:rPr lang="en-US" smtClean="0"/>
              <a:t>5/16/2014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76200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63867C5-3240-434E-9CEF-ADD88A2D2DC1}"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867C5-3240-434E-9CEF-ADD88A2D2DC1}"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629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867C5-3240-434E-9CEF-ADD88A2D2DC1}" type="datetimeFigureOut">
              <a:rPr lang="en-US" smtClean="0"/>
              <a:t>5/16/2014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A14E5-A88B-4B61-9C31-23D7A1F192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82975"/>
            <a:ext cx="7772400" cy="1470025"/>
          </a:xfrm>
        </p:spPr>
        <p:txBody>
          <a:bodyPr/>
          <a:lstStyle/>
          <a:p>
            <a:r>
              <a:rPr lang="en-US" dirty="0" err="1">
                <a:solidFill>
                  <a:srgbClr val="002060"/>
                </a:solidFill>
              </a:rPr>
              <a:t>Superfoods</a:t>
            </a:r>
            <a:r>
              <a:rPr lang="en-US" dirty="0">
                <a:solidFill>
                  <a:srgbClr val="002060"/>
                </a:solidFill>
              </a:rPr>
              <a:t> For Women </a:t>
            </a:r>
            <a:endParaRPr lang="en-US" dirty="0"/>
          </a:p>
        </p:txBody>
      </p:sp>
      <p:sp>
        <p:nvSpPr>
          <p:cNvPr id="3" name="Subtitle 2"/>
          <p:cNvSpPr>
            <a:spLocks noGrp="1"/>
          </p:cNvSpPr>
          <p:nvPr>
            <p:ph type="subTitle" idx="1"/>
          </p:nvPr>
        </p:nvSpPr>
        <p:spPr>
          <a:xfrm>
            <a:off x="1371600" y="4953000"/>
            <a:ext cx="6400800" cy="1752600"/>
          </a:xfrm>
        </p:spPr>
        <p:txBody>
          <a:bodyPr/>
          <a:lstStyle/>
          <a:p>
            <a:r>
              <a:rPr lang="en-US" b="1" dirty="0">
                <a:solidFill>
                  <a:srgbClr val="002060"/>
                </a:solidFill>
              </a:rPr>
              <a:t>Heli J. Roy, PhD, RD</a:t>
            </a:r>
          </a:p>
          <a:p>
            <a:r>
              <a:rPr lang="en-US" dirty="0">
                <a:solidFill>
                  <a:srgbClr val="002060"/>
                </a:solidFill>
              </a:rPr>
              <a:t>Pennington Biomedical Research </a:t>
            </a:r>
            <a:r>
              <a:rPr lang="en-US" dirty="0" smtClean="0">
                <a:solidFill>
                  <a:srgbClr val="002060"/>
                </a:solidFill>
              </a:rPr>
              <a:t>Center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 Berries and Cherries</a:t>
            </a:r>
            <a:endParaRPr lang="en-US" dirty="0"/>
          </a:p>
        </p:txBody>
      </p:sp>
      <p:sp>
        <p:nvSpPr>
          <p:cNvPr id="3" name="Content Placeholder 2"/>
          <p:cNvSpPr>
            <a:spLocks noGrp="1"/>
          </p:cNvSpPr>
          <p:nvPr>
            <p:ph idx="1"/>
          </p:nvPr>
        </p:nvSpPr>
        <p:spPr>
          <a:xfrm>
            <a:off x="762000" y="1905000"/>
            <a:ext cx="3124200" cy="4572000"/>
          </a:xfrm>
        </p:spPr>
        <p:txBody>
          <a:bodyPr/>
          <a:lstStyle/>
          <a:p>
            <a:pPr marL="0" indent="0">
              <a:buNone/>
            </a:pPr>
            <a:r>
              <a:rPr lang="en-US" b="1" dirty="0">
                <a:solidFill>
                  <a:srgbClr val="002060"/>
                </a:solidFill>
              </a:rPr>
              <a:t>Contains </a:t>
            </a:r>
            <a:r>
              <a:rPr lang="en-US" b="1" dirty="0" err="1">
                <a:solidFill>
                  <a:srgbClr val="002060"/>
                </a:solidFill>
              </a:rPr>
              <a:t>anthocyanins</a:t>
            </a:r>
            <a:r>
              <a:rPr lang="en-US" b="1" dirty="0">
                <a:solidFill>
                  <a:srgbClr val="002060"/>
                </a:solidFill>
              </a:rPr>
              <a:t>, strong antioxidants. </a:t>
            </a:r>
            <a:endParaRPr lang="en-US" dirty="0">
              <a:solidFill>
                <a:prstClr val="black"/>
              </a:solidFill>
            </a:endParaRPr>
          </a:p>
        </p:txBody>
      </p:sp>
      <p:pic>
        <p:nvPicPr>
          <p:cNvPr id="4" name="Picture 5"/>
          <p:cNvPicPr>
            <a:picLocks noChangeAspect="1" noChangeArrowheads="1"/>
          </p:cNvPicPr>
          <p:nvPr/>
        </p:nvPicPr>
        <p:blipFill>
          <a:blip r:embed="rId3" cstate="print"/>
          <a:srcRect/>
          <a:stretch>
            <a:fillRect/>
          </a:stretch>
        </p:blipFill>
        <p:spPr bwMode="auto">
          <a:xfrm>
            <a:off x="5181600" y="1905000"/>
            <a:ext cx="2381250" cy="3581400"/>
          </a:xfrm>
          <a:prstGeom prst="rect">
            <a:avLst/>
          </a:prstGeom>
          <a:noFill/>
          <a:ln w="9525">
            <a:noFill/>
            <a:miter lim="800000"/>
            <a:headEnd/>
            <a:tailEnd/>
          </a:ln>
        </p:spPr>
      </p:pic>
    </p:spTree>
    <p:extLst>
      <p:ext uri="{BB962C8B-B14F-4D97-AF65-F5344CB8AC3E}">
        <p14:creationId xmlns:p14="http://schemas.microsoft.com/office/powerpoint/2010/main" val="362600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9. Cruciferous Vegetables </a:t>
            </a:r>
            <a:endParaRPr lang="en-US" dirty="0"/>
          </a:p>
        </p:txBody>
      </p:sp>
      <p:sp>
        <p:nvSpPr>
          <p:cNvPr id="3" name="Content Placeholder 2"/>
          <p:cNvSpPr>
            <a:spLocks noGrp="1"/>
          </p:cNvSpPr>
          <p:nvPr>
            <p:ph idx="1"/>
          </p:nvPr>
        </p:nvSpPr>
        <p:spPr>
          <a:xfrm>
            <a:off x="6096000" y="2743200"/>
            <a:ext cx="2819400" cy="3733800"/>
          </a:xfrm>
        </p:spPr>
        <p:txBody>
          <a:bodyPr/>
          <a:lstStyle/>
          <a:p>
            <a:pPr marL="0" indent="0">
              <a:buNone/>
            </a:pPr>
            <a:r>
              <a:rPr lang="en-US" b="1" dirty="0">
                <a:solidFill>
                  <a:srgbClr val="002060"/>
                </a:solidFill>
              </a:rPr>
              <a:t>Eliminates free radicals</a:t>
            </a:r>
            <a:r>
              <a:rPr lang="en-US" b="1" dirty="0" smtClean="0">
                <a:solidFill>
                  <a:srgbClr val="002060"/>
                </a:solidFill>
              </a:rPr>
              <a:t>!</a:t>
            </a:r>
            <a:endParaRPr lang="en-US" b="1" dirty="0">
              <a:solidFill>
                <a:srgbClr val="002060"/>
              </a:solidFill>
            </a:endParaRPr>
          </a:p>
        </p:txBody>
      </p:sp>
      <p:pic>
        <p:nvPicPr>
          <p:cNvPr id="4" name="Picture 8"/>
          <p:cNvPicPr>
            <a:picLocks noChangeAspect="1" noChangeArrowheads="1"/>
          </p:cNvPicPr>
          <p:nvPr/>
        </p:nvPicPr>
        <p:blipFill>
          <a:blip r:embed="rId3" cstate="print"/>
          <a:srcRect/>
          <a:stretch>
            <a:fillRect/>
          </a:stretch>
        </p:blipFill>
        <p:spPr bwMode="auto">
          <a:xfrm>
            <a:off x="304800" y="2133599"/>
            <a:ext cx="5067300" cy="3400425"/>
          </a:xfrm>
          <a:prstGeom prst="rect">
            <a:avLst/>
          </a:prstGeom>
          <a:noFill/>
          <a:ln w="9525">
            <a:noFill/>
            <a:miter lim="800000"/>
            <a:headEnd/>
            <a:tailEnd/>
          </a:ln>
        </p:spPr>
      </p:pic>
    </p:spTree>
    <p:extLst>
      <p:ext uri="{BB962C8B-B14F-4D97-AF65-F5344CB8AC3E}">
        <p14:creationId xmlns:p14="http://schemas.microsoft.com/office/powerpoint/2010/main" val="292746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10. Nuts</a:t>
            </a:r>
            <a:endParaRPr lang="en-US" dirty="0"/>
          </a:p>
        </p:txBody>
      </p:sp>
      <p:sp>
        <p:nvSpPr>
          <p:cNvPr id="3" name="Content Placeholder 2"/>
          <p:cNvSpPr>
            <a:spLocks noGrp="1"/>
          </p:cNvSpPr>
          <p:nvPr>
            <p:ph idx="1"/>
          </p:nvPr>
        </p:nvSpPr>
        <p:spPr>
          <a:xfrm>
            <a:off x="5257800" y="2286000"/>
            <a:ext cx="3657600" cy="4191000"/>
          </a:xfrm>
        </p:spPr>
        <p:txBody>
          <a:bodyPr/>
          <a:lstStyle/>
          <a:p>
            <a:pPr marL="0" indent="0">
              <a:buNone/>
            </a:pPr>
            <a:r>
              <a:rPr lang="en-US" b="1" dirty="0">
                <a:solidFill>
                  <a:srgbClr val="002060"/>
                </a:solidFill>
              </a:rPr>
              <a:t>Nuts are excellent in reducing </a:t>
            </a:r>
            <a:r>
              <a:rPr lang="en-US" b="1" dirty="0" smtClean="0">
                <a:solidFill>
                  <a:srgbClr val="002060"/>
                </a:solidFill>
              </a:rPr>
              <a:t>LDL </a:t>
            </a:r>
            <a:r>
              <a:rPr lang="en-US" b="1" dirty="0">
                <a:solidFill>
                  <a:srgbClr val="002060"/>
                </a:solidFill>
              </a:rPr>
              <a:t>(bad cholesterol).</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839686"/>
            <a:ext cx="4668260" cy="3275076"/>
          </a:xfrm>
          <a:prstGeom prst="rect">
            <a:avLst/>
          </a:prstGeom>
        </p:spPr>
      </p:pic>
      <p:sp>
        <p:nvSpPr>
          <p:cNvPr id="5" name="TextBox 4"/>
          <p:cNvSpPr txBox="1"/>
          <p:nvPr/>
        </p:nvSpPr>
        <p:spPr>
          <a:xfrm>
            <a:off x="1790838" y="5232400"/>
            <a:ext cx="1848583" cy="246221"/>
          </a:xfrm>
          <a:prstGeom prst="rect">
            <a:avLst/>
          </a:prstGeom>
          <a:noFill/>
        </p:spPr>
        <p:txBody>
          <a:bodyPr wrap="none" rtlCol="0">
            <a:spAutoFit/>
          </a:bodyPr>
          <a:lstStyle/>
          <a:p>
            <a:r>
              <a:rPr lang="en-US" sz="1000" dirty="0" smtClean="0"/>
              <a:t>Picture by Adam </a:t>
            </a:r>
            <a:r>
              <a:rPr lang="en-US" sz="1000" dirty="0" err="1" smtClean="0"/>
              <a:t>Wyles</a:t>
            </a:r>
            <a:r>
              <a:rPr lang="en-US" sz="1000" dirty="0" smtClean="0"/>
              <a:t> Flickr</a:t>
            </a:r>
            <a:endParaRPr lang="en-US" sz="1000" dirty="0"/>
          </a:p>
        </p:txBody>
      </p:sp>
    </p:spTree>
    <p:extLst>
      <p:ext uri="{BB962C8B-B14F-4D97-AF65-F5344CB8AC3E}">
        <p14:creationId xmlns:p14="http://schemas.microsoft.com/office/powerpoint/2010/main" val="145100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can you find these </a:t>
            </a:r>
            <a:r>
              <a:rPr lang="en-US" dirty="0" err="1"/>
              <a:t>superfoods</a:t>
            </a:r>
            <a:r>
              <a:rPr lang="en-US" dirty="0"/>
              <a:t>?</a:t>
            </a:r>
          </a:p>
        </p:txBody>
      </p:sp>
      <p:sp>
        <p:nvSpPr>
          <p:cNvPr id="3" name="Content Placeholder 2"/>
          <p:cNvSpPr>
            <a:spLocks noGrp="1"/>
          </p:cNvSpPr>
          <p:nvPr>
            <p:ph idx="1"/>
          </p:nvPr>
        </p:nvSpPr>
        <p:spPr/>
        <p:txBody>
          <a:bodyPr>
            <a:normAutofit fontScale="92500"/>
          </a:bodyPr>
          <a:lstStyle/>
          <a:p>
            <a:pPr marL="0" indent="0">
              <a:buNone/>
            </a:pPr>
            <a:r>
              <a:rPr lang="en-US" dirty="0"/>
              <a:t>They are available at local supermarkets, served at local restaurants, and they are easy to grow in a garden. Since </a:t>
            </a:r>
            <a:r>
              <a:rPr lang="en-US" dirty="0" err="1"/>
              <a:t>superfoods</a:t>
            </a:r>
            <a:r>
              <a:rPr lang="en-US" dirty="0"/>
              <a:t> are easy to find, they can be added to your daily diet.</a:t>
            </a:r>
          </a:p>
          <a:p>
            <a:pPr marL="0" indent="0">
              <a:buNone/>
            </a:pPr>
            <a:r>
              <a:rPr lang="en-US" dirty="0"/>
              <a:t>Just think about adding color and variety consistently to meals, and you will be adding many of the important chemicals that are in </a:t>
            </a:r>
            <a:r>
              <a:rPr lang="en-US" dirty="0" err="1"/>
              <a:t>superfoods</a:t>
            </a:r>
            <a:r>
              <a:rPr lang="en-US" dirty="0"/>
              <a:t>!</a:t>
            </a:r>
          </a:p>
          <a:p>
            <a:pPr marL="0" indent="0">
              <a:buNone/>
            </a:pPr>
            <a:r>
              <a:rPr lang="en-US" sz="6000"/>
              <a:t>		Do it for you!</a:t>
            </a:r>
          </a:p>
          <a:p>
            <a:endParaRPr lang="en-US"/>
          </a:p>
        </p:txBody>
      </p:sp>
    </p:spTree>
    <p:extLst>
      <p:ext uri="{BB962C8B-B14F-4D97-AF65-F5344CB8AC3E}">
        <p14:creationId xmlns:p14="http://schemas.microsoft.com/office/powerpoint/2010/main" val="248738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dirty="0" err="1"/>
              <a:t>Superfoods</a:t>
            </a:r>
            <a:r>
              <a:rPr lang="en-US" dirty="0"/>
              <a:t>?</a:t>
            </a:r>
          </a:p>
        </p:txBody>
      </p:sp>
      <p:sp>
        <p:nvSpPr>
          <p:cNvPr id="3" name="Content Placeholder 2"/>
          <p:cNvSpPr>
            <a:spLocks noGrp="1"/>
          </p:cNvSpPr>
          <p:nvPr>
            <p:ph idx="1"/>
          </p:nvPr>
        </p:nvSpPr>
        <p:spPr/>
        <p:txBody>
          <a:bodyPr/>
          <a:lstStyle/>
          <a:p>
            <a:r>
              <a:rPr lang="en-US" dirty="0" err="1"/>
              <a:t>Superfoods</a:t>
            </a:r>
            <a:r>
              <a:rPr lang="en-US" dirty="0"/>
              <a:t> provide a host of benefits to help us live longer, healthier lives. They are high in phytonutrients, chemicals that occur naturally in food. They protect against cancer, diabetes, heart disease and hypertension and may also boost your immune function and perhaps lower your risk for infection. Here are 10 </a:t>
            </a:r>
            <a:r>
              <a:rPr lang="en-US" dirty="0" err="1"/>
              <a:t>superfoods</a:t>
            </a:r>
            <a:r>
              <a:rPr lang="en-US" dirty="0"/>
              <a:t> that offer a good start to a balanced diet for women.</a:t>
            </a:r>
          </a:p>
          <a:p>
            <a:endParaRPr lang="en-US" dirty="0"/>
          </a:p>
        </p:txBody>
      </p:sp>
    </p:spTree>
    <p:extLst>
      <p:ext uri="{BB962C8B-B14F-4D97-AF65-F5344CB8AC3E}">
        <p14:creationId xmlns:p14="http://schemas.microsoft.com/office/powerpoint/2010/main" val="196992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Green Leafy Vegetables</a:t>
            </a:r>
            <a:endParaRPr lang="en-US" dirty="0"/>
          </a:p>
        </p:txBody>
      </p:sp>
      <p:sp>
        <p:nvSpPr>
          <p:cNvPr id="3" name="Content Placeholder 2"/>
          <p:cNvSpPr>
            <a:spLocks noGrp="1"/>
          </p:cNvSpPr>
          <p:nvPr>
            <p:ph idx="1"/>
          </p:nvPr>
        </p:nvSpPr>
        <p:spPr>
          <a:xfrm>
            <a:off x="304800" y="1447800"/>
            <a:ext cx="8686800" cy="914400"/>
          </a:xfrm>
        </p:spPr>
        <p:txBody>
          <a:bodyPr/>
          <a:lstStyle/>
          <a:p>
            <a:pPr marL="0" indent="0">
              <a:buNone/>
            </a:pPr>
            <a:r>
              <a:rPr lang="en-US" b="1" dirty="0">
                <a:solidFill>
                  <a:srgbClr val="002060"/>
                </a:solidFill>
              </a:rPr>
              <a:t>Prevents neural tube defect</a:t>
            </a:r>
            <a:r>
              <a:rPr lang="en-US" b="1" dirty="0" smtClean="0">
                <a:solidFill>
                  <a:srgbClr val="002060"/>
                </a:solidFill>
              </a:rPr>
              <a:t>!</a:t>
            </a:r>
            <a:endParaRPr lang="en-US" dirty="0">
              <a:solidFill>
                <a:prstClr val="black"/>
              </a:solidFill>
            </a:endParaRPr>
          </a:p>
        </p:txBody>
      </p:sp>
      <p:pic>
        <p:nvPicPr>
          <p:cNvPr id="4" name="Picture 5"/>
          <p:cNvPicPr>
            <a:picLocks noChangeAspect="1" noChangeArrowheads="1"/>
          </p:cNvPicPr>
          <p:nvPr/>
        </p:nvPicPr>
        <p:blipFill>
          <a:blip r:embed="rId3" cstate="print"/>
          <a:srcRect/>
          <a:stretch>
            <a:fillRect/>
          </a:stretch>
        </p:blipFill>
        <p:spPr bwMode="auto">
          <a:xfrm>
            <a:off x="2819400" y="2133599"/>
            <a:ext cx="4762500" cy="3971925"/>
          </a:xfrm>
          <a:prstGeom prst="rect">
            <a:avLst/>
          </a:prstGeom>
          <a:noFill/>
          <a:ln w="9525">
            <a:noFill/>
            <a:miter lim="800000"/>
            <a:headEnd/>
            <a:tailEnd/>
          </a:ln>
        </p:spPr>
      </p:pic>
    </p:spTree>
    <p:extLst>
      <p:ext uri="{BB962C8B-B14F-4D97-AF65-F5344CB8AC3E}">
        <p14:creationId xmlns:p14="http://schemas.microsoft.com/office/powerpoint/2010/main" val="78288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Dairy Products</a:t>
            </a:r>
            <a:endParaRPr lang="en-US" dirty="0"/>
          </a:p>
        </p:txBody>
      </p:sp>
      <p:sp>
        <p:nvSpPr>
          <p:cNvPr id="3" name="Content Placeholder 2"/>
          <p:cNvSpPr>
            <a:spLocks noGrp="1"/>
          </p:cNvSpPr>
          <p:nvPr>
            <p:ph idx="1"/>
          </p:nvPr>
        </p:nvSpPr>
        <p:spPr>
          <a:xfrm>
            <a:off x="304800" y="1447800"/>
            <a:ext cx="8382000" cy="1143000"/>
          </a:xfrm>
        </p:spPr>
        <p:txBody>
          <a:bodyPr/>
          <a:lstStyle/>
          <a:p>
            <a:pPr marL="0" indent="0">
              <a:buNone/>
            </a:pPr>
            <a:r>
              <a:rPr lang="en-US" b="1" dirty="0">
                <a:solidFill>
                  <a:srgbClr val="002060"/>
                </a:solidFill>
              </a:rPr>
              <a:t>Contains calcium</a:t>
            </a:r>
            <a:r>
              <a:rPr lang="en-US" b="1" dirty="0" smtClean="0">
                <a:solidFill>
                  <a:srgbClr val="002060"/>
                </a:solidFill>
              </a:rPr>
              <a:t>!</a:t>
            </a:r>
            <a:endParaRPr lang="en-US" b="1" dirty="0">
              <a:solidFill>
                <a:srgbClr val="002060"/>
              </a:solidFill>
            </a:endParaRPr>
          </a:p>
        </p:txBody>
      </p:sp>
      <p:pic>
        <p:nvPicPr>
          <p:cNvPr id="4" name="Picture 2"/>
          <p:cNvPicPr>
            <a:picLocks noChangeAspect="1" noChangeArrowheads="1"/>
          </p:cNvPicPr>
          <p:nvPr/>
        </p:nvPicPr>
        <p:blipFill>
          <a:blip r:embed="rId3" cstate="print"/>
          <a:srcRect/>
          <a:stretch>
            <a:fillRect/>
          </a:stretch>
        </p:blipFill>
        <p:spPr bwMode="auto">
          <a:xfrm>
            <a:off x="3352800" y="2667000"/>
            <a:ext cx="3810000" cy="2743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Lean Red Meat</a:t>
            </a:r>
            <a:endParaRPr lang="en-US" dirty="0"/>
          </a:p>
        </p:txBody>
      </p:sp>
      <p:sp>
        <p:nvSpPr>
          <p:cNvPr id="3" name="Content Placeholder 2"/>
          <p:cNvSpPr>
            <a:spLocks noGrp="1"/>
          </p:cNvSpPr>
          <p:nvPr>
            <p:ph idx="1"/>
          </p:nvPr>
        </p:nvSpPr>
        <p:spPr>
          <a:xfrm>
            <a:off x="304800" y="1447800"/>
            <a:ext cx="8610600" cy="838200"/>
          </a:xfrm>
        </p:spPr>
        <p:txBody>
          <a:bodyPr/>
          <a:lstStyle/>
          <a:p>
            <a:pPr marL="0" indent="0">
              <a:buNone/>
            </a:pPr>
            <a:r>
              <a:rPr lang="en-US" b="1" dirty="0">
                <a:solidFill>
                  <a:srgbClr val="002060"/>
                </a:solidFill>
              </a:rPr>
              <a:t>Contains iron</a:t>
            </a:r>
            <a:r>
              <a:rPr lang="en-US" b="1" dirty="0" smtClean="0">
                <a:solidFill>
                  <a:srgbClr val="002060"/>
                </a:solidFill>
              </a:rPr>
              <a:t>!</a:t>
            </a:r>
            <a:endParaRPr lang="en-US"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438400"/>
            <a:ext cx="4865352" cy="3238500"/>
          </a:xfrm>
          <a:prstGeom prst="rect">
            <a:avLst/>
          </a:prstGeom>
        </p:spPr>
      </p:pic>
      <p:sp>
        <p:nvSpPr>
          <p:cNvPr id="5" name="TextBox 4"/>
          <p:cNvSpPr txBox="1"/>
          <p:nvPr/>
        </p:nvSpPr>
        <p:spPr>
          <a:xfrm>
            <a:off x="3912205" y="5849779"/>
            <a:ext cx="1612942" cy="246221"/>
          </a:xfrm>
          <a:prstGeom prst="rect">
            <a:avLst/>
          </a:prstGeom>
          <a:noFill/>
        </p:spPr>
        <p:txBody>
          <a:bodyPr wrap="none" rtlCol="0">
            <a:spAutoFit/>
          </a:bodyPr>
          <a:lstStyle/>
          <a:p>
            <a:r>
              <a:rPr lang="en-US" sz="1000" dirty="0" smtClean="0"/>
              <a:t>Thebittenword.com Flickr</a:t>
            </a:r>
            <a:endParaRPr lang="en-US" sz="1000" dirty="0"/>
          </a:p>
        </p:txBody>
      </p:sp>
    </p:spTree>
    <p:extLst>
      <p:ext uri="{BB962C8B-B14F-4D97-AF65-F5344CB8AC3E}">
        <p14:creationId xmlns:p14="http://schemas.microsoft.com/office/powerpoint/2010/main" val="332987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Whole Grains</a:t>
            </a:r>
            <a:endParaRPr lang="en-US" dirty="0"/>
          </a:p>
        </p:txBody>
      </p:sp>
      <p:sp>
        <p:nvSpPr>
          <p:cNvPr id="3" name="Content Placeholder 2"/>
          <p:cNvSpPr>
            <a:spLocks noGrp="1"/>
          </p:cNvSpPr>
          <p:nvPr>
            <p:ph idx="1"/>
          </p:nvPr>
        </p:nvSpPr>
        <p:spPr>
          <a:xfrm>
            <a:off x="304800" y="1447800"/>
            <a:ext cx="8610600" cy="762000"/>
          </a:xfrm>
        </p:spPr>
        <p:txBody>
          <a:bodyPr/>
          <a:lstStyle/>
          <a:p>
            <a:pPr marL="0" indent="0">
              <a:buNone/>
            </a:pPr>
            <a:r>
              <a:rPr lang="en-US" b="1" dirty="0">
                <a:solidFill>
                  <a:srgbClr val="002060"/>
                </a:solidFill>
              </a:rPr>
              <a:t>Contains fiber and </a:t>
            </a:r>
            <a:r>
              <a:rPr lang="en-US" b="1" dirty="0" smtClean="0">
                <a:solidFill>
                  <a:srgbClr val="002060"/>
                </a:solidFill>
              </a:rPr>
              <a:t>minerals.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286000"/>
            <a:ext cx="4826000" cy="3619500"/>
          </a:xfrm>
          <a:prstGeom prst="rect">
            <a:avLst/>
          </a:prstGeom>
        </p:spPr>
      </p:pic>
      <p:sp>
        <p:nvSpPr>
          <p:cNvPr id="4" name="TextBox 3"/>
          <p:cNvSpPr txBox="1"/>
          <p:nvPr/>
        </p:nvSpPr>
        <p:spPr>
          <a:xfrm>
            <a:off x="3692783" y="5905500"/>
            <a:ext cx="1555234" cy="246221"/>
          </a:xfrm>
          <a:prstGeom prst="rect">
            <a:avLst/>
          </a:prstGeom>
          <a:noFill/>
        </p:spPr>
        <p:txBody>
          <a:bodyPr wrap="none" rtlCol="0">
            <a:spAutoFit/>
          </a:bodyPr>
          <a:lstStyle/>
          <a:p>
            <a:r>
              <a:rPr lang="en-US" sz="1000" dirty="0" smtClean="0"/>
              <a:t>Photo by </a:t>
            </a:r>
            <a:r>
              <a:rPr lang="en-US" sz="1000" dirty="0" err="1" smtClean="0"/>
              <a:t>mystuart</a:t>
            </a:r>
            <a:r>
              <a:rPr lang="en-US" sz="1000" dirty="0" smtClean="0"/>
              <a:t> Flickr</a:t>
            </a:r>
            <a:endParaRPr lang="en-US" sz="1000" dirty="0"/>
          </a:p>
        </p:txBody>
      </p:sp>
    </p:spTree>
    <p:extLst>
      <p:ext uri="{BB962C8B-B14F-4D97-AF65-F5344CB8AC3E}">
        <p14:creationId xmlns:p14="http://schemas.microsoft.com/office/powerpoint/2010/main" val="428117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Green Tea</a:t>
            </a:r>
            <a:endParaRPr lang="en-US" dirty="0"/>
          </a:p>
        </p:txBody>
      </p:sp>
      <p:sp>
        <p:nvSpPr>
          <p:cNvPr id="3" name="Content Placeholder 2"/>
          <p:cNvSpPr>
            <a:spLocks noGrp="1"/>
          </p:cNvSpPr>
          <p:nvPr>
            <p:ph idx="1"/>
          </p:nvPr>
        </p:nvSpPr>
        <p:spPr>
          <a:xfrm>
            <a:off x="304800" y="1447800"/>
            <a:ext cx="8610600" cy="914400"/>
          </a:xfrm>
        </p:spPr>
        <p:txBody>
          <a:bodyPr/>
          <a:lstStyle/>
          <a:p>
            <a:pPr marL="0" indent="0">
              <a:buNone/>
            </a:pPr>
            <a:r>
              <a:rPr lang="en-US" b="1" dirty="0">
                <a:solidFill>
                  <a:srgbClr val="002060"/>
                </a:solidFill>
              </a:rPr>
              <a:t>Contains a powerful antioxidant EGCG</a:t>
            </a:r>
            <a:r>
              <a:rPr lang="en-US" b="1" dirty="0" smtClean="0">
                <a:solidFill>
                  <a:srgbClr val="002060"/>
                </a:solidFill>
              </a:rPr>
              <a:t>.</a:t>
            </a:r>
            <a:endParaRPr lang="en-US" dirty="0">
              <a:solidFill>
                <a:prstClr val="black"/>
              </a:solidFill>
            </a:endParaRPr>
          </a:p>
        </p:txBody>
      </p:sp>
      <p:pic>
        <p:nvPicPr>
          <p:cNvPr id="4" name="Content Placeholder 4"/>
          <p:cNvPicPr>
            <a:picLocks noChangeAspect="1" noChangeArrowheads="1"/>
          </p:cNvPicPr>
          <p:nvPr/>
        </p:nvPicPr>
        <p:blipFill>
          <a:blip r:embed="rId3" cstate="print"/>
          <a:stretch>
            <a:fillRect/>
          </a:stretch>
        </p:blipFill>
        <p:spPr bwMode="auto">
          <a:xfrm>
            <a:off x="2209800" y="2235200"/>
            <a:ext cx="6203156" cy="4135437"/>
          </a:xfrm>
          <a:prstGeom prst="rect">
            <a:avLst/>
          </a:prstGeom>
          <a:noFill/>
          <a:ln w="9525">
            <a:noFill/>
            <a:miter lim="800000"/>
            <a:headEnd/>
            <a:tailEnd/>
          </a:ln>
        </p:spPr>
      </p:pic>
    </p:spTree>
    <p:extLst>
      <p:ext uri="{BB962C8B-B14F-4D97-AF65-F5344CB8AC3E}">
        <p14:creationId xmlns:p14="http://schemas.microsoft.com/office/powerpoint/2010/main" val="170187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6. Orange Fruits and Vegetables</a:t>
            </a:r>
            <a:endParaRPr lang="en-US" dirty="0"/>
          </a:p>
        </p:txBody>
      </p:sp>
      <p:sp>
        <p:nvSpPr>
          <p:cNvPr id="3" name="Content Placeholder 2"/>
          <p:cNvSpPr>
            <a:spLocks noGrp="1"/>
          </p:cNvSpPr>
          <p:nvPr>
            <p:ph idx="1"/>
          </p:nvPr>
        </p:nvSpPr>
        <p:spPr>
          <a:xfrm>
            <a:off x="304800" y="1447800"/>
            <a:ext cx="8839200" cy="838200"/>
          </a:xfrm>
        </p:spPr>
        <p:txBody>
          <a:bodyPr/>
          <a:lstStyle/>
          <a:p>
            <a:pPr marL="0" indent="0">
              <a:buNone/>
            </a:pPr>
            <a:r>
              <a:rPr lang="en-US" b="1" dirty="0">
                <a:solidFill>
                  <a:srgbClr val="002060"/>
                </a:solidFill>
              </a:rPr>
              <a:t>Loaded with Vitamin C and Beta-carotene</a:t>
            </a:r>
            <a:r>
              <a:rPr lang="en-US" sz="2400" b="1" dirty="0">
                <a:solidFill>
                  <a:srgbClr val="002060"/>
                </a:solidFill>
              </a:rPr>
              <a:t>. </a:t>
            </a:r>
            <a:endParaRPr lang="en-US" dirty="0">
              <a:solidFill>
                <a:prstClr val="black"/>
              </a:solidFill>
            </a:endParaRPr>
          </a:p>
        </p:txBody>
      </p:sp>
      <p:pic>
        <p:nvPicPr>
          <p:cNvPr id="4" name="Picture 10"/>
          <p:cNvPicPr>
            <a:picLocks noChangeAspect="1" noChangeArrowheads="1"/>
          </p:cNvPicPr>
          <p:nvPr/>
        </p:nvPicPr>
        <p:blipFill>
          <a:blip r:embed="rId3" cstate="print"/>
          <a:stretch>
            <a:fillRect/>
          </a:stretch>
        </p:blipFill>
        <p:spPr bwMode="auto">
          <a:xfrm>
            <a:off x="1752600" y="2590800"/>
            <a:ext cx="5715000" cy="2857500"/>
          </a:xfrm>
          <a:prstGeom prst="rect">
            <a:avLst/>
          </a:prstGeom>
          <a:noFill/>
          <a:ln w="9525">
            <a:noFill/>
            <a:miter lim="800000"/>
            <a:headEnd/>
            <a:tailEnd/>
          </a:ln>
        </p:spPr>
      </p:pic>
    </p:spTree>
    <p:extLst>
      <p:ext uri="{BB962C8B-B14F-4D97-AF65-F5344CB8AC3E}">
        <p14:creationId xmlns:p14="http://schemas.microsoft.com/office/powerpoint/2010/main" val="249434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 Seafood </a:t>
            </a:r>
            <a:endParaRPr lang="en-US" dirty="0"/>
          </a:p>
        </p:txBody>
      </p:sp>
      <p:sp>
        <p:nvSpPr>
          <p:cNvPr id="3" name="Content Placeholder 2"/>
          <p:cNvSpPr>
            <a:spLocks noGrp="1"/>
          </p:cNvSpPr>
          <p:nvPr>
            <p:ph idx="1"/>
          </p:nvPr>
        </p:nvSpPr>
        <p:spPr>
          <a:xfrm>
            <a:off x="304800" y="1447800"/>
            <a:ext cx="8610600" cy="685800"/>
          </a:xfrm>
        </p:spPr>
        <p:txBody>
          <a:bodyPr/>
          <a:lstStyle/>
          <a:p>
            <a:pPr marL="0" indent="0">
              <a:buNone/>
            </a:pPr>
            <a:r>
              <a:rPr lang="en-US" b="1" dirty="0">
                <a:solidFill>
                  <a:srgbClr val="002060"/>
                </a:solidFill>
              </a:rPr>
              <a:t>Reduces heart disease.</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4038600" y="2518229"/>
            <a:ext cx="3409950" cy="3409950"/>
          </a:xfrm>
          <a:prstGeom prst="rect">
            <a:avLst/>
          </a:prstGeom>
          <a:noFill/>
          <a:ln w="9525">
            <a:noFill/>
            <a:miter lim="800000"/>
            <a:headEnd/>
            <a:tailEnd/>
          </a:ln>
        </p:spPr>
      </p:pic>
    </p:spTree>
    <p:extLst>
      <p:ext uri="{BB962C8B-B14F-4D97-AF65-F5344CB8AC3E}">
        <p14:creationId xmlns:p14="http://schemas.microsoft.com/office/powerpoint/2010/main" val="4109384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1821</Words>
  <Application>Microsoft Office PowerPoint</Application>
  <PresentationFormat>On-screen Show (4:3)</PresentationFormat>
  <Paragraphs>91</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Superfoods For Women </vt:lpstr>
      <vt:lpstr>What are Superfoods?</vt:lpstr>
      <vt:lpstr>1. Green Leafy Vegetables</vt:lpstr>
      <vt:lpstr>2. Dairy Products</vt:lpstr>
      <vt:lpstr>3. Lean Red Meat</vt:lpstr>
      <vt:lpstr>4. Whole Grains</vt:lpstr>
      <vt:lpstr>5. Green Tea</vt:lpstr>
      <vt:lpstr>6. Orange Fruits and Vegetables</vt:lpstr>
      <vt:lpstr>7. Seafood </vt:lpstr>
      <vt:lpstr>8. Berries and Cherries</vt:lpstr>
      <vt:lpstr>9. Cruciferous Vegetables </vt:lpstr>
      <vt:lpstr>10. Nuts</vt:lpstr>
      <vt:lpstr>Where can you find these superfoods?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nguyenth</dc:creator>
  <cp:lastModifiedBy>Windows User</cp:lastModifiedBy>
  <cp:revision>33</cp:revision>
  <dcterms:created xsi:type="dcterms:W3CDTF">2014-04-10T14:10:23Z</dcterms:created>
  <dcterms:modified xsi:type="dcterms:W3CDTF">2014-05-16T16:29:25Z</dcterms:modified>
</cp:coreProperties>
</file>