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7" r:id="rId2"/>
    <p:sldId id="294" r:id="rId3"/>
    <p:sldId id="258" r:id="rId4"/>
    <p:sldId id="259" r:id="rId5"/>
    <p:sldId id="260" r:id="rId6"/>
    <p:sldId id="261" r:id="rId7"/>
    <p:sldId id="262" r:id="rId8"/>
    <p:sldId id="264" r:id="rId9"/>
    <p:sldId id="266" r:id="rId10"/>
    <p:sldId id="267" r:id="rId11"/>
    <p:sldId id="269" r:id="rId12"/>
    <p:sldId id="272" r:id="rId13"/>
    <p:sldId id="273" r:id="rId14"/>
    <p:sldId id="274" r:id="rId15"/>
    <p:sldId id="279" r:id="rId16"/>
    <p:sldId id="281" r:id="rId17"/>
    <p:sldId id="282" r:id="rId18"/>
    <p:sldId id="295" r:id="rId19"/>
    <p:sldId id="286" r:id="rId20"/>
    <p:sldId id="288" r:id="rId21"/>
    <p:sldId id="289" r:id="rId22"/>
    <p:sldId id="296" r:id="rId23"/>
    <p:sldId id="283" r:id="rId24"/>
    <p:sldId id="284" r:id="rId25"/>
    <p:sldId id="287" r:id="rId26"/>
    <p:sldId id="297" r:id="rId27"/>
    <p:sldId id="291" r:id="rId28"/>
    <p:sldId id="290"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26" autoAdjust="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82D54-B881-4619-B0CF-132CE1EFED14}" type="datetimeFigureOut">
              <a:rPr lang="en-US" smtClean="0"/>
              <a:pPr/>
              <a:t>6/11/2010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A56DC-19B3-4874-9F15-E8271E498791}" type="slidenum">
              <a:rPr lang="en-US" smtClean="0"/>
              <a:pPr/>
              <a:t>‹#›</a:t>
            </a:fld>
            <a:endParaRPr lang="en-US"/>
          </a:p>
        </p:txBody>
      </p:sp>
    </p:spTree>
    <p:extLst>
      <p:ext uri="{BB962C8B-B14F-4D97-AF65-F5344CB8AC3E}">
        <p14:creationId xmlns:p14="http://schemas.microsoft.com/office/powerpoint/2010/main" val="427474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dicinenet.com/script/main/art.asp?articlekey=8797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medicinenet.com/script/main/art.asp?articlekey=37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ivestrong.com/article/3899-need-plaqu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ealthcastle.com/benefitsofsoy_heart.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healthcastle.com/goodfats-badfats.shtml" TargetMode="External"/><Relationship Id="rId4" Type="http://schemas.openxmlformats.org/officeDocument/2006/relationships/hyperlink" Target="http://www.healthcastle.com/fiber-solubleinsolubl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Heart Healthy</a:t>
            </a:r>
            <a:r>
              <a:rPr lang="en-US" baseline="0" dirty="0" smtClean="0"/>
              <a:t> foods; they dose the body with multiple phytonutrients that prevent and repair damage to body cells.  They also prevent heart disease.</a:t>
            </a:r>
            <a:endParaRPr lang="en-US" dirty="0" smtClean="0"/>
          </a:p>
          <a:p>
            <a:r>
              <a:rPr lang="en-US" dirty="0" smtClean="0"/>
              <a:t>Do : Encourage Students to answer what they think</a:t>
            </a:r>
            <a:r>
              <a:rPr lang="en-US" baseline="0" dirty="0" smtClean="0"/>
              <a:t> are some heart healthy foods</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Two kinds of rice -- brown and half-milled rice -- may reduce the risk of </a:t>
            </a:r>
            <a:r>
              <a:rPr lang="en-US" sz="1200" b="0" i="0" u="sng" kern="1200" dirty="0" smtClean="0">
                <a:solidFill>
                  <a:schemeClr val="tx1"/>
                </a:solidFill>
                <a:effectLst/>
                <a:latin typeface="+mn-lt"/>
                <a:ea typeface="+mn-ea"/>
                <a:cs typeface="+mn-cs"/>
                <a:hlinkClick r:id="rId3" action="ppaction://hlinkfile"/>
              </a:rPr>
              <a:t>heart disease</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4" action="ppaction://hlinkfile"/>
              </a:rPr>
              <a:t>high blood pressure</a:t>
            </a:r>
            <a:r>
              <a:rPr lang="en-US" sz="1200" b="0" i="0" kern="1200" dirty="0" smtClean="0">
                <a:solidFill>
                  <a:schemeClr val="tx1"/>
                </a:solidFill>
                <a:effectLst/>
                <a:latin typeface="+mn-lt"/>
                <a:ea typeface="+mn-ea"/>
                <a:cs typeface="+mn-cs"/>
              </a:rPr>
              <a:t> by interfering with a protein linked to those conditions, research suggests.</a:t>
            </a:r>
          </a:p>
          <a:p>
            <a:r>
              <a:rPr lang="en-US" sz="1200" b="0" i="0" kern="1200" dirty="0" smtClean="0">
                <a:solidFill>
                  <a:schemeClr val="tx1"/>
                </a:solidFill>
                <a:effectLst/>
                <a:latin typeface="+mn-lt"/>
                <a:ea typeface="+mn-ea"/>
                <a:cs typeface="+mn-cs"/>
              </a:rPr>
              <a:t>Researchers report that brown rice is better than white rice when it comes to protecting the body from high blood pressure and </a:t>
            </a:r>
            <a:r>
              <a:rPr lang="en-US" sz="1200" b="0" i="0" kern="1200" dirty="0" err="1" smtClean="0">
                <a:solidFill>
                  <a:schemeClr val="tx1"/>
                </a:solidFill>
                <a:effectLst/>
                <a:latin typeface="+mn-lt"/>
                <a:ea typeface="+mn-ea"/>
                <a:cs typeface="+mn-cs"/>
              </a:rPr>
              <a:t>artherosclerosis</a:t>
            </a:r>
            <a:r>
              <a:rPr lang="en-US" sz="1200" b="0" i="0" kern="1200" dirty="0" smtClean="0">
                <a:solidFill>
                  <a:schemeClr val="tx1"/>
                </a:solidFill>
                <a:effectLst/>
                <a:latin typeface="+mn-lt"/>
                <a:ea typeface="+mn-ea"/>
                <a:cs typeface="+mn-cs"/>
              </a:rPr>
              <a:t> (hardening of the arteries).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Satoru </a:t>
            </a:r>
            <a:r>
              <a:rPr lang="en-US" sz="1200" b="0" i="0" kern="1200" dirty="0" err="1" smtClean="0">
                <a:solidFill>
                  <a:schemeClr val="tx1"/>
                </a:solidFill>
                <a:effectLst/>
                <a:latin typeface="+mn-lt"/>
                <a:ea typeface="+mn-ea"/>
                <a:cs typeface="+mn-cs"/>
              </a:rPr>
              <a:t>Eguchi</a:t>
            </a:r>
            <a:r>
              <a:rPr lang="en-US" sz="1200" b="0" i="0" kern="1200" dirty="0" smtClean="0">
                <a:solidFill>
                  <a:schemeClr val="tx1"/>
                </a:solidFill>
                <a:effectLst/>
                <a:latin typeface="+mn-lt"/>
                <a:ea typeface="+mn-ea"/>
                <a:cs typeface="+mn-cs"/>
              </a:rPr>
              <a:t>, an associate professor of physiology at Temple University School of Medicine in Philadelphia).</a:t>
            </a:r>
          </a:p>
          <a:p>
            <a:r>
              <a:rPr lang="en-US" sz="1200" b="0" i="0" kern="1200" dirty="0" err="1" smtClean="0">
                <a:solidFill>
                  <a:schemeClr val="tx1"/>
                </a:solidFill>
                <a:effectLst/>
                <a:latin typeface="+mn-lt"/>
                <a:ea typeface="+mn-ea"/>
                <a:cs typeface="+mn-cs"/>
              </a:rPr>
              <a:t>Eguchi</a:t>
            </a:r>
            <a:r>
              <a:rPr lang="en-US" sz="1200" b="0" i="0" kern="1200" dirty="0" smtClean="0">
                <a:solidFill>
                  <a:schemeClr val="tx1"/>
                </a:solidFill>
                <a:effectLst/>
                <a:latin typeface="+mn-lt"/>
                <a:ea typeface="+mn-ea"/>
                <a:cs typeface="+mn-cs"/>
              </a:rPr>
              <a:t> and colleagues show that an ingredient in brown rice appears to combat a protein known as angiotensin II that contributes to high blood pressure and clogged arteries.</a:t>
            </a:r>
          </a:p>
          <a:p>
            <a:r>
              <a:rPr lang="en-US" sz="1200" b="0" i="0" kern="1200" dirty="0" smtClean="0">
                <a:solidFill>
                  <a:schemeClr val="tx1"/>
                </a:solidFill>
                <a:effectLst/>
                <a:latin typeface="+mn-lt"/>
                <a:ea typeface="+mn-ea"/>
                <a:cs typeface="+mn-cs"/>
              </a:rPr>
              <a:t>The ingredient is in a layer of rice that is stripped away when brown rice is converted to white rice. </a:t>
            </a: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10</a:t>
            </a:fld>
            <a:endParaRPr lang="en-US"/>
          </a:p>
        </p:txBody>
      </p:sp>
    </p:spTree>
    <p:extLst>
      <p:ext uri="{BB962C8B-B14F-4D97-AF65-F5344CB8AC3E}">
        <p14:creationId xmlns:p14="http://schemas.microsoft.com/office/powerpoint/2010/main" val="292809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A USDA team of researchers identified </a:t>
            </a:r>
            <a:r>
              <a:rPr lang="en-US" sz="1200" b="0" i="0" kern="1200" dirty="0" err="1" smtClean="0">
                <a:solidFill>
                  <a:schemeClr val="tx1"/>
                </a:solidFill>
                <a:effectLst/>
                <a:latin typeface="+mn-lt"/>
                <a:ea typeface="+mn-ea"/>
                <a:cs typeface="+mn-cs"/>
              </a:rPr>
              <a:t>pterostilebene</a:t>
            </a:r>
            <a:r>
              <a:rPr lang="en-US" sz="1200" b="0" i="0" kern="1200" dirty="0" smtClean="0">
                <a:solidFill>
                  <a:schemeClr val="tx1"/>
                </a:solidFill>
                <a:effectLst/>
                <a:latin typeface="+mn-lt"/>
                <a:ea typeface="+mn-ea"/>
                <a:cs typeface="+mn-cs"/>
              </a:rPr>
              <a:t> in blueberries </a:t>
            </a:r>
            <a:r>
              <a:rPr lang="en-US" sz="1200" b="0" i="0" kern="1200" dirty="0" err="1" smtClean="0">
                <a:solidFill>
                  <a:schemeClr val="tx1"/>
                </a:solidFill>
                <a:effectLst/>
                <a:latin typeface="+mn-lt"/>
                <a:ea typeface="+mn-ea"/>
                <a:cs typeface="+mn-cs"/>
              </a:rPr>
              <a:t>Pterostilebene</a:t>
            </a:r>
            <a:r>
              <a:rPr lang="en-US" sz="1200" b="0" i="0" kern="1200" dirty="0" smtClean="0">
                <a:solidFill>
                  <a:schemeClr val="tx1"/>
                </a:solidFill>
                <a:effectLst/>
                <a:latin typeface="+mn-lt"/>
                <a:ea typeface="+mn-ea"/>
                <a:cs typeface="+mn-cs"/>
              </a:rPr>
              <a:t> is chemically similar to another antioxidant found in the skin of blueberries and grapes (and red wine!) called resveratrol. </a:t>
            </a:r>
            <a:r>
              <a:rPr lang="en-US" sz="1200" b="0" i="0" kern="1200" dirty="0" err="1" smtClean="0">
                <a:solidFill>
                  <a:schemeClr val="tx1"/>
                </a:solidFill>
                <a:effectLst/>
                <a:latin typeface="+mn-lt"/>
                <a:ea typeface="+mn-ea"/>
                <a:cs typeface="+mn-cs"/>
              </a:rPr>
              <a:t>Pterostilebene</a:t>
            </a:r>
            <a:r>
              <a:rPr lang="en-US" sz="1200" b="0" i="0" kern="1200" dirty="0" smtClean="0">
                <a:solidFill>
                  <a:schemeClr val="tx1"/>
                </a:solidFill>
                <a:effectLst/>
                <a:latin typeface="+mn-lt"/>
                <a:ea typeface="+mn-ea"/>
                <a:cs typeface="+mn-cs"/>
              </a:rPr>
              <a:t> is significantly better at stimulating the PPAR-alpha receptor than </a:t>
            </a:r>
            <a:r>
              <a:rPr lang="en-US" sz="1200" b="0" i="0" kern="1200" dirty="0" err="1" smtClean="0">
                <a:solidFill>
                  <a:schemeClr val="tx1"/>
                </a:solidFill>
                <a:effectLst/>
                <a:latin typeface="+mn-lt"/>
                <a:ea typeface="+mn-ea"/>
                <a:cs typeface="+mn-cs"/>
              </a:rPr>
              <a:t>reservatol</a:t>
            </a:r>
            <a:r>
              <a:rPr lang="en-US" sz="1200" b="0" i="0" kern="1200" dirty="0" smtClean="0">
                <a:solidFill>
                  <a:schemeClr val="tx1"/>
                </a:solidFill>
                <a:effectLst/>
                <a:latin typeface="+mn-lt"/>
                <a:ea typeface="+mn-ea"/>
                <a:cs typeface="+mn-cs"/>
              </a:rPr>
              <a:t> (known to lower LDL cholesterol, blood fats, and blood sugar levels). Both resveratrol and </a:t>
            </a:r>
            <a:r>
              <a:rPr lang="en-US" sz="1200" b="0" i="0" kern="1200" dirty="0" err="1" smtClean="0">
                <a:solidFill>
                  <a:schemeClr val="tx1"/>
                </a:solidFill>
                <a:effectLst/>
                <a:latin typeface="+mn-lt"/>
                <a:ea typeface="+mn-ea"/>
                <a:cs typeface="+mn-cs"/>
              </a:rPr>
              <a:t>pterostilbene</a:t>
            </a:r>
            <a:r>
              <a:rPr lang="en-US" sz="1200" b="0" i="0" kern="1200" dirty="0" smtClean="0">
                <a:solidFill>
                  <a:schemeClr val="tx1"/>
                </a:solidFill>
                <a:effectLst/>
                <a:latin typeface="+mn-lt"/>
                <a:ea typeface="+mn-ea"/>
                <a:cs typeface="+mn-cs"/>
              </a:rPr>
              <a:t> are part of a group of compounds called </a:t>
            </a:r>
            <a:r>
              <a:rPr lang="en-US" sz="1200" b="0" i="0" kern="1200" dirty="0" err="1" smtClean="0">
                <a:solidFill>
                  <a:schemeClr val="tx1"/>
                </a:solidFill>
                <a:effectLst/>
                <a:latin typeface="+mn-lt"/>
                <a:ea typeface="+mn-ea"/>
                <a:cs typeface="+mn-cs"/>
              </a:rPr>
              <a:t>phytoalexins</a:t>
            </a:r>
            <a:r>
              <a:rPr lang="en-US" sz="1200" b="0" i="0" kern="1200" dirty="0" smtClean="0">
                <a:solidFill>
                  <a:schemeClr val="tx1"/>
                </a:solidFill>
                <a:effectLst/>
                <a:latin typeface="+mn-lt"/>
                <a:ea typeface="+mn-ea"/>
                <a:cs typeface="+mn-cs"/>
              </a:rPr>
              <a:t> that are produced by plants as protective devices against environmental stressors and to promote pollination.</a:t>
            </a:r>
          </a:p>
          <a:p>
            <a:r>
              <a:rPr lang="en-US" sz="1200" b="0" i="0" kern="1200" dirty="0" smtClean="0">
                <a:solidFill>
                  <a:schemeClr val="tx1"/>
                </a:solidFill>
                <a:effectLst/>
                <a:latin typeface="+mn-lt"/>
                <a:ea typeface="+mn-ea"/>
                <a:cs typeface="+mn-cs"/>
              </a:rPr>
              <a:t>Furthermore, in their study funded by the National Cancer Institute, </a:t>
            </a:r>
            <a:r>
              <a:rPr lang="en-US" sz="1200" b="0" i="0" kern="1200" dirty="0" err="1" smtClean="0">
                <a:solidFill>
                  <a:schemeClr val="tx1"/>
                </a:solidFill>
                <a:effectLst/>
                <a:latin typeface="+mn-lt"/>
                <a:ea typeface="+mn-ea"/>
                <a:cs typeface="+mn-cs"/>
              </a:rPr>
              <a:t>Rimando's</a:t>
            </a:r>
            <a:r>
              <a:rPr lang="en-US" sz="1200" b="0" i="0" kern="1200" dirty="0" smtClean="0">
                <a:solidFill>
                  <a:schemeClr val="tx1"/>
                </a:solidFill>
                <a:effectLst/>
                <a:latin typeface="+mn-lt"/>
                <a:ea typeface="+mn-ea"/>
                <a:cs typeface="+mn-cs"/>
              </a:rPr>
              <a:t> researchers maintained that the compound </a:t>
            </a:r>
            <a:r>
              <a:rPr lang="en-US" sz="1200" b="0" i="0" kern="1200" dirty="0" err="1" smtClean="0">
                <a:solidFill>
                  <a:schemeClr val="tx1"/>
                </a:solidFill>
                <a:effectLst/>
                <a:latin typeface="+mn-lt"/>
                <a:ea typeface="+mn-ea"/>
                <a:cs typeface="+mn-cs"/>
              </a:rPr>
              <a:t>pterostilbene</a:t>
            </a:r>
            <a:r>
              <a:rPr lang="en-US" sz="1200" b="0" i="0" kern="1200" dirty="0" smtClean="0">
                <a:solidFill>
                  <a:schemeClr val="tx1"/>
                </a:solidFill>
                <a:effectLst/>
                <a:latin typeface="+mn-lt"/>
                <a:ea typeface="+mn-ea"/>
                <a:cs typeface="+mn-cs"/>
              </a:rPr>
              <a:t> was more effective than the drug </a:t>
            </a:r>
            <a:r>
              <a:rPr lang="en-US" sz="1200" b="0" i="0" kern="1200" dirty="0" err="1" smtClean="0">
                <a:solidFill>
                  <a:schemeClr val="tx1"/>
                </a:solidFill>
                <a:effectLst/>
                <a:latin typeface="+mn-lt"/>
                <a:ea typeface="+mn-ea"/>
                <a:cs typeface="+mn-cs"/>
              </a:rPr>
              <a:t>ciprofibrate</a:t>
            </a:r>
            <a:r>
              <a:rPr lang="en-US" sz="1200" b="0" i="0" kern="1200" dirty="0" smtClean="0">
                <a:solidFill>
                  <a:schemeClr val="tx1"/>
                </a:solidFill>
                <a:effectLst/>
                <a:latin typeface="+mn-lt"/>
                <a:ea typeface="+mn-ea"/>
                <a:cs typeface="+mn-cs"/>
              </a:rPr>
              <a:t>, prescribed to lower LDL cholesterol. They noted that because </a:t>
            </a:r>
            <a:r>
              <a:rPr lang="en-US" sz="1200" b="0" i="0" kern="1200" dirty="0" err="1" smtClean="0">
                <a:solidFill>
                  <a:schemeClr val="tx1"/>
                </a:solidFill>
                <a:effectLst/>
                <a:latin typeface="+mn-lt"/>
                <a:ea typeface="+mn-ea"/>
                <a:cs typeface="+mn-cs"/>
              </a:rPr>
              <a:t>pterostilbene</a:t>
            </a:r>
            <a:r>
              <a:rPr lang="en-US" sz="1200" b="0" i="0" kern="1200" dirty="0" smtClean="0">
                <a:solidFill>
                  <a:schemeClr val="tx1"/>
                </a:solidFill>
                <a:effectLst/>
                <a:latin typeface="+mn-lt"/>
                <a:ea typeface="+mn-ea"/>
                <a:cs typeface="+mn-cs"/>
              </a:rPr>
              <a:t> targets a very specific structure in the body, it resulted in fewer side-effects than the prescription medication.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Anthocyanin, another powerful antioxidant known to prevent brain aging, is also found in blueberries. It is the same compound that gives the </a:t>
            </a:r>
            <a:r>
              <a:rPr lang="en-US" sz="1200" b="0" i="0" kern="1200" dirty="0" err="1" smtClean="0">
                <a:solidFill>
                  <a:schemeClr val="tx1"/>
                </a:solidFill>
                <a:effectLst/>
                <a:latin typeface="+mn-lt"/>
                <a:ea typeface="+mn-ea"/>
                <a:cs typeface="+mn-cs"/>
              </a:rPr>
              <a:t>pterostilbene</a:t>
            </a:r>
            <a:r>
              <a:rPr lang="en-US" sz="1200" b="0" i="0" kern="1200" dirty="0" smtClean="0">
                <a:solidFill>
                  <a:schemeClr val="tx1"/>
                </a:solidFill>
                <a:effectLst/>
                <a:latin typeface="+mn-lt"/>
                <a:ea typeface="+mn-ea"/>
                <a:cs typeface="+mn-cs"/>
              </a:rPr>
              <a:t>-rich blueberry skin its bright, vivid, blue color. Color in fruits and vegetables serves as a direct indicator of phytonutrient levels. Antioxidants are especially valuable to our health because of their ability to fight free-radical damage to cells, which may lead to cancer, heart disease, and chronic inflammation. </a:t>
            </a:r>
          </a:p>
          <a:p>
            <a:r>
              <a:rPr lang="en-US" sz="1200" b="0" i="0" kern="1200" dirty="0" smtClean="0">
                <a:solidFill>
                  <a:schemeClr val="tx1"/>
                </a:solidFill>
                <a:effectLst/>
                <a:latin typeface="+mn-lt"/>
                <a:ea typeface="+mn-ea"/>
                <a:cs typeface="+mn-cs"/>
              </a:rPr>
              <a:t>A study in the Journal of Agriculture and Food Chemistry found that blueberries had the highest antioxidant level per serving compared to 20 other fruits. One cup of blueberries has more antioxidants than one serving of cranberries, strawberries, prunes or raspberries. And, one serving of blueberries has as many antioxidants as five servings of carrots, apples, broccoli or squash. Blueberries are also great sources of dietary fiber, vitamin C, folic acid, and bacterial inhibitors.</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11</a:t>
            </a:fld>
            <a:endParaRPr lang="en-US"/>
          </a:p>
        </p:txBody>
      </p:sp>
    </p:spTree>
    <p:extLst>
      <p:ext uri="{BB962C8B-B14F-4D97-AF65-F5344CB8AC3E}">
        <p14:creationId xmlns:p14="http://schemas.microsoft.com/office/powerpoint/2010/main" val="153850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effectLst/>
                <a:latin typeface="+mn-lt"/>
                <a:ea typeface="+mn-ea"/>
                <a:cs typeface="+mn-cs"/>
              </a:rPr>
              <a:t>Regularly eating fruits and vegetables, in particular green leafy vegetables and fruits that contain vitamin C, reduces the risk of coronary heart disease, according to researchers from the Harvard School of Public Health. In a study, individuals who increased consumption of fruits and vegetables by one additional serving per day helped reduce their risk for coronary heart disease by 4 percent. And more appears to be better, at least where eating fruits and vegetables is concerned. Each added serving of vitamin C-rich fruits and vegetables was associated with a 6 percent reduction in coronary heart disease risk. Those people in the study who consumed eight or more servings of fruits and vegetables per day were at over 20 percent reduced risk of coronary heart disease compared to those who consumed less than three servings per day. The research was funded by grants from the National Institutes of Health, the Office of Dietary Supplements and the Florida Department of Citrus.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Adams MR. et. al. A Diet Rich in Green and Yellow Vegetables Inhibits Atherosclerosis in Mice. J </a:t>
            </a:r>
            <a:r>
              <a:rPr lang="en-US" sz="1200" dirty="0" err="1" smtClean="0">
                <a:latin typeface="Arial" pitchFamily="34" charset="0"/>
                <a:cs typeface="Arial" pitchFamily="34" charset="0"/>
              </a:rPr>
              <a:t>Nutr</a:t>
            </a:r>
            <a:r>
              <a:rPr lang="en-US" sz="1200" dirty="0" smtClean="0">
                <a:latin typeface="Arial" pitchFamily="34" charset="0"/>
                <a:cs typeface="Arial" pitchFamily="34" charset="0"/>
              </a:rPr>
              <a:t>. 136:1886-1889, July 2006.</a:t>
            </a:r>
          </a:p>
          <a:p>
            <a:r>
              <a:rPr lang="en-US" sz="1200" b="0" i="0" kern="1200" dirty="0" smtClean="0">
                <a:solidFill>
                  <a:schemeClr val="tx1"/>
                </a:solidFill>
                <a:effectLst/>
                <a:latin typeface="+mn-lt"/>
                <a:ea typeface="+mn-ea"/>
                <a:cs typeface="+mn-cs"/>
              </a:rPr>
              <a:t>The principle finding was that atherosclerosis extent was reduced</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38% in mice consuming a diet that is rich in green and yellow</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vegetables. Consumption of the vegetable-rich diet also had</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modest influences on plasma lipoprotein profiles and body weight.</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Though differences in body weight were not evident until week</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8, mice consuming the vegetable diet had gained 7% less weight</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than control mice by the end of the 16-wk study. Plasma total cholesterol, VLDL + ILDL cholesterol, and to a</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lesser extent LDL cholesterol, were reduced in mice fed the</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vegetable-rich diet.  The 37% reduction in SAA (an acute phase protein</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nonspecific marker of inflammatory activity in mice) indicates</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that vegetable consumption inhibited inflammatory activity.</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this regard, it is well known that atherosclerosis progression</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intimately linked with pro-oxidant and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activity</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the arterial intima.</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12</a:t>
            </a:fld>
            <a:endParaRPr lang="en-US"/>
          </a:p>
        </p:txBody>
      </p:sp>
    </p:spTree>
    <p:extLst>
      <p:ext uri="{BB962C8B-B14F-4D97-AF65-F5344CB8AC3E}">
        <p14:creationId xmlns:p14="http://schemas.microsoft.com/office/powerpoint/2010/main" val="257015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effectLst/>
                <a:latin typeface="+mn-lt"/>
                <a:ea typeface="+mn-ea"/>
                <a:cs typeface="+mn-cs"/>
              </a:rPr>
              <a:t>Yellow fruits and vegetables are teeming with carotenoids and bioflavonoids, which represent a class of water soluble plant pigments that function as antioxidants.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Along with antioxidants, sunny-colored foods also have an abundance of vitamin C. Studies suggest that these bountiful nutrients will help your heart, vision, digestion and immune system.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Other benefits of naturally yellow foods include maintenance of healthy skin, wound healing, and stronger bones and teeth.</a:t>
            </a:r>
          </a:p>
          <a:p>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Yellow and orange pigment can be found in corn, sweet potatoes, carrots, squash and tomatoes. These vegetables contain lutein, a carotenoid that protects against eye disorders that are associated with aging. Lutein can also protect the carotid artery from collecting </a:t>
            </a:r>
            <a:r>
              <a:rPr lang="en-US" sz="1200" b="0" i="0" u="none" strike="noStrike" kern="1200" dirty="0" smtClean="0">
                <a:solidFill>
                  <a:schemeClr val="tx1"/>
                </a:solidFill>
                <a:effectLst/>
                <a:latin typeface="+mn-lt"/>
                <a:ea typeface="+mn-ea"/>
                <a:cs typeface="+mn-cs"/>
                <a:hlinkClick r:id="rId3"/>
              </a:rPr>
              <a:t>plaque</a:t>
            </a:r>
            <a:r>
              <a:rPr lang="en-US" sz="1200" b="0" i="0" kern="1200" dirty="0" smtClean="0">
                <a:solidFill>
                  <a:schemeClr val="tx1"/>
                </a:solidFill>
                <a:effectLst/>
                <a:latin typeface="+mn-lt"/>
                <a:ea typeface="+mn-ea"/>
                <a:cs typeface="+mn-cs"/>
              </a:rPr>
              <a:t>, which can lead to a heart attack. Some yellow/orange vegetables, like orange bell peppers, contain another carotenoid known as </a:t>
            </a:r>
            <a:r>
              <a:rPr lang="en-US" sz="1200" b="0" i="0" kern="1200" dirty="0" err="1" smtClean="0">
                <a:solidFill>
                  <a:schemeClr val="tx1"/>
                </a:solidFill>
                <a:effectLst/>
                <a:latin typeface="+mn-lt"/>
                <a:ea typeface="+mn-ea"/>
                <a:cs typeface="+mn-cs"/>
              </a:rPr>
              <a:t>zeaxanthin</a:t>
            </a:r>
            <a:r>
              <a:rPr lang="en-US" sz="1200" b="0" i="0" kern="1200" dirty="0" smtClean="0">
                <a:solidFill>
                  <a:schemeClr val="tx1"/>
                </a:solidFill>
                <a:effectLst/>
                <a:latin typeface="+mn-lt"/>
                <a:ea typeface="+mn-ea"/>
                <a:cs typeface="+mn-cs"/>
              </a:rPr>
              <a:t>, which also protects the eyes, especially from the harmful effects of sunlight. Although lutein supplements are available, eating yellow-orange vegetables is better because our bodes absorb lutein and other nutrients better from whole foods.</a:t>
            </a:r>
          </a:p>
          <a:p>
            <a:r>
              <a:rPr lang="en-US" sz="1200" b="0" i="0" kern="1200" dirty="0" smtClean="0">
                <a:solidFill>
                  <a:schemeClr val="tx1"/>
                </a:solidFill>
                <a:effectLst/>
                <a:latin typeface="+mn-lt"/>
                <a:ea typeface="+mn-ea"/>
                <a:cs typeface="+mn-cs"/>
              </a:rPr>
              <a:t>In addition to keeping your eyes healthy, dark yellow vegetables can also prevent cancer. They are rich in vitamin A and beta-carotene, both of which have been shown to protect against cancer and other degenerative diseases. Vitamin A can be toxic when it is taken at high doses in supplement form, but you can't overdose on it if you get it from natural sources. Therefore, eating dark yellow vegetables is a much safer than taking supplements.</a:t>
            </a: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13</a:t>
            </a:fld>
            <a:endParaRPr lang="en-US"/>
          </a:p>
        </p:txBody>
      </p:sp>
    </p:spTree>
    <p:extLst>
      <p:ext uri="{BB962C8B-B14F-4D97-AF65-F5344CB8AC3E}">
        <p14:creationId xmlns:p14="http://schemas.microsoft.com/office/powerpoint/2010/main" val="217245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 small red, yellow or orange pepper provides three times the recommended daily allowance of vitamin C—way ahead of citrus. Possibly due to their vitamin C and beta carotene content, bell peppers have been shown to be protective against cataracts.  Just like other nutrient-dense vegetables, bell peppers contain many different powerful phytochemicals.  Bell peppers have also been shown to prevent blood clot formation and reduce the risk of heart attacks and strokes probably due to their content of substances such as vitamin C, capsaicin, and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flavonoids.  Although chili peppers contain a higher amount of those substances, bell peppers should still be promoted especially for individuals with elevated cholesterol levels. Red bell peppers also contain lycopene, which is a carotene that helps to protect against cancer and heart disease.  Lycopene, a carotenoid lowers the risk of various cancers, including prostate and cervical cancer. They also contain beta-carotene</a:t>
            </a:r>
            <a:r>
              <a:rPr lang="en-US" sz="1200" b="0" i="0" kern="1200" baseline="0" dirty="0" smtClean="0">
                <a:solidFill>
                  <a:schemeClr val="tx1"/>
                </a:solidFill>
                <a:effectLst/>
                <a:latin typeface="+mn-lt"/>
                <a:ea typeface="+mn-ea"/>
                <a:cs typeface="+mn-cs"/>
              </a:rPr>
              <a:t> which is </a:t>
            </a:r>
            <a:r>
              <a:rPr lang="en-US" sz="1200" b="0" i="0" kern="1200" dirty="0" smtClean="0">
                <a:solidFill>
                  <a:schemeClr val="tx1"/>
                </a:solidFill>
                <a:effectLst/>
                <a:latin typeface="+mn-lt"/>
                <a:ea typeface="+mn-ea"/>
                <a:cs typeface="+mn-cs"/>
              </a:rPr>
              <a:t>converted to vitamin A in the body and is essential for night vision. Nature’s best source of </a:t>
            </a:r>
            <a:r>
              <a:rPr lang="en-US" sz="1200" b="0" i="0" kern="1200" dirty="0" err="1" smtClean="0">
                <a:solidFill>
                  <a:schemeClr val="tx1"/>
                </a:solidFill>
                <a:effectLst/>
                <a:latin typeface="+mn-lt"/>
                <a:ea typeface="+mn-ea"/>
                <a:cs typeface="+mn-cs"/>
              </a:rPr>
              <a:t>zeaxanthin</a:t>
            </a:r>
            <a:r>
              <a:rPr lang="en-US" sz="1200" b="0" i="0" kern="1200" dirty="0" smtClean="0">
                <a:solidFill>
                  <a:schemeClr val="tx1"/>
                </a:solidFill>
                <a:effectLst/>
                <a:latin typeface="+mn-lt"/>
                <a:ea typeface="+mn-ea"/>
                <a:cs typeface="+mn-cs"/>
              </a:rPr>
              <a:t>, a compound known to protect against cataracts and macular degeneration, can be found in orange peppers.</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14</a:t>
            </a:fld>
            <a:endParaRPr lang="en-US"/>
          </a:p>
        </p:txBody>
      </p:sp>
    </p:spTree>
    <p:extLst>
      <p:ext uri="{BB962C8B-B14F-4D97-AF65-F5344CB8AC3E}">
        <p14:creationId xmlns:p14="http://schemas.microsoft.com/office/powerpoint/2010/main" val="235177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Tomatoes contain large amounts of vitamin C, providing 40 percent of the daily value (DV). They also contain 15 percent DV of vitamin A, 8 percent DV of potassium, and 7 percent of the recommended </a:t>
            </a:r>
            <a:r>
              <a:rPr lang="en-US" sz="1200" b="0" i="0" u="sng" kern="1200" dirty="0" smtClean="0">
                <a:solidFill>
                  <a:schemeClr val="tx1"/>
                </a:solidFill>
                <a:effectLst/>
                <a:latin typeface="+mn-lt"/>
                <a:ea typeface="+mn-ea"/>
                <a:cs typeface="+mn-cs"/>
                <a:hlinkClick r:id="" action="ppaction://hlinkfile"/>
              </a:rPr>
              <a:t>dietary</a:t>
            </a:r>
            <a:r>
              <a:rPr lang="en-US" sz="1200" b="0" i="0" kern="1200" dirty="0" smtClean="0">
                <a:solidFill>
                  <a:schemeClr val="tx1"/>
                </a:solidFill>
                <a:effectLst/>
                <a:latin typeface="+mn-lt"/>
                <a:ea typeface="+mn-ea"/>
                <a:cs typeface="+mn-cs"/>
              </a:rPr>
              <a:t> allowance (RDA) of iron for women and 10 percent RDA for men.</a:t>
            </a:r>
          </a:p>
          <a:p>
            <a:r>
              <a:rPr lang="en-US" sz="1200" b="0" i="0" kern="1200" dirty="0" smtClean="0">
                <a:solidFill>
                  <a:schemeClr val="tx1"/>
                </a:solidFill>
                <a:effectLst/>
                <a:latin typeface="+mn-lt"/>
                <a:ea typeface="+mn-ea"/>
                <a:cs typeface="+mn-cs"/>
              </a:rPr>
              <a:t>The red pigment contained in tomatoes is called lycopene. This compound appears to act as an antioxidant, neutralizing </a:t>
            </a:r>
            <a:r>
              <a:rPr lang="en-US" sz="1200" b="0" i="0" u="sng" kern="1200" dirty="0" smtClean="0">
                <a:solidFill>
                  <a:schemeClr val="tx1"/>
                </a:solidFill>
                <a:effectLst/>
                <a:latin typeface="+mn-lt"/>
                <a:ea typeface="+mn-ea"/>
                <a:cs typeface="+mn-cs"/>
                <a:hlinkClick r:id="" action="ppaction://hlinkfile"/>
              </a:rPr>
              <a:t>free radicals</a:t>
            </a:r>
            <a:r>
              <a:rPr lang="en-US" sz="1200" b="0" i="0" kern="1200" dirty="0" smtClean="0">
                <a:solidFill>
                  <a:schemeClr val="tx1"/>
                </a:solidFill>
                <a:effectLst/>
                <a:latin typeface="+mn-lt"/>
                <a:ea typeface="+mn-ea"/>
                <a:cs typeface="+mn-cs"/>
              </a:rPr>
              <a:t> that can damage cells in the body. Lycopene may be twice as effective as beta carotene in its antioxidant capability. Studies conducted by Harvard researchers have discovered that men who consumed 10 servings of tomatoes a week, or the equivalent to 10 slices of pizza, can cut the risk of developing prostate cancer by about 45 percent. However, its benefits are not limited to the prostate. Italian researchers have found that those who consume more that 7 servings of raw tomatoes lower the risk of developing rectal or </a:t>
            </a:r>
            <a:r>
              <a:rPr lang="en-US" sz="1200" b="0" i="0" u="sng" kern="1200" dirty="0" smtClean="0">
                <a:solidFill>
                  <a:schemeClr val="tx1"/>
                </a:solidFill>
                <a:effectLst/>
                <a:latin typeface="+mn-lt"/>
                <a:ea typeface="+mn-ea"/>
                <a:cs typeface="+mn-cs"/>
                <a:hlinkClick r:id="" action="ppaction://hlinkfile"/>
              </a:rPr>
              <a:t>stomach cancers</a:t>
            </a:r>
            <a:r>
              <a:rPr lang="en-US" sz="1200" b="0" i="0" kern="1200" dirty="0" smtClean="0">
                <a:solidFill>
                  <a:schemeClr val="tx1"/>
                </a:solidFill>
                <a:effectLst/>
                <a:latin typeface="+mn-lt"/>
                <a:ea typeface="+mn-ea"/>
                <a:cs typeface="+mn-cs"/>
              </a:rPr>
              <a:t> by 60 percent. Israeli researchers have found that </a:t>
            </a:r>
            <a:r>
              <a:rPr lang="en-US" sz="1200" b="0" i="0" u="sng" kern="1200" dirty="0" smtClean="0">
                <a:solidFill>
                  <a:schemeClr val="tx1"/>
                </a:solidFill>
                <a:effectLst/>
                <a:latin typeface="+mn-lt"/>
                <a:ea typeface="+mn-ea"/>
                <a:cs typeface="+mn-cs"/>
                <a:hlinkClick r:id="" action="ppaction://hlinkfile"/>
              </a:rPr>
              <a:t>lycopene</a:t>
            </a:r>
            <a:r>
              <a:rPr lang="en-US" sz="1200" b="0" i="0" kern="1200" dirty="0" smtClean="0">
                <a:solidFill>
                  <a:schemeClr val="tx1"/>
                </a:solidFill>
                <a:effectLst/>
                <a:latin typeface="+mn-lt"/>
                <a:ea typeface="+mn-ea"/>
                <a:cs typeface="+mn-cs"/>
              </a:rPr>
              <a:t> is a powerful inhibitor of </a:t>
            </a:r>
            <a:r>
              <a:rPr lang="en-US" sz="1200" b="0" i="0" u="sng" kern="1200" dirty="0" smtClean="0">
                <a:solidFill>
                  <a:schemeClr val="tx1"/>
                </a:solidFill>
                <a:effectLst/>
                <a:latin typeface="+mn-lt"/>
                <a:ea typeface="+mn-ea"/>
                <a:cs typeface="+mn-cs"/>
                <a:hlinkClick r:id="" action="ppaction://hlinkfile"/>
              </a:rPr>
              <a:t>lung</a:t>
            </a:r>
            <a:r>
              <a:rPr lang="en-US" sz="1200" b="0" i="0" kern="1200" dirty="0" smtClean="0">
                <a:solidFill>
                  <a:schemeClr val="tx1"/>
                </a:solidFill>
                <a:effectLst/>
                <a:latin typeface="+mn-lt"/>
                <a:ea typeface="+mn-ea"/>
                <a:cs typeface="+mn-cs"/>
              </a:rPr>
              <a:t>, breast, and endometrial cancer cells. Research has also indicated that the lycopene in tomatoes can help older people stay active longer.</a:t>
            </a:r>
          </a:p>
          <a:p>
            <a:r>
              <a:rPr lang="en-US" sz="1200" b="0" i="0" kern="1200" dirty="0" smtClean="0">
                <a:solidFill>
                  <a:schemeClr val="tx1"/>
                </a:solidFill>
                <a:effectLst/>
                <a:latin typeface="+mn-lt"/>
                <a:ea typeface="+mn-ea"/>
                <a:cs typeface="+mn-cs"/>
              </a:rPr>
              <a:t>New research is beginning to indicate that tomatoes may be used to help prevent lung cancer. Two powerful compounds found in tomatoes-</a:t>
            </a:r>
            <a:r>
              <a:rPr lang="en-US" sz="1200" b="0" i="0" kern="1200" dirty="0" err="1" smtClean="0">
                <a:solidFill>
                  <a:schemeClr val="tx1"/>
                </a:solidFill>
                <a:effectLst/>
                <a:latin typeface="+mn-lt"/>
                <a:ea typeface="+mn-ea"/>
                <a:cs typeface="+mn-cs"/>
              </a:rPr>
              <a:t>coumaric</a:t>
            </a:r>
            <a:r>
              <a:rPr lang="en-US" sz="1200" b="0" i="0" kern="1200" dirty="0" smtClean="0">
                <a:solidFill>
                  <a:schemeClr val="tx1"/>
                </a:solidFill>
                <a:effectLst/>
                <a:latin typeface="+mn-lt"/>
                <a:ea typeface="+mn-ea"/>
                <a:cs typeface="+mn-cs"/>
              </a:rPr>
              <a:t> acid and </a:t>
            </a:r>
            <a:r>
              <a:rPr lang="en-US" sz="1200" b="0" i="0" kern="1200" dirty="0" err="1" smtClean="0">
                <a:solidFill>
                  <a:schemeClr val="tx1"/>
                </a:solidFill>
                <a:effectLst/>
                <a:latin typeface="+mn-lt"/>
                <a:ea typeface="+mn-ea"/>
                <a:cs typeface="+mn-cs"/>
              </a:rPr>
              <a:t>chlorogenic</a:t>
            </a:r>
            <a:r>
              <a:rPr lang="en-US" sz="1200" b="0" i="0" kern="1200" dirty="0" smtClean="0">
                <a:solidFill>
                  <a:schemeClr val="tx1"/>
                </a:solidFill>
                <a:effectLst/>
                <a:latin typeface="+mn-lt"/>
                <a:ea typeface="+mn-ea"/>
                <a:cs typeface="+mn-cs"/>
              </a:rPr>
              <a:t> acid-are thought to block the effects of nitrosamines. </a:t>
            </a: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15</a:t>
            </a:fld>
            <a:endParaRPr lang="en-US"/>
          </a:p>
        </p:txBody>
      </p:sp>
    </p:spTree>
    <p:extLst>
      <p:ext uri="{BB962C8B-B14F-4D97-AF65-F5344CB8AC3E}">
        <p14:creationId xmlns:p14="http://schemas.microsoft.com/office/powerpoint/2010/main" val="118344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effectLst/>
                <a:latin typeface="+mn-lt"/>
                <a:ea typeface="+mn-ea"/>
                <a:cs typeface="+mn-cs"/>
              </a:rPr>
              <a:t>Flavonoids</a:t>
            </a:r>
            <a:r>
              <a:rPr lang="en-US" sz="1200" b="0" i="0" kern="1200" dirty="0" smtClean="0">
                <a:solidFill>
                  <a:schemeClr val="tx1"/>
                </a:solidFill>
                <a:effectLst/>
                <a:latin typeface="+mn-lt"/>
                <a:ea typeface="+mn-ea"/>
                <a:cs typeface="+mn-cs"/>
              </a:rPr>
              <a:t> help protect plants by shielding them from environmental toxins and helping repair damage. When we consume plant-based foods rich in flavonoids, it appears that we also benefit from this “antioxidant” power. </a:t>
            </a:r>
            <a:r>
              <a:rPr lang="en-US" sz="1200" b="1" i="0" kern="1200" dirty="0" smtClean="0">
                <a:solidFill>
                  <a:schemeClr val="tx1"/>
                </a:solidFill>
                <a:effectLst/>
                <a:latin typeface="+mn-lt"/>
                <a:ea typeface="+mn-ea"/>
                <a:cs typeface="+mn-cs"/>
              </a:rPr>
              <a:t>Antioxidants</a:t>
            </a:r>
            <a:r>
              <a:rPr lang="en-US" sz="1200" b="0" i="0" kern="1200" dirty="0" smtClean="0">
                <a:solidFill>
                  <a:schemeClr val="tx1"/>
                </a:solidFill>
                <a:effectLst/>
                <a:latin typeface="+mn-lt"/>
                <a:ea typeface="+mn-ea"/>
                <a:cs typeface="+mn-cs"/>
              </a:rPr>
              <a:t> are believed to help the body's cells resist damage caused by free radicals that are formed by normal bodily processes such as breathing and from environmental contaminants like cigarette smoke. When the body lacks adequate levels of antioxidants, damage from free radicals occurs and leads to increases in LDL (“bad)-cholesterol oxidation (oxidized LDL-cholesterol hurts the arteries) and plaque formation on the walls of the arteries.</a:t>
            </a:r>
          </a:p>
          <a:p>
            <a:r>
              <a:rPr lang="en-US" sz="1200" b="1" i="0" kern="1200" dirty="0" err="1" smtClean="0">
                <a:solidFill>
                  <a:schemeClr val="tx1"/>
                </a:solidFill>
                <a:effectLst/>
                <a:latin typeface="+mn-lt"/>
                <a:ea typeface="+mn-ea"/>
                <a:cs typeface="+mn-cs"/>
              </a:rPr>
              <a:t>Flavanols</a:t>
            </a:r>
            <a:r>
              <a:rPr lang="en-US" sz="1200" b="0" i="0" kern="1200" dirty="0" smtClean="0">
                <a:solidFill>
                  <a:schemeClr val="tx1"/>
                </a:solidFill>
                <a:effectLst/>
                <a:latin typeface="+mn-lt"/>
                <a:ea typeface="+mn-ea"/>
                <a:cs typeface="+mn-cs"/>
              </a:rPr>
              <a:t> are the main type of flavonoid found in cocoa and chocolate. In addition to having antioxidant qualities, research indicates that </a:t>
            </a:r>
            <a:r>
              <a:rPr lang="en-US" sz="1200" b="0" i="0" kern="1200" dirty="0" err="1" smtClean="0">
                <a:solidFill>
                  <a:schemeClr val="tx1"/>
                </a:solidFill>
                <a:effectLst/>
                <a:latin typeface="+mn-lt"/>
                <a:ea typeface="+mn-ea"/>
                <a:cs typeface="+mn-cs"/>
              </a:rPr>
              <a:t>flavanols</a:t>
            </a:r>
            <a:r>
              <a:rPr lang="en-US" sz="1200" b="0" i="0" kern="1200" dirty="0" smtClean="0">
                <a:solidFill>
                  <a:schemeClr val="tx1"/>
                </a:solidFill>
                <a:effectLst/>
                <a:latin typeface="+mn-lt"/>
                <a:ea typeface="+mn-ea"/>
                <a:cs typeface="+mn-cs"/>
              </a:rPr>
              <a:t> have other positive influences on vascular health, such as lowering blood pressure and improving blood flow to the brain and heart, making blood platelets less sticky and able to clot, and lowering cholesterol.</a:t>
            </a:r>
          </a:p>
          <a:p>
            <a:r>
              <a:rPr lang="en-US" sz="1200" b="1" i="0" kern="1200" dirty="0" smtClean="0">
                <a:solidFill>
                  <a:schemeClr val="tx1"/>
                </a:solidFill>
                <a:effectLst/>
                <a:latin typeface="+mn-lt"/>
                <a:ea typeface="+mn-ea"/>
                <a:cs typeface="+mn-cs"/>
              </a:rPr>
              <a:t>Flavonoids</a:t>
            </a:r>
            <a:r>
              <a:rPr lang="en-US" sz="1200" b="0" i="0" kern="1200" dirty="0" smtClean="0">
                <a:solidFill>
                  <a:schemeClr val="tx1"/>
                </a:solidFill>
                <a:effectLst/>
                <a:latin typeface="+mn-lt"/>
                <a:ea typeface="+mn-ea"/>
                <a:cs typeface="+mn-cs"/>
              </a:rPr>
              <a:t> are naturally-occurring compounds found in plant-based foods that offer certain health benefits. They are part of the polyphenol group (chemicals found in plants). There are more than 4,000 flavonoid compounds, which are found in a wide variety of foods and beverages, such as cranberries, apples, peanuts, chocolate, onions, tea and red wine. </a:t>
            </a:r>
            <a:r>
              <a:rPr lang="en-US" sz="1200" b="1" i="0" kern="1200" dirty="0" err="1" smtClean="0">
                <a:solidFill>
                  <a:schemeClr val="tx1"/>
                </a:solidFill>
                <a:effectLst/>
                <a:latin typeface="+mn-lt"/>
                <a:ea typeface="+mn-ea"/>
                <a:cs typeface="+mn-cs"/>
              </a:rPr>
              <a:t>Flavanols</a:t>
            </a:r>
            <a:r>
              <a:rPr lang="en-US" sz="1200" b="0" i="0" kern="1200" dirty="0" smtClean="0">
                <a:solidFill>
                  <a:schemeClr val="tx1"/>
                </a:solidFill>
                <a:effectLst/>
                <a:latin typeface="+mn-lt"/>
                <a:ea typeface="+mn-ea"/>
                <a:cs typeface="+mn-cs"/>
              </a:rPr>
              <a:t> are a type of flavonoid specifically found in cocoa and chocolate.</a:t>
            </a:r>
          </a:p>
          <a:p>
            <a:r>
              <a:rPr lang="en-US" sz="1200" b="0" i="0" kern="1200" dirty="0" err="1" smtClean="0">
                <a:solidFill>
                  <a:schemeClr val="tx1"/>
                </a:solidFill>
                <a:effectLst/>
                <a:latin typeface="+mn-lt"/>
                <a:ea typeface="+mn-ea"/>
                <a:cs typeface="+mn-cs"/>
              </a:rPr>
              <a:t>Flavanols</a:t>
            </a:r>
            <a:r>
              <a:rPr lang="en-US" sz="1200" b="0" i="0" kern="1200" dirty="0" smtClean="0">
                <a:solidFill>
                  <a:schemeClr val="tx1"/>
                </a:solidFill>
                <a:effectLst/>
                <a:latin typeface="+mn-lt"/>
                <a:ea typeface="+mn-ea"/>
                <a:cs typeface="+mn-cs"/>
              </a:rPr>
              <a:t>, which give cocoa a pungent taste, "may be lost during cocoa processing". Some chocolate manufacturers are studying ways to keep high levels of </a:t>
            </a:r>
            <a:r>
              <a:rPr lang="en-US" sz="1200" b="0" i="0" kern="1200" dirty="0" err="1" smtClean="0">
                <a:solidFill>
                  <a:schemeClr val="tx1"/>
                </a:solidFill>
                <a:effectLst/>
                <a:latin typeface="+mn-lt"/>
                <a:ea typeface="+mn-ea"/>
                <a:cs typeface="+mn-cs"/>
              </a:rPr>
              <a:t>flavanols</a:t>
            </a:r>
            <a:r>
              <a:rPr lang="en-US" sz="1200" b="0" i="0" kern="1200" dirty="0" smtClean="0">
                <a:solidFill>
                  <a:schemeClr val="tx1"/>
                </a:solidFill>
                <a:effectLst/>
                <a:latin typeface="+mn-lt"/>
                <a:ea typeface="+mn-ea"/>
                <a:cs typeface="+mn-cs"/>
              </a:rPr>
              <a:t> in their products while still producing good-tasting chocolate.</a:t>
            </a: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16</a:t>
            </a:fld>
            <a:endParaRPr lang="en-US"/>
          </a:p>
        </p:txBody>
      </p:sp>
    </p:spTree>
    <p:extLst>
      <p:ext uri="{BB962C8B-B14F-4D97-AF65-F5344CB8AC3E}">
        <p14:creationId xmlns:p14="http://schemas.microsoft.com/office/powerpoint/2010/main" val="127994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kern="1200" dirty="0" smtClean="0">
                <a:solidFill>
                  <a:schemeClr val="tx1"/>
                </a:solidFill>
                <a:effectLst/>
                <a:latin typeface="+mn-lt"/>
                <a:ea typeface="+mn-ea"/>
                <a:cs typeface="+mn-cs"/>
              </a:rPr>
              <a:t>Health Benefits of Tea</a:t>
            </a:r>
          </a:p>
          <a:p>
            <a:r>
              <a:rPr lang="en-US" sz="1200" b="0" i="0" kern="1200" dirty="0" smtClean="0">
                <a:solidFill>
                  <a:schemeClr val="tx1"/>
                </a:solidFill>
                <a:effectLst/>
                <a:latin typeface="+mn-lt"/>
                <a:ea typeface="+mn-ea"/>
                <a:cs typeface="+mn-cs"/>
              </a:rPr>
              <a:t>Tea contains high levels of antioxidants, called polyphenols, flavonoids, and </a:t>
            </a:r>
            <a:r>
              <a:rPr lang="en-US" sz="1200" b="0" i="0" kern="1200" dirty="0" err="1" smtClean="0">
                <a:solidFill>
                  <a:schemeClr val="tx1"/>
                </a:solidFill>
                <a:effectLst/>
                <a:latin typeface="+mn-lt"/>
                <a:ea typeface="+mn-ea"/>
                <a:cs typeface="+mn-cs"/>
              </a:rPr>
              <a:t>catechins</a:t>
            </a:r>
            <a:r>
              <a:rPr lang="en-US" sz="1200" b="0" i="0" kern="1200" dirty="0" smtClean="0">
                <a:solidFill>
                  <a:schemeClr val="tx1"/>
                </a:solidFill>
                <a:effectLst/>
                <a:latin typeface="+mn-lt"/>
                <a:ea typeface="+mn-ea"/>
                <a:cs typeface="+mn-cs"/>
              </a:rPr>
              <a:t>, and all of which take on the “free radicals” in the body and prevent them from harming the healthy cells on board. Because of green tea's minimal processing -- its leaves are withered and steamed, not fermented like black and oolong teas -- green tea has more epigallocatechin-3-gallate (EGCG), a</a:t>
            </a:r>
            <a:r>
              <a:rPr lang="en-US" sz="1200" b="0" i="0" kern="1200" baseline="0" dirty="0" smtClean="0">
                <a:solidFill>
                  <a:schemeClr val="tx1"/>
                </a:solidFill>
                <a:effectLst/>
                <a:latin typeface="+mn-lt"/>
                <a:ea typeface="+mn-ea"/>
                <a:cs typeface="+mn-cs"/>
              </a:rPr>
              <a:t> powerful antioxidant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antioxidants in teas and also in fruits, vegetables, nuts, meats, and even wines. Tea also contains fluoride which benefits your teeth and has bacteria killing properties which helps control bad breath and the formation of plaque.</a:t>
            </a:r>
          </a:p>
          <a:p>
            <a:pPr marL="0" marR="0" indent="0" algn="l" defTabSz="914400" rtl="0" eaLnBrk="1" fontAlgn="t"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Drinking tea can delay the development of the following</a:t>
            </a:r>
            <a:r>
              <a:rPr lang="en-US" sz="1200" b="0" i="0" kern="1200" baseline="0" dirty="0" smtClean="0">
                <a:solidFill>
                  <a:schemeClr val="tx1"/>
                </a:solidFill>
                <a:effectLst/>
                <a:latin typeface="+mn-lt"/>
                <a:ea typeface="+mn-ea"/>
                <a:cs typeface="+mn-cs"/>
              </a:rPr>
              <a:t> chronic diseases: </a:t>
            </a:r>
            <a:endParaRPr lang="en-US" sz="1200" b="0" i="0" kern="1200" dirty="0" smtClean="0">
              <a:solidFill>
                <a:schemeClr val="tx1"/>
              </a:solidFill>
              <a:effectLst/>
              <a:latin typeface="+mn-lt"/>
              <a:ea typeface="+mn-ea"/>
              <a:cs typeface="+mn-cs"/>
            </a:endParaRPr>
          </a:p>
          <a:p>
            <a:pPr marL="171450" indent="-171450" fontAlgn="t">
              <a:buFont typeface="Arial" pitchFamily="34" charset="0"/>
              <a:buChar char="•"/>
            </a:pPr>
            <a:r>
              <a:rPr lang="en-US" sz="1200" b="0" i="0" kern="1200" dirty="0" smtClean="0">
                <a:solidFill>
                  <a:schemeClr val="tx1"/>
                </a:solidFill>
                <a:effectLst/>
                <a:latin typeface="+mn-lt"/>
                <a:ea typeface="+mn-ea"/>
                <a:cs typeface="+mn-cs"/>
              </a:rPr>
              <a:t>cancer</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rheumatoid arthritis</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high cholesterol levels</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cardiovascular disease</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infection</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impaired immune function</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Weight control</a:t>
            </a:r>
          </a:p>
          <a:p>
            <a:pPr marL="171450" indent="-171450" fontAlgn="t">
              <a:buFont typeface="Arial" pitchFamily="34" charset="0"/>
              <a:buChar char="•"/>
            </a:pPr>
            <a:r>
              <a:rPr lang="en-US" sz="1200" b="0" i="0" kern="1200" dirty="0" smtClean="0">
                <a:solidFill>
                  <a:schemeClr val="tx1"/>
                </a:solidFill>
                <a:effectLst/>
                <a:latin typeface="+mn-lt"/>
                <a:ea typeface="+mn-ea"/>
                <a:cs typeface="+mn-cs"/>
              </a:rPr>
              <a:t>Tooth</a:t>
            </a:r>
            <a:r>
              <a:rPr lang="en-US" sz="1200" b="0" i="0" kern="1200" baseline="0" dirty="0" smtClean="0">
                <a:solidFill>
                  <a:schemeClr val="tx1"/>
                </a:solidFill>
                <a:effectLst/>
                <a:latin typeface="+mn-lt"/>
                <a:ea typeface="+mn-ea"/>
                <a:cs typeface="+mn-cs"/>
              </a:rPr>
              <a:t> decay</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17</a:t>
            </a:fld>
            <a:endParaRPr lang="en-US"/>
          </a:p>
        </p:txBody>
      </p:sp>
    </p:spTree>
    <p:extLst>
      <p:ext uri="{BB962C8B-B14F-4D97-AF65-F5344CB8AC3E}">
        <p14:creationId xmlns:p14="http://schemas.microsoft.com/office/powerpoint/2010/main" val="240113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American Heart Association Recommendations: </a:t>
            </a:r>
            <a:r>
              <a:rPr lang="en-US" dirty="0" smtClean="0"/>
              <a:t>The American</a:t>
            </a:r>
            <a:r>
              <a:rPr lang="en-US" baseline="0" dirty="0" smtClean="0"/>
              <a:t> Heart Association recommends that you eat no more than six ounces of cooked lean meat, poultry, fish, or seafood a day.  They also note that you should try to consume less than 2,300 mg of sodium per day.  This is in an effort to reduce the occurrence (or prevent further progression of) hypertension.  They stress that it is very important for you to get at least 25 to 30 grams of fiber in your daily diet.  A good rule of thumb to remember is that you should eat at least 14 grams of fiber for each 1,000 calories that you consume.  They also recommend that fish is consumed at least twice a week, due to the multiple benefits of omega-3 fatty acids.</a:t>
            </a: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18</a:t>
            </a:fld>
            <a:endParaRPr lang="en-US"/>
          </a:p>
        </p:txBody>
      </p:sp>
    </p:spTree>
    <p:extLst>
      <p:ext uri="{BB962C8B-B14F-4D97-AF65-F5344CB8AC3E}">
        <p14:creationId xmlns:p14="http://schemas.microsoft.com/office/powerpoint/2010/main" val="137433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Fiber</a:t>
            </a:r>
            <a:r>
              <a:rPr lang="en-US" baseline="0" dirty="0" smtClean="0"/>
              <a:t> is either soluble or insoluble. When eaten regularly, fiber has been shown to lower blood cholesterol and may help to decrease the risk of diabetes and colorectal cancer.</a:t>
            </a:r>
          </a:p>
          <a:p>
            <a:endParaRPr lang="en-US" baseline="0" dirty="0" smtClean="0"/>
          </a:p>
          <a:p>
            <a:r>
              <a:rPr lang="en-US" baseline="0" dirty="0" smtClean="0"/>
              <a:t>It is recommended that we consume more raw vegetables and fresh fruit, including the skins when appropriate.  This is because the skins are packed with both valuable nutrients and fiber.</a:t>
            </a:r>
          </a:p>
          <a:p>
            <a:endParaRPr lang="en-US" baseline="0" dirty="0" smtClean="0"/>
          </a:p>
          <a:p>
            <a:r>
              <a:rPr lang="en-US" baseline="0" dirty="0" smtClean="0"/>
              <a:t>Some examples of soluble fiber include : oat bran, oatmeal, beans, peas, rice bran, barley, citrus fruits, strawberries, and apple pulp.</a:t>
            </a:r>
          </a:p>
          <a:p>
            <a:r>
              <a:rPr lang="en-US" baseline="0" dirty="0" smtClean="0"/>
              <a:t>Some examples of insoluble fiber include: whole wheat breads, wheat cereals, wheat bran, cabbage, beets, carrots, Brussels’ sprouts, turnips, cauliflower, and apple skin.</a:t>
            </a:r>
          </a:p>
          <a:p>
            <a:endParaRPr lang="en-US" baseline="0" dirty="0" smtClean="0"/>
          </a:p>
          <a:p>
            <a:r>
              <a:rPr lang="en-US" baseline="0" dirty="0" smtClean="0"/>
              <a:t>Cooking vegetables can decrease fiber content, and skins are a good source of fiber.</a:t>
            </a:r>
          </a:p>
        </p:txBody>
      </p:sp>
      <p:sp>
        <p:nvSpPr>
          <p:cNvPr id="4" name="Slide Number Placeholder 3"/>
          <p:cNvSpPr>
            <a:spLocks noGrp="1"/>
          </p:cNvSpPr>
          <p:nvPr>
            <p:ph type="sldNum" sz="quarter" idx="10"/>
          </p:nvPr>
        </p:nvSpPr>
        <p:spPr/>
        <p:txBody>
          <a:bodyPr/>
          <a:lstStyle/>
          <a:p>
            <a:fld id="{397A56DC-19B3-4874-9F15-E8271E4987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 healthy foods are low in fat and cholesterol, they are high in fiber and they have a lot of phytonutrients.</a:t>
            </a:r>
          </a:p>
          <a:p>
            <a:r>
              <a:rPr lang="en-US" dirty="0" smtClean="0"/>
              <a:t>They are wholesome foods, i.e., they are not processed</a:t>
            </a:r>
            <a:r>
              <a:rPr lang="en-US" baseline="0" dirty="0" smtClean="0"/>
              <a:t> foods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them come from the vegetable kingdom.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 a look at some heart healthy foods.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2</a:t>
            </a:fld>
            <a:endParaRPr lang="en-US"/>
          </a:p>
        </p:txBody>
      </p:sp>
    </p:spTree>
    <p:extLst>
      <p:ext uri="{BB962C8B-B14F-4D97-AF65-F5344CB8AC3E}">
        <p14:creationId xmlns:p14="http://schemas.microsoft.com/office/powerpoint/2010/main" val="326875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leanest beef cuts</a:t>
            </a:r>
            <a:r>
              <a:rPr lang="en-US" baseline="0" dirty="0" smtClean="0"/>
              <a:t> include: sirloin, chuck, loin, and round.  You should choose “choice” and “select” grades of meat over “prime”.  </a:t>
            </a:r>
          </a:p>
          <a:p>
            <a:endParaRPr lang="en-US" baseline="0" dirty="0" smtClean="0"/>
          </a:p>
          <a:p>
            <a:r>
              <a:rPr lang="en-US" baseline="0" dirty="0" smtClean="0"/>
              <a:t>The leanest pork cuts include: loin chops and tenderloin.</a:t>
            </a:r>
          </a:p>
          <a:p>
            <a:endParaRPr lang="en-US" baseline="0" dirty="0" smtClean="0"/>
          </a:p>
          <a:p>
            <a:r>
              <a:rPr lang="en-US" baseline="0" dirty="0" smtClean="0"/>
              <a:t>The leanest lamb cuts include: leg, arm, and loin.</a:t>
            </a:r>
          </a:p>
          <a:p>
            <a:endParaRPr lang="en-US" baseline="0" dirty="0" smtClean="0"/>
          </a:p>
          <a:p>
            <a:r>
              <a:rPr lang="en-US" baseline="0" dirty="0" smtClean="0"/>
              <a:t>You should always remove visible fat from meat before cooking.</a:t>
            </a:r>
          </a:p>
          <a:p>
            <a:r>
              <a:rPr lang="en-US" baseline="0" dirty="0" smtClean="0"/>
              <a:t>White meat is better for you than dark meat, in regards to poultry.</a:t>
            </a:r>
          </a:p>
          <a:p>
            <a:r>
              <a:rPr lang="en-US" baseline="0" dirty="0" smtClean="0"/>
              <a:t>Eating fish that is oily, usually contains omega-3 fatty acids (ex: salmon, trout, herring).  This helps lower your risk of dying from coronary artery disease.</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some key terms that we must keep in mind when we are shopping for food.  These include:</a:t>
            </a:r>
          </a:p>
          <a:p>
            <a:r>
              <a:rPr lang="en-US" baseline="0" dirty="0" smtClean="0"/>
              <a:t>“Free”, which </a:t>
            </a:r>
            <a:r>
              <a:rPr lang="en-US" dirty="0" smtClean="0"/>
              <a:t>means that the product has the least possible amount of a particular nutrient.</a:t>
            </a:r>
          </a:p>
          <a:p>
            <a:r>
              <a:rPr lang="en-US" dirty="0" smtClean="0"/>
              <a:t>“Very Low” and “Low”, which means that there is a small amount of a particular nutrient;</a:t>
            </a:r>
            <a:r>
              <a:rPr lang="en-US" baseline="0" dirty="0" smtClean="0"/>
              <a:t> not quite small enough to be considered “free”.</a:t>
            </a:r>
          </a:p>
          <a:p>
            <a:r>
              <a:rPr lang="en-US" baseline="0" dirty="0" smtClean="0"/>
              <a:t>“Reduced” or “Less”, which means that the food has 25% less of that nutrient than the original version of the food.</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Dairy Recommendation: </a:t>
            </a:r>
            <a:r>
              <a:rPr lang="en-US" baseline="0" dirty="0" smtClean="0"/>
              <a:t>It is recommended that you minimize your intake of whole fat dairy products, such as butter and whole milk or 2% full fat dairy products.</a:t>
            </a:r>
          </a:p>
          <a:p>
            <a:endParaRPr lang="en-US" baseline="0" dirty="0" smtClean="0"/>
          </a:p>
          <a:p>
            <a:r>
              <a:rPr lang="en-US" b="1" u="sng" baseline="0" dirty="0" smtClean="0"/>
              <a:t>Cholesterol Recommendations: </a:t>
            </a:r>
            <a:r>
              <a:rPr lang="en-US" baseline="0" dirty="0" smtClean="0"/>
              <a:t>Your overall intake of cholesterol should be less than 300 mg daily.  It is said that egg whites do not contain cholesterol, and they are a good source of protein.  You can substitute 2 egg whites for each egg yolk in many recipes that call for eggs.  Also, organ meats, such as liver and heart, are very high in cholesterol.</a:t>
            </a:r>
          </a:p>
          <a:p>
            <a:endParaRPr lang="en-US" baseline="0" dirty="0" smtClean="0"/>
          </a:p>
          <a:p>
            <a:r>
              <a:rPr lang="en-US" b="1" u="sng" baseline="0" dirty="0" smtClean="0"/>
              <a:t>Dietary Substitutions: </a:t>
            </a:r>
            <a:r>
              <a:rPr lang="en-US" baseline="0" dirty="0" smtClean="0"/>
              <a:t>Prepare fish by baking, broiling, grilling, or boiling, rather than breading and frying.  You should use liquid vegetable oil and soft margarine in place of hard margarine or shortening.</a:t>
            </a:r>
            <a:endParaRPr lang="en-US" dirty="0" smtClean="0"/>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22</a:t>
            </a:fld>
            <a:endParaRPr lang="en-US"/>
          </a:p>
        </p:txBody>
      </p:sp>
    </p:spTree>
    <p:extLst>
      <p:ext uri="{BB962C8B-B14F-4D97-AF65-F5344CB8AC3E}">
        <p14:creationId xmlns:p14="http://schemas.microsoft.com/office/powerpoint/2010/main" val="351889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Seafood:</a:t>
            </a:r>
            <a:r>
              <a:rPr lang="en-US" b="0" u="none" dirty="0" smtClean="0"/>
              <a:t> Seafood</a:t>
            </a:r>
            <a:r>
              <a:rPr lang="en-US" b="0" u="none" baseline="0" dirty="0" smtClean="0"/>
              <a:t> and fatty fish have omega-3 fatty acids that can benefit the cardiovascular, circulatory, and immune systems.  Omega-3 fatty acids are potent anti-inflammatory foods that can help reduce the risk for prostate cancer, triglyceride (blood fat) levels, aches and pains in athletes, and certain kinds of arthritis.  The American Heart Association recommends that everyone eat fish twice per week.</a:t>
            </a:r>
          </a:p>
          <a:p>
            <a:endParaRPr lang="en-US" b="0" u="none" baseline="0" dirty="0" smtClean="0"/>
          </a:p>
          <a:p>
            <a:r>
              <a:rPr lang="en-US" b="1" u="sng" baseline="0" dirty="0" smtClean="0"/>
              <a:t>Nuts :</a:t>
            </a:r>
            <a:r>
              <a:rPr lang="en-US" b="0" u="none" baseline="0" dirty="0" smtClean="0"/>
              <a:t> Nuts such as pecans, almonds, and walnuts added to your diet can lead to a reduction in LDL cholesterol (bad cholesterol) and a reduction in the risk of coronary heart disease.  Nuts can also increase HDL, the good cholesterol.</a:t>
            </a:r>
          </a:p>
          <a:p>
            <a:endParaRPr lang="en-US" b="0" u="none" baseline="0" dirty="0" smtClean="0"/>
          </a:p>
          <a:p>
            <a:r>
              <a:rPr lang="en-US" b="1" u="sng" baseline="0" dirty="0" smtClean="0"/>
              <a:t>Whole Grains : </a:t>
            </a:r>
            <a:r>
              <a:rPr lang="en-US" b="0" u="none" baseline="0" dirty="0" smtClean="0"/>
              <a:t> A diet rich in whole grains provides </a:t>
            </a:r>
            <a:r>
              <a:rPr lang="en-US" b="0" i="1" u="none" baseline="0" dirty="0" smtClean="0"/>
              <a:t>fiber, vitamin E, folic acid, thiamin, riboflavin, </a:t>
            </a:r>
            <a:r>
              <a:rPr lang="en-US" b="0" i="0" u="none" baseline="0" dirty="0" smtClean="0"/>
              <a:t>and the minerals </a:t>
            </a:r>
            <a:r>
              <a:rPr lang="en-US" b="0" i="1" u="none" baseline="0" dirty="0" smtClean="0"/>
              <a:t>iron, magnesium, and zinc.</a:t>
            </a:r>
            <a:r>
              <a:rPr lang="en-US" b="0" i="0" u="none" baseline="0" dirty="0" smtClean="0"/>
              <a:t>  These are necessary for a healthy heart and building muscle.  The type of fiber and complex carbohydrates in whole grains also maintains our blood sugar level, which can reduce abdominal fat and help keep our waistlines small.</a:t>
            </a:r>
            <a:endParaRPr lang="en-US" b="1" i="0" u="sng" baseline="0" dirty="0" smtClean="0"/>
          </a:p>
          <a:p>
            <a:endParaRPr lang="en-US" b="0" i="0" u="none" baseline="0" dirty="0" smtClean="0"/>
          </a:p>
          <a:p>
            <a:r>
              <a:rPr lang="en-US" b="1" i="0" u="sng" baseline="0" dirty="0" smtClean="0"/>
              <a:t>Tomato :</a:t>
            </a:r>
            <a:r>
              <a:rPr lang="en-US" b="0" i="0" u="none" baseline="0" dirty="0" smtClean="0"/>
              <a:t> Tomatoes are an excellent source of many nutrients, such as </a:t>
            </a:r>
            <a:r>
              <a:rPr lang="en-US" b="0" i="1" u="none" baseline="0" dirty="0" smtClean="0"/>
              <a:t>Lycopene</a:t>
            </a:r>
            <a:r>
              <a:rPr lang="en-US" b="0" i="0" u="none" baseline="0" dirty="0" smtClean="0"/>
              <a:t> and </a:t>
            </a:r>
            <a:r>
              <a:rPr lang="en-US" b="0" i="1" u="none" baseline="0" dirty="0" smtClean="0"/>
              <a:t>vitamin C</a:t>
            </a:r>
            <a:r>
              <a:rPr lang="en-US" b="0" i="0" u="none" baseline="0" dirty="0" smtClean="0"/>
              <a:t>.  Lycopene may lower your risk for prostate cancer by as much as 35%.  Cooked tomato products are the best sources of Lycopene, such as spaghetti sauce, pizza, and chili sauce.</a:t>
            </a:r>
          </a:p>
          <a:p>
            <a:endParaRPr lang="en-US" b="0" i="0" u="none" baseline="0" dirty="0" smtClean="0"/>
          </a:p>
          <a:p>
            <a:r>
              <a:rPr lang="en-US" b="1" i="0" u="sng" baseline="0" dirty="0" smtClean="0"/>
              <a:t>Red-Orange Vegetables :</a:t>
            </a:r>
            <a:r>
              <a:rPr lang="en-US" b="0" i="0" u="none" baseline="0" dirty="0" smtClean="0"/>
              <a:t> </a:t>
            </a:r>
            <a:r>
              <a:rPr lang="en-US" b="0" i="1" u="none" baseline="0" dirty="0" smtClean="0"/>
              <a:t>Vitamin C </a:t>
            </a:r>
            <a:r>
              <a:rPr lang="en-US" b="0" i="0" u="none" baseline="0" dirty="0" smtClean="0"/>
              <a:t>and </a:t>
            </a:r>
            <a:r>
              <a:rPr lang="en-US" b="0" i="1" u="none" baseline="0" dirty="0" smtClean="0"/>
              <a:t>Beta-carotene</a:t>
            </a:r>
            <a:r>
              <a:rPr lang="en-US" b="0" i="0" u="none" baseline="0" dirty="0" smtClean="0"/>
              <a:t> in red and orange fruits and vegetables are antioxidants that help preserve healthy skin cells and prevent sun damage.  Vitamin C helps keep our skin firm by building collagen, while beta-carotene repairs damaged skin cells.  Beta carotene is also necessary for night vision.</a:t>
            </a:r>
          </a:p>
          <a:p>
            <a:endParaRPr lang="en-US" b="0" i="0" u="none" baseline="0" dirty="0" smtClean="0"/>
          </a:p>
          <a:p>
            <a:r>
              <a:rPr lang="en-US" b="1" i="0" u="sng" baseline="0" dirty="0" smtClean="0"/>
              <a:t>Berries and Cherries :</a:t>
            </a:r>
            <a:r>
              <a:rPr lang="en-US" b="0" i="0" u="none" baseline="0" dirty="0" smtClean="0"/>
              <a:t> Berries have many different compounds that have antioxidant properties beyond vitamin C.  The violet, blue, and red colors in berries and cherries are responsible for their healthy properties.  Red and blue berries are full of the health-protecting flavonoid, </a:t>
            </a:r>
            <a:r>
              <a:rPr lang="en-US" b="0" i="1" u="none" baseline="0" dirty="0" smtClean="0"/>
              <a:t>anthocyanin</a:t>
            </a:r>
            <a:r>
              <a:rPr lang="en-US" b="0" i="0" u="none" baseline="0" dirty="0" smtClean="0"/>
              <a:t>.  Adding berries to the diet may even slow the decline in brain function that can occur with aging.  Try to add berries to cereal in the morning.</a:t>
            </a:r>
          </a:p>
          <a:p>
            <a:endParaRPr lang="en-US" b="0" i="0" u="none" baseline="0" dirty="0" smtClean="0"/>
          </a:p>
          <a:p>
            <a:r>
              <a:rPr lang="en-US" b="1" i="0" u="sng" baseline="0" dirty="0" smtClean="0"/>
              <a:t>Cruciferous Vegetables :</a:t>
            </a:r>
            <a:r>
              <a:rPr lang="en-US" b="0" i="0" u="none" baseline="0" dirty="0" smtClean="0"/>
              <a:t> Cruciferous vegetables, like broccoli, cabbage, and Brussels’ sprouts, are full of valuable nutrients.  At the top of the list is a compound called </a:t>
            </a:r>
            <a:r>
              <a:rPr lang="en-US" b="0" i="1" u="none" baseline="0" dirty="0" err="1" smtClean="0"/>
              <a:t>sulforaphane</a:t>
            </a:r>
            <a:r>
              <a:rPr lang="en-US" b="0" i="0" u="none" baseline="0" dirty="0" smtClean="0"/>
              <a:t>, a chemical that increases your body’s production of enzymes that disarm cell-damaging free radicals and reduces your risk of cancer.  Other important nutrients include vitamin C, beta-carotene, and potassium.</a:t>
            </a:r>
          </a:p>
          <a:p>
            <a:endParaRPr lang="en-US" b="0" i="0" u="none" baseline="0" dirty="0" smtClean="0"/>
          </a:p>
          <a:p>
            <a:r>
              <a:rPr lang="en-US" b="1" i="0" u="sng" baseline="0" dirty="0" smtClean="0"/>
              <a:t>Greens:</a:t>
            </a:r>
            <a:r>
              <a:rPr lang="en-US" b="0" i="0" u="none" baseline="0" dirty="0" smtClean="0"/>
              <a:t> Dark green leafy vegetables are very concentrated sources of many nutrients.  They are rich sources of minerals including: </a:t>
            </a:r>
            <a:r>
              <a:rPr lang="en-US" b="0" i="1" u="none" baseline="0" dirty="0" smtClean="0"/>
              <a:t>iron, calcium, potassium, and magnesium</a:t>
            </a:r>
            <a:r>
              <a:rPr lang="en-US" b="0" i="0" u="none" baseline="0" dirty="0" smtClean="0"/>
              <a:t>; not to mention </a:t>
            </a:r>
            <a:r>
              <a:rPr lang="en-US" b="0" i="1" u="none" baseline="0" dirty="0" smtClean="0"/>
              <a:t>vitamin K, vitamin C, and vitamin E, </a:t>
            </a:r>
            <a:r>
              <a:rPr lang="en-US" b="0" i="0" u="none" baseline="0" dirty="0" smtClean="0"/>
              <a:t>as well as  many of the </a:t>
            </a:r>
            <a:r>
              <a:rPr lang="en-US" b="0" i="1" u="none" baseline="0" dirty="0" smtClean="0"/>
              <a:t>B vitamins</a:t>
            </a:r>
            <a:r>
              <a:rPr lang="en-US" b="0" i="0" u="none" baseline="0" dirty="0" smtClean="0"/>
              <a:t>, such as </a:t>
            </a:r>
            <a:r>
              <a:rPr lang="en-US" b="0" i="1" u="none" baseline="0" dirty="0" smtClean="0"/>
              <a:t>folic acid</a:t>
            </a:r>
            <a:r>
              <a:rPr lang="en-US" b="0" i="0" u="none" baseline="0" dirty="0" smtClean="0"/>
              <a:t>.  They also provide a variety of phytonutrients including beta-carotene, lutein, and zeaxanthin, which protect our cells from damage and our eyes from age-related problems.  Dark green leaves even contain small amounts of omega-3 fats.  One of the most important nutrients in greens is </a:t>
            </a:r>
            <a:r>
              <a:rPr lang="en-US" b="0" i="1" u="none" baseline="0" dirty="0" smtClean="0"/>
              <a:t>folic acid</a:t>
            </a:r>
            <a:r>
              <a:rPr lang="en-US" b="0" i="0" u="none" baseline="0" dirty="0" smtClean="0"/>
              <a:t>.  Folic acid is required for the metabolism of several important amino acids.  Without folic acid, a compound called homocysteine can build up in the bloodstream, which has been linked to an increase in risk for heart disease.</a:t>
            </a:r>
          </a:p>
          <a:p>
            <a:endParaRPr lang="en-US" b="0" i="0" u="none" baseline="0" dirty="0" smtClean="0"/>
          </a:p>
          <a:p>
            <a:r>
              <a:rPr lang="en-US" b="1" i="0" u="sng" baseline="0" dirty="0" smtClean="0"/>
              <a:t>Dry Beans and Lentils :</a:t>
            </a:r>
            <a:r>
              <a:rPr lang="en-US" b="0" i="0" u="none" baseline="0" dirty="0" smtClean="0"/>
              <a:t> One serving of beans is a half of a cup.  Each half of a cup serving of dry beans provides six to seven grams of protein and about a quarter of our daily dietary fiber.  Most of the fiber is insoluble, which may reduce the risk of colon cancer.  The remaining fiber is soluble fiber, which may reduce blood cholesterol.  Studies have confirmed that beans are effective hypocholesterolemic agents when added to the diet.  One serving size of beans contains less than 0.5 grams of mostly polyunsaturated fat and no cholesterol, about a third of the Recommended Daily Intake (RDI) for thiamin.  A serving of beans contains large amounts of iron, phosphorus, magnesium, manganese, potassium, copper, calcium, and zinc.  Beans are high in </a:t>
            </a:r>
            <a:r>
              <a:rPr lang="en-US" b="0" i="0" u="none" baseline="0" dirty="0" err="1" smtClean="0"/>
              <a:t>isoflavones</a:t>
            </a:r>
            <a:r>
              <a:rPr lang="en-US" b="0" i="0" u="none" baseline="0" dirty="0" smtClean="0"/>
              <a:t>, which protect prostate health and have been shown to lower prostate cancer risk.</a:t>
            </a:r>
          </a:p>
          <a:p>
            <a:endParaRPr lang="en-US" b="0" i="0" u="none" baseline="0" dirty="0" smtClean="0"/>
          </a:p>
          <a:p>
            <a:r>
              <a:rPr lang="en-US" b="1" i="0" u="sng" baseline="0" dirty="0" smtClean="0"/>
              <a:t>Green Tea :</a:t>
            </a:r>
            <a:r>
              <a:rPr lang="en-US" b="0" i="0" u="none" baseline="0" dirty="0" smtClean="0"/>
              <a:t> Green tea is the handyman of health foods.  It has a good effect on arthritis, antibiotic-resistant bacteria, and prostate-cancer cells.  The secret of green tea lies in the fact that it is rich in </a:t>
            </a:r>
            <a:r>
              <a:rPr lang="en-US" b="0" i="0" u="none" baseline="0" dirty="0" err="1" smtClean="0"/>
              <a:t>catechin</a:t>
            </a:r>
            <a:r>
              <a:rPr lang="en-US" b="0" i="0" u="none" baseline="0" dirty="0" smtClean="0"/>
              <a:t> </a:t>
            </a:r>
            <a:r>
              <a:rPr lang="en-US" b="0" i="0" u="none" baseline="0" dirty="0" err="1" smtClean="0"/>
              <a:t>polyphenols</a:t>
            </a:r>
            <a:r>
              <a:rPr lang="en-US" b="0" i="0" u="none" baseline="0" dirty="0" smtClean="0"/>
              <a:t>, particularly </a:t>
            </a:r>
            <a:r>
              <a:rPr lang="en-US" b="0" i="0" u="none" baseline="0" dirty="0" err="1" smtClean="0"/>
              <a:t>epigallocatechin</a:t>
            </a:r>
            <a:r>
              <a:rPr lang="en-US" b="0" i="0" u="none" baseline="0" dirty="0" smtClean="0"/>
              <a:t> </a:t>
            </a:r>
            <a:r>
              <a:rPr lang="en-US" b="0" i="0" u="none" baseline="0" dirty="0" err="1" smtClean="0"/>
              <a:t>gallate</a:t>
            </a:r>
            <a:r>
              <a:rPr lang="en-US" b="0" i="0" u="none" baseline="0" dirty="0" smtClean="0"/>
              <a:t> (EGCG).  EGCG is a powerful anti-oxidant; besides inhibiting the growth of cancer cells, it kills cancer cells without harming healthy tissue.  It has also been effective in lowering LDL cholesterol levels, and inhibiting the abnormal formation of blood clots.  It also helps with weight control by inhibiting fat absorption in the intestinal tract and increasing energy expenditure without increasing heart rate.</a:t>
            </a:r>
            <a:endParaRPr lang="en-US" b="1" i="0" u="sng" baseline="0" dirty="0" smtClean="0"/>
          </a:p>
          <a:p>
            <a:endParaRPr lang="en-US" b="1" i="1" u="sng"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Superfoods For Women:</a:t>
            </a:r>
          </a:p>
          <a:p>
            <a:pPr>
              <a:buFont typeface="Arial" pitchFamily="34" charset="0"/>
              <a:buChar char="•"/>
            </a:pPr>
            <a:r>
              <a:rPr lang="en-US" dirty="0" smtClean="0"/>
              <a:t>Green Leafy</a:t>
            </a:r>
            <a:r>
              <a:rPr lang="en-US" baseline="0" dirty="0" smtClean="0"/>
              <a:t> Vegetables:</a:t>
            </a:r>
          </a:p>
          <a:p>
            <a:pPr lvl="1">
              <a:buFont typeface="Arial" pitchFamily="34" charset="0"/>
              <a:buChar char="•"/>
            </a:pPr>
            <a:r>
              <a:rPr lang="en-US" baseline="0" dirty="0" smtClean="0"/>
              <a:t>Folate is a B Vitamin that prevents birth defects, heart disease, dementia, and colon cancer (the third most common cause of cancer in women).  Folate also prevents vision loss, and protects skin and bones.  Another compound, lutein, helps prevent macular degeneration, a leading cause of age-related vision loss, and it can help prevent cataracts.  Lutein also helps protect your skin from the damaging effects of sun exposure.  It appears that lutein protects the fats in the top layer of skin, preventing dehydration, roughness, and possibly even wrinkles over time.  Green leafy vegetables are also an excellent source of Vitamin K, a nutrient essential for bone development</a:t>
            </a:r>
          </a:p>
          <a:p>
            <a:pPr lvl="0">
              <a:buFont typeface="Arial" pitchFamily="34" charset="0"/>
              <a:buChar char="•"/>
            </a:pPr>
            <a:r>
              <a:rPr lang="en-US" baseline="0" dirty="0" smtClean="0"/>
              <a:t>Dairy Products:</a:t>
            </a:r>
          </a:p>
          <a:p>
            <a:pPr lvl="1">
              <a:buFont typeface="Arial" pitchFamily="34" charset="0"/>
              <a:buChar char="•"/>
            </a:pPr>
            <a:r>
              <a:rPr lang="en-US" baseline="0" dirty="0" smtClean="0"/>
              <a:t>Calcium is necessary for proper bone development and to reduce the risk of osteoporosis.  It is also needed for muscle contraction, blood clotting, and proper nervous system function.  Milk and Dairy products are an excellent source of calcium and eight additional essential nutrients, including protein, potassium, phosphorus, Vitamin A, Vitamin D, Vitamin B12, Riboflavin, and Niacin.  Milk and dairy products help build strong bones, teeth, and muscles.  Research shows that when cutting calories to lose weight, three servings of milk , cheese, or yogurt, can help people burn more fat and lose more weight than just cutting calories alone.  Dairy foods also reduce the risk for kidney stones and PMS.</a:t>
            </a:r>
          </a:p>
          <a:p>
            <a:pPr lvl="0">
              <a:buFont typeface="Arial" pitchFamily="34" charset="0"/>
              <a:buChar char="•"/>
            </a:pPr>
            <a:r>
              <a:rPr lang="en-US" baseline="0" dirty="0" smtClean="0"/>
              <a:t>Lean Red Meat:</a:t>
            </a:r>
          </a:p>
          <a:p>
            <a:pPr lvl="1">
              <a:buFont typeface="Arial" pitchFamily="34" charset="0"/>
              <a:buChar char="•"/>
            </a:pPr>
            <a:r>
              <a:rPr lang="en-US" baseline="0" dirty="0" smtClean="0"/>
              <a:t>Iron is necessary for transporting oxygen in the blood to tissues, including the brain, muscles, heart, and liver.  It helps to convert food to energy for normal cell activities.  A healthy diet should include up to 6 ounces of protein a day or equivalents such as eggs, nuts, or legumes.  Lean beef and lamb are excellent sources of protein.  Lean meat is high in iron, zinc, and niacin.  It is a good source of Vitamin B6 and selenium, and the best source of Vitamin B12.</a:t>
            </a:r>
          </a:p>
          <a:p>
            <a:pPr lvl="0">
              <a:buFont typeface="Arial" pitchFamily="34" charset="0"/>
              <a:buChar char="•"/>
            </a:pPr>
            <a:r>
              <a:rPr lang="en-US" baseline="0" dirty="0" smtClean="0"/>
              <a:t>Whole Grains:</a:t>
            </a:r>
          </a:p>
          <a:p>
            <a:pPr lvl="1">
              <a:buFont typeface="Arial" pitchFamily="34" charset="0"/>
              <a:buChar char="•"/>
            </a:pPr>
            <a:r>
              <a:rPr lang="en-US" baseline="0" dirty="0" smtClean="0"/>
              <a:t>A diet rich in whole grains provides fiber, Vitamin E, folic acid, thiamin, riboflavin, and the minerals iron, magnesium, and zinc.  These are necessary for a healthy heart and for building muscle.  The type of fiber and complex carbohydrates in whole grains also maintains our blood sugar level, which can reduce abdominal fat and help to keep our waistlines small.</a:t>
            </a:r>
          </a:p>
          <a:p>
            <a:pPr lvl="0">
              <a:buFont typeface="Arial" pitchFamily="34" charset="0"/>
              <a:buChar char="•"/>
            </a:pPr>
            <a:r>
              <a:rPr lang="en-US" baseline="0" dirty="0" smtClean="0"/>
              <a:t>Green Tea:</a:t>
            </a:r>
          </a:p>
          <a:p>
            <a:pPr lvl="1">
              <a:buFont typeface="Arial" pitchFamily="34" charset="0"/>
              <a:buChar char="•"/>
            </a:pPr>
            <a:r>
              <a:rPr lang="en-US" baseline="0" dirty="0" smtClean="0"/>
              <a:t>Green tea has many biological functions.  The secret of green tea lies in the fact that it is rich in </a:t>
            </a:r>
            <a:r>
              <a:rPr lang="en-US" baseline="0" dirty="0" err="1" smtClean="0"/>
              <a:t>catechin</a:t>
            </a:r>
            <a:r>
              <a:rPr lang="en-US" baseline="0" dirty="0" smtClean="0"/>
              <a:t> </a:t>
            </a:r>
            <a:r>
              <a:rPr lang="en-US" baseline="0" dirty="0" err="1" smtClean="0"/>
              <a:t>polyphenols</a:t>
            </a:r>
            <a:r>
              <a:rPr lang="en-US" baseline="0" dirty="0" smtClean="0"/>
              <a:t>, particularly </a:t>
            </a:r>
            <a:r>
              <a:rPr lang="en-US" baseline="0" dirty="0" err="1" smtClean="0"/>
              <a:t>epigallocatechin</a:t>
            </a:r>
            <a:r>
              <a:rPr lang="en-US" baseline="0" dirty="0" smtClean="0"/>
              <a:t> </a:t>
            </a:r>
            <a:r>
              <a:rPr lang="en-US" baseline="0" dirty="0" err="1" smtClean="0"/>
              <a:t>gallate</a:t>
            </a:r>
            <a:r>
              <a:rPr lang="en-US" baseline="0" dirty="0" smtClean="0"/>
              <a:t> (EGCG).  EGCG is a powerful antioxidant; besides inhibiting the growth of cancer cells, it kills cancer cells without harming healthy tissue.  As an anti-oxidant, it can help with a disease such as arthritis and in killing antibiotic-resistant bacteria.  It also lowers LDL cholesterol levels, and inhibits the abnormal formation of blood clots.  It also helps with weight control by inhibiting fat absorption in the intestinal tract and increasing energy expenditure without increasing heart rate.</a:t>
            </a:r>
          </a:p>
          <a:p>
            <a:pPr lvl="0">
              <a:buFont typeface="Arial" pitchFamily="34" charset="0"/>
              <a:buChar char="•"/>
            </a:pPr>
            <a:r>
              <a:rPr lang="en-US" baseline="0" dirty="0" smtClean="0"/>
              <a:t>Orange Fruits and Vegetables:</a:t>
            </a:r>
          </a:p>
          <a:p>
            <a:pPr lvl="1">
              <a:buFont typeface="Arial" pitchFamily="34" charset="0"/>
              <a:buChar char="•"/>
            </a:pPr>
            <a:r>
              <a:rPr lang="en-US" baseline="0" dirty="0" smtClean="0"/>
              <a:t>Beta-carotene in orange vegetables and fruits such as sweet potatoes, squash, pumpkin, carrots, mangos, oranges, and papaya is an antioxidant that helps preserve healthy skin cells and prevent sun damage.  Beta carotene is essential for healthy skin and lining of membranes in the mouth, throat, lungs, stomach, intestine, urinary tract, and the reproductive tract.  It repairs damaged skin cells.  Beta carotene is also necessary for night vision.  Other nutrients in orange fruits and vegetables are manganese, copper, fiber, Vitamin B6, potassium, and iron.</a:t>
            </a:r>
          </a:p>
          <a:p>
            <a:pPr lvl="0">
              <a:buFont typeface="Arial" pitchFamily="34" charset="0"/>
              <a:buChar char="•"/>
            </a:pPr>
            <a:r>
              <a:rPr lang="en-US" baseline="0" dirty="0" smtClean="0"/>
              <a:t>Seafood:</a:t>
            </a:r>
          </a:p>
          <a:p>
            <a:pPr lvl="1">
              <a:buFont typeface="Arial" pitchFamily="34" charset="0"/>
              <a:buChar char="•"/>
            </a:pPr>
            <a:r>
              <a:rPr lang="en-US" baseline="0" dirty="0" smtClean="0"/>
              <a:t>Seafood and fatty fish have omega-3 fatty acids that can benefit the cardiovascular, circulatory, and immune system.  Omega-3 fatty acids are potent anti-inflammatory foods that can help reduce the risk for cancer, high triglyceride (blood fat) levels, aches and pains in athletes, and certain kinds of arthritis.  The American Heart Association recommends that everyone eat fish at least twice per week.</a:t>
            </a:r>
          </a:p>
          <a:p>
            <a:pPr lvl="0">
              <a:buFont typeface="Arial" pitchFamily="34" charset="0"/>
              <a:buChar char="•"/>
            </a:pPr>
            <a:r>
              <a:rPr lang="en-US" baseline="0" dirty="0" smtClean="0"/>
              <a:t>Berries and Cherries:</a:t>
            </a:r>
          </a:p>
          <a:p>
            <a:pPr lvl="1">
              <a:buFont typeface="Arial" pitchFamily="34" charset="0"/>
              <a:buChar char="•"/>
            </a:pPr>
            <a:r>
              <a:rPr lang="en-US" baseline="0" dirty="0" smtClean="0"/>
              <a:t>Berries have many different compounds that have antioxidant properties beyond Vitamin C.  Vitamin C helps keep our skin firm by building collagen.  The violet, blue, and red colors in berries and cherries are responsible for their healthy properties.  Red and blue berries are full of the health protecting flavonoid, anthocyanin.  Adding berries to the diet may even help slow the decline in brain function that can occur with aging.  Try adding berries to cereal in the morning.</a:t>
            </a:r>
          </a:p>
          <a:p>
            <a:pPr lvl="0">
              <a:buFont typeface="Arial" pitchFamily="34" charset="0"/>
              <a:buChar char="•"/>
            </a:pPr>
            <a:r>
              <a:rPr lang="en-US" baseline="0" dirty="0" smtClean="0"/>
              <a:t>Cruciferous Vegetables:</a:t>
            </a:r>
          </a:p>
          <a:p>
            <a:pPr lvl="1">
              <a:buFont typeface="Arial" pitchFamily="34" charset="0"/>
              <a:buChar char="•"/>
            </a:pPr>
            <a:r>
              <a:rPr lang="en-US" baseline="0" dirty="0" smtClean="0"/>
              <a:t>Cruciferous vegetables, like broccoli, cabbage, and Brussels‘ sprouts are full of valuable nutrients.  At the top of the list is a compound called </a:t>
            </a:r>
            <a:r>
              <a:rPr lang="en-US" baseline="0" dirty="0" err="1" smtClean="0"/>
              <a:t>sulforaphane</a:t>
            </a:r>
            <a:r>
              <a:rPr lang="en-US" baseline="0" dirty="0" smtClean="0"/>
              <a:t>, an enzyme in the body that detoxifies carcinogens before it damages cells.  It may help to lower your risk of getting cancer.  Cruciferous vegetables have the ability to stop the growth of cancer cells for tumors in the breast, uterine lining (</a:t>
            </a:r>
            <a:r>
              <a:rPr lang="en-US" baseline="0" dirty="0" err="1" smtClean="0"/>
              <a:t>endometrium</a:t>
            </a:r>
            <a:r>
              <a:rPr lang="en-US" baseline="0" dirty="0" smtClean="0"/>
              <a:t>), lung, colon, liver, and cervix, and they are particularly effective in preventing breast cancer development in post-menopausal women.  As cruciferous vegetable intake goes up 20 percent in a population, cancer rates drop 40%.  </a:t>
            </a:r>
            <a:r>
              <a:rPr lang="en-US" baseline="0" dirty="0" err="1" smtClean="0"/>
              <a:t>Isthiocyanates</a:t>
            </a:r>
            <a:r>
              <a:rPr lang="en-US" baseline="0" dirty="0" smtClean="0"/>
              <a:t> from cruciferous vegetables help the body transform estrogen and other hormones into forms that are more easily excreted from the body.  Diets rich in cruciferous and dark yellow vegetables may also help to protect against cardiovascular disease.  Other important nutrients include Vitamin C, beta-carotene, and potassium.</a:t>
            </a:r>
          </a:p>
          <a:p>
            <a:pPr lvl="0">
              <a:buFont typeface="Arial" pitchFamily="34" charset="0"/>
              <a:buChar char="•"/>
            </a:pPr>
            <a:r>
              <a:rPr lang="en-US" baseline="0" dirty="0" smtClean="0"/>
              <a:t>Nuts:</a:t>
            </a:r>
          </a:p>
          <a:p>
            <a:pPr lvl="1">
              <a:buFont typeface="Arial" pitchFamily="34" charset="0"/>
              <a:buChar char="•"/>
            </a:pPr>
            <a:r>
              <a:rPr lang="en-US" baseline="0" dirty="0" smtClean="0"/>
              <a:t>Nuts, such as pecans, almonds, and walnuts added to your diet can lead to a reduction in LDL cholesterol (bad cholesterol) and a reduction in the risk of coronary heart disease.  Nuts can also have good antioxidants that can help prevent aging and chronic diseases.  Although nuts are high in calories and fat, they have heart healthy fat that can help increase satiety and can actually reduce the risk of diabetes.</a:t>
            </a:r>
          </a:p>
        </p:txBody>
      </p:sp>
      <p:sp>
        <p:nvSpPr>
          <p:cNvPr id="4" name="Slide Number Placeholder 3"/>
          <p:cNvSpPr>
            <a:spLocks noGrp="1"/>
          </p:cNvSpPr>
          <p:nvPr>
            <p:ph type="sldNum" sz="quarter" idx="10"/>
          </p:nvPr>
        </p:nvSpPr>
        <p:spPr/>
        <p:txBody>
          <a:bodyPr/>
          <a:lstStyle/>
          <a:p>
            <a:fld id="{397A56DC-19B3-4874-9F15-E8271E4987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29</a:t>
            </a:fld>
            <a:endParaRPr lang="en-US"/>
          </a:p>
        </p:txBody>
      </p:sp>
    </p:spTree>
    <p:extLst>
      <p:ext uri="{BB962C8B-B14F-4D97-AF65-F5344CB8AC3E}">
        <p14:creationId xmlns:p14="http://schemas.microsoft.com/office/powerpoint/2010/main" val="286884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Cold water fish are some of the best foods for the heart. They have a lot of omega-3 fatty acids, the kind of fat that is beneficial in lowering cholesterol and reducing</a:t>
            </a:r>
            <a:r>
              <a:rPr lang="en-US" baseline="0" dirty="0" smtClean="0"/>
              <a:t> the risk for heart disease. Omega-3 fatty acids actually change cell chemistry from inflammatory to non-inflammatory which helps in keeping our blood vessels healthy. </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Flaxseeds</a:t>
            </a:r>
            <a:r>
              <a:rPr lang="en-US" baseline="0" dirty="0" smtClean="0"/>
              <a:t> are another source of omega-3 fatty acids. You can include flax seeds when making any kind of baked product such as muffins, breads, biscuits, or even pancakes and waffles. You can also sprinkle some on cold cereal for an extra nutty taste.   </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4</a:t>
            </a:fld>
            <a:endParaRPr lang="en-US"/>
          </a:p>
        </p:txBody>
      </p:sp>
    </p:spTree>
    <p:extLst>
      <p:ext uri="{BB962C8B-B14F-4D97-AF65-F5344CB8AC3E}">
        <p14:creationId xmlns:p14="http://schemas.microsoft.com/office/powerpoint/2010/main" val="341693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Oatmeal is high in soluble fiber which helps to remove built up cholesterol from the bloodstream.</a:t>
            </a:r>
            <a:r>
              <a:rPr lang="en-US" baseline="0" dirty="0" smtClean="0"/>
              <a:t> Oatmeal is a whole grain and therefore also rich in other important nutrients. </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5</a:t>
            </a:fld>
            <a:endParaRPr lang="en-US"/>
          </a:p>
        </p:txBody>
      </p:sp>
    </p:spTree>
    <p:extLst>
      <p:ext uri="{BB962C8B-B14F-4D97-AF65-F5344CB8AC3E}">
        <p14:creationId xmlns:p14="http://schemas.microsoft.com/office/powerpoint/2010/main" val="373360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Beans and lentils are an important source of soluble fiber, folic acid and the minerals iron and zinc. Beans are another excellent food to have that helps to remove</a:t>
            </a:r>
            <a:r>
              <a:rPr lang="en-US" baseline="0" dirty="0" smtClean="0"/>
              <a:t> built up cholesterol from the bloodstream. </a:t>
            </a:r>
            <a:r>
              <a:rPr lang="en-US" dirty="0" smtClean="0"/>
              <a:t>These hearty beans are a good source of protein, and when combined with a whole grain such as whole wheat pasta or brown rice provide protein comparable to that of meat or dairy foods without the high calories or saturated fat found in these foods. And, when you get your protein from kidney beans, you also get the blood sugar stabilizing and heart health benefits of the soluble fiber provided by these versatile legumes. A cup of kidney beans provides 15.3 grams of protein--that's 30.7% of the daily value for protein. </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6</a:t>
            </a:fld>
            <a:endParaRPr lang="en-US"/>
          </a:p>
        </p:txBody>
      </p:sp>
    </p:spTree>
    <p:extLst>
      <p:ext uri="{BB962C8B-B14F-4D97-AF65-F5344CB8AC3E}">
        <p14:creationId xmlns:p14="http://schemas.microsoft.com/office/powerpoint/2010/main" val="307013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Women in a Harvard School of Public Health study who reported eating 5 or more 1 ounce servings of nuts/peanuts per week reduced their risk of Type 2 diabetes by almost 30 percent compared to those who rarely or never ate nuts. Women in the study who ate five tablespoons of peanut butter each week reduced their risk for Type 2 diabetes almost 20 percent. (</a:t>
            </a:r>
            <a:r>
              <a:rPr lang="en-US" sz="1200" i="1" kern="1200" dirty="0" smtClean="0">
                <a:solidFill>
                  <a:schemeClr val="tx1"/>
                </a:solidFill>
                <a:latin typeface="+mn-lt"/>
                <a:ea typeface="+mn-ea"/>
                <a:cs typeface="+mn-cs"/>
              </a:rPr>
              <a:t>Journal of the American Medical Association</a:t>
            </a:r>
            <a:r>
              <a:rPr lang="en-US" sz="1200" kern="1200" dirty="0" smtClean="0">
                <a:solidFill>
                  <a:schemeClr val="tx1"/>
                </a:solidFill>
                <a:latin typeface="+mn-lt"/>
                <a:ea typeface="+mn-ea"/>
                <a:cs typeface="+mn-cs"/>
              </a:rPr>
              <a:t>, Nov. 27, 2002.)</a:t>
            </a:r>
          </a:p>
          <a:p>
            <a:r>
              <a:rPr lang="en-US" sz="1200" kern="1200" dirty="0" smtClean="0">
                <a:solidFill>
                  <a:schemeClr val="tx1"/>
                </a:solidFill>
                <a:latin typeface="+mn-lt"/>
                <a:ea typeface="+mn-ea"/>
                <a:cs typeface="+mn-cs"/>
              </a:rPr>
              <a:t>t's easy to nibble on nuts. Here are three quick ideas plus links to lots more. Store shelled or unshelled nuts in an airtight container in your refrigerator for up to 6 months or for a year in your freezer for best quality. </a:t>
            </a:r>
            <a:endParaRPr lang="en-US" dirty="0" smtClean="0"/>
          </a:p>
          <a:p>
            <a:r>
              <a:rPr lang="en-US" sz="1200" b="1" kern="1200" dirty="0" smtClean="0">
                <a:solidFill>
                  <a:schemeClr val="tx1"/>
                </a:solidFill>
                <a:latin typeface="+mn-lt"/>
                <a:ea typeface="+mn-ea"/>
                <a:cs typeface="+mn-cs"/>
              </a:rPr>
              <a:t>1. It's in the Bag!</a:t>
            </a:r>
            <a:endParaRPr lang="en-US" b="1" dirty="0" smtClean="0"/>
          </a:p>
          <a:p>
            <a:r>
              <a:rPr lang="en-US" sz="1200" kern="1200" dirty="0" smtClean="0">
                <a:solidFill>
                  <a:schemeClr val="tx1"/>
                </a:solidFill>
                <a:latin typeface="+mn-lt"/>
                <a:ea typeface="+mn-ea"/>
                <a:cs typeface="+mn-cs"/>
              </a:rPr>
              <a:t>You don't have to fire up the stove or get out your cookbook to enjoy nuts. Your handful of nuts may be enjoyed -- simply -- out of hand. </a:t>
            </a:r>
            <a:endParaRPr lang="en-US" dirty="0" smtClean="0"/>
          </a:p>
          <a:p>
            <a:r>
              <a:rPr lang="en-US" sz="1200" kern="1200" dirty="0" smtClean="0">
                <a:solidFill>
                  <a:schemeClr val="tx1"/>
                </a:solidFill>
                <a:latin typeface="+mn-lt"/>
                <a:ea typeface="+mn-ea"/>
                <a:cs typeface="+mn-cs"/>
              </a:rPr>
              <a:t>Divide a container of nuts into small snack bags for easy snacking at home, office or on the road. Simply count, measure a third cup, weigh 1 to 1.5 ounces of nuts on a kitchen scale or grab a handful and store in each snack bag. Keep in the refrigerator until you're ready to enjoy! </a:t>
            </a:r>
            <a:endParaRPr lang="en-US" dirty="0" smtClean="0"/>
          </a:p>
          <a:p>
            <a:r>
              <a:rPr lang="en-US" sz="1200" b="1" kern="1200" dirty="0" smtClean="0">
                <a:solidFill>
                  <a:schemeClr val="tx1"/>
                </a:solidFill>
                <a:latin typeface="+mn-lt"/>
                <a:ea typeface="+mn-ea"/>
                <a:cs typeface="+mn-cs"/>
              </a:rPr>
              <a:t>2. Just a Sprinkle</a:t>
            </a:r>
            <a:endParaRPr lang="en-US" b="1" dirty="0" smtClean="0"/>
          </a:p>
          <a:p>
            <a:r>
              <a:rPr lang="en-US" sz="1200" kern="1200" dirty="0" smtClean="0">
                <a:solidFill>
                  <a:schemeClr val="tx1"/>
                </a:solidFill>
                <a:latin typeface="+mn-lt"/>
                <a:ea typeface="+mn-ea"/>
                <a:cs typeface="+mn-cs"/>
              </a:rPr>
              <a:t>Sprinkle nuts into these foods:</a:t>
            </a:r>
            <a:r>
              <a:rPr lang="en-US" dirty="0" smtClean="0"/>
              <a:t> </a:t>
            </a:r>
            <a:r>
              <a:rPr lang="en-US" sz="1200" kern="1200" dirty="0" smtClean="0">
                <a:solidFill>
                  <a:schemeClr val="tx1"/>
                </a:solidFill>
                <a:latin typeface="+mn-lt"/>
                <a:ea typeface="+mn-ea"/>
                <a:cs typeface="+mn-cs"/>
              </a:rPr>
              <a:t>Salads, Yogurt, Cereal, Pasta, Cooked vegetables, Muffins and pancakes (toss a handful or two into your batter)</a:t>
            </a:r>
            <a:endParaRPr lang="en-US" dirty="0" smtClean="0"/>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7</a:t>
            </a:fld>
            <a:endParaRPr lang="en-US"/>
          </a:p>
        </p:txBody>
      </p:sp>
    </p:spTree>
    <p:extLst>
      <p:ext uri="{BB962C8B-B14F-4D97-AF65-F5344CB8AC3E}">
        <p14:creationId xmlns:p14="http://schemas.microsoft.com/office/powerpoint/2010/main" val="218707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antioxidants in red wines have been shown to provide certain health benefits. Antioxidants act like warriors, preventing the oxidation process in which reactive particles known as "free radicals" cause damage to healthy cells. For the moderate drinker, drinking one to two glasses of wine daily, the antioxidants in red wine offer some protection against heart disease.</a:t>
            </a:r>
          </a:p>
          <a:p>
            <a:r>
              <a:rPr lang="en-US" sz="1200" b="0" i="0" kern="1200" dirty="0" smtClean="0">
                <a:solidFill>
                  <a:schemeClr val="tx1"/>
                </a:solidFill>
                <a:effectLst/>
                <a:latin typeface="+mn-lt"/>
                <a:ea typeface="+mn-ea"/>
                <a:cs typeface="+mn-cs"/>
              </a:rPr>
              <a:t>Another health benefit of resveratrol is its ability to limit the oxidation of low-density lipoprotein (LDL) cholesterol. The oxidation of LDL is the first step to the production of plaques on the inside of the blood vessels. Plaque is the primary cause of atherosclerosis, or hardening of the arteries. New studies show that the antioxidant </a:t>
            </a:r>
            <a:r>
              <a:rPr lang="en-US" sz="1200" b="0" i="0" kern="1200" dirty="0" err="1" smtClean="0">
                <a:solidFill>
                  <a:schemeClr val="tx1"/>
                </a:solidFill>
                <a:effectLst/>
                <a:latin typeface="+mn-lt"/>
                <a:ea typeface="+mn-ea"/>
                <a:cs typeface="+mn-cs"/>
              </a:rPr>
              <a:t>saponin</a:t>
            </a:r>
            <a:r>
              <a:rPr lang="en-US" sz="1200" b="0" i="0" kern="1200" dirty="0" smtClean="0">
                <a:solidFill>
                  <a:schemeClr val="tx1"/>
                </a:solidFill>
                <a:effectLst/>
                <a:latin typeface="+mn-lt"/>
                <a:ea typeface="+mn-ea"/>
                <a:cs typeface="+mn-cs"/>
              </a:rPr>
              <a:t>, also found in red wine, may aid in reducing the levels of LDL cholesterol. Any reduction in the levels of LDL, or in its oxidation, can potentially decrease the build up of plaque.</a:t>
            </a:r>
          </a:p>
          <a:p>
            <a:r>
              <a:rPr lang="en-US" sz="1200" b="0" i="0" kern="1200" dirty="0" smtClean="0">
                <a:solidFill>
                  <a:schemeClr val="tx1"/>
                </a:solidFill>
                <a:effectLst/>
                <a:latin typeface="+mn-lt"/>
                <a:ea typeface="+mn-ea"/>
                <a:cs typeface="+mn-cs"/>
              </a:rPr>
              <a:t>Another health benefit of resveratrol is its ability to regulate nitric oxide. Nitric oxide is a gas that enables smooth muscles to relax. This relaxation of smooth muscle also occurs in the walls of the blood vessels and allows blood to flow smoothly through the vessel.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results of a French study of men who had previous heart attacks indicates that the effects of resveratrol, through moderate red wine consumption, may help prevent future heart attacks.</a:t>
            </a:r>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8</a:t>
            </a:fld>
            <a:endParaRPr lang="en-US"/>
          </a:p>
        </p:txBody>
      </p:sp>
    </p:spTree>
    <p:extLst>
      <p:ext uri="{BB962C8B-B14F-4D97-AF65-F5344CB8AC3E}">
        <p14:creationId xmlns:p14="http://schemas.microsoft.com/office/powerpoint/2010/main" val="71252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cholesterol lowering effect of </a:t>
            </a:r>
            <a:r>
              <a:rPr lang="en-US" sz="1200" b="1" i="0" u="none" strike="noStrike" kern="1200" dirty="0" smtClean="0">
                <a:solidFill>
                  <a:schemeClr val="tx1"/>
                </a:solidFill>
                <a:effectLst/>
                <a:latin typeface="+mn-lt"/>
                <a:ea typeface="+mn-ea"/>
                <a:cs typeface="+mn-cs"/>
                <a:hlinkClick r:id="rId3" action="ppaction://hlinkfile"/>
              </a:rPr>
              <a:t>soy milk</a:t>
            </a:r>
            <a:r>
              <a:rPr lang="en-US" sz="1200" b="0" i="0" kern="1200" dirty="0" smtClean="0">
                <a:solidFill>
                  <a:schemeClr val="tx1"/>
                </a:solidFill>
                <a:effectLst/>
                <a:latin typeface="+mn-lt"/>
                <a:ea typeface="+mn-ea"/>
                <a:cs typeface="+mn-cs"/>
              </a:rPr>
              <a:t> and its role of heart disease was widely recognized in the mid 90s when the results of a meta-analysis of 38 clinical studies were published. The results demonstrated that a diet with significant soy protein reduces Total Cholesterol, LDL cholesterol (the "Bad" cholesterol) and Triglycerides.</a:t>
            </a:r>
          </a:p>
          <a:p>
            <a:r>
              <a:rPr lang="en-US" sz="1200" b="0" i="0" kern="1200" dirty="0" smtClean="0">
                <a:solidFill>
                  <a:schemeClr val="tx1"/>
                </a:solidFill>
                <a:effectLst/>
                <a:latin typeface="+mn-lt"/>
                <a:ea typeface="+mn-ea"/>
                <a:cs typeface="+mn-cs"/>
              </a:rPr>
              <a:t>The average consumption in these studies was 47 grams per day of soy protein, which is a considerable amount. One way to include this is to try a soy protein beverage or powder that may add 20 grams preserving. Soy protein was effective even in people who were already following the American Heart Association's 30 percent-fat diet. Soy protein appears to lower triglyceride levels while preserving HDL cholesterol.</a:t>
            </a:r>
          </a:p>
          <a:p>
            <a:r>
              <a:rPr lang="en-US" sz="1200" b="0" i="0" kern="1200" dirty="0" smtClean="0">
                <a:solidFill>
                  <a:schemeClr val="tx1"/>
                </a:solidFill>
                <a:effectLst/>
                <a:latin typeface="+mn-lt"/>
                <a:ea typeface="+mn-ea"/>
                <a:cs typeface="+mn-cs"/>
              </a:rPr>
              <a:t>Researchers Erdman &amp; Potter in 1993 reported in the </a:t>
            </a:r>
            <a:r>
              <a:rPr lang="en-US" sz="1200" b="0" i="1" kern="1200" dirty="0" smtClean="0">
                <a:solidFill>
                  <a:schemeClr val="tx1"/>
                </a:solidFill>
                <a:effectLst/>
                <a:latin typeface="+mn-lt"/>
                <a:ea typeface="+mn-ea"/>
                <a:cs typeface="+mn-cs"/>
              </a:rPr>
              <a:t>American Journal of Clinical Nutrition</a:t>
            </a:r>
            <a:r>
              <a:rPr lang="en-US" sz="1200" b="0" i="0" kern="1200" dirty="0" smtClean="0">
                <a:solidFill>
                  <a:schemeClr val="tx1"/>
                </a:solidFill>
                <a:effectLst/>
                <a:latin typeface="+mn-lt"/>
                <a:ea typeface="+mn-ea"/>
                <a:cs typeface="+mn-cs"/>
              </a:rPr>
              <a:t> a 12 percent drop in cholesterol when 20 to 25 grams of soy protein and fiber were included in the diet. Soy beans contain </a:t>
            </a:r>
            <a:r>
              <a:rPr lang="en-US" sz="1200" b="1" i="0" u="none" strike="noStrike" kern="1200" dirty="0" smtClean="0">
                <a:solidFill>
                  <a:schemeClr val="tx1"/>
                </a:solidFill>
                <a:effectLst/>
                <a:latin typeface="+mn-lt"/>
                <a:ea typeface="+mn-ea"/>
                <a:cs typeface="+mn-cs"/>
                <a:hlinkClick r:id="rId4" action="ppaction://hlinkfile"/>
              </a:rPr>
              <a:t>soluble fiber</a:t>
            </a:r>
            <a:r>
              <a:rPr lang="en-US" sz="1200" b="0" i="0" kern="1200" dirty="0" smtClean="0">
                <a:solidFill>
                  <a:schemeClr val="tx1"/>
                </a:solidFill>
                <a:effectLst/>
                <a:latin typeface="+mn-lt"/>
                <a:ea typeface="+mn-ea"/>
                <a:cs typeface="+mn-cs"/>
              </a:rPr>
              <a:t>, which is known to interfere with the absorption and metabolism of cholesterol.</a:t>
            </a:r>
          </a:p>
          <a:p>
            <a:r>
              <a:rPr lang="en-US" sz="1200" b="0" i="0" kern="1200" dirty="0" smtClean="0">
                <a:solidFill>
                  <a:schemeClr val="tx1"/>
                </a:solidFill>
                <a:effectLst/>
                <a:latin typeface="+mn-lt"/>
                <a:ea typeface="+mn-ea"/>
                <a:cs typeface="+mn-cs"/>
              </a:rPr>
              <a:t>As a result of these findings, in 1999, FDA authorized a health claim about the relationship between soy protein and Coronary Heart Disease (CHD) on </a:t>
            </a:r>
            <a:r>
              <a:rPr lang="en-US" sz="1200" b="0" i="0" kern="1200" dirty="0" err="1" smtClean="0">
                <a:solidFill>
                  <a:schemeClr val="tx1"/>
                </a:solidFill>
                <a:effectLst/>
                <a:latin typeface="+mn-lt"/>
                <a:ea typeface="+mn-ea"/>
                <a:cs typeface="+mn-cs"/>
              </a:rPr>
              <a:t>labelling</a:t>
            </a:r>
            <a:r>
              <a:rPr lang="en-US" sz="1200" b="0" i="0" kern="1200" dirty="0" smtClean="0">
                <a:solidFill>
                  <a:schemeClr val="tx1"/>
                </a:solidFill>
                <a:effectLst/>
                <a:latin typeface="+mn-lt"/>
                <a:ea typeface="+mn-ea"/>
                <a:cs typeface="+mn-cs"/>
              </a:rPr>
              <a:t> of foods containing soy protein.</a:t>
            </a:r>
          </a:p>
          <a:p>
            <a:r>
              <a:rPr lang="en-US" sz="1200" b="0" i="0" kern="1200" dirty="0" smtClean="0">
                <a:solidFill>
                  <a:schemeClr val="tx1"/>
                </a:solidFill>
                <a:effectLst/>
                <a:latin typeface="+mn-lt"/>
                <a:ea typeface="+mn-ea"/>
                <a:cs typeface="+mn-cs"/>
              </a:rPr>
              <a:t>A heart health claim can be found on qualified soy products.</a:t>
            </a:r>
          </a:p>
          <a:p>
            <a:r>
              <a:rPr lang="en-US" sz="1200" b="0" i="0" kern="1200" dirty="0" smtClean="0">
                <a:solidFill>
                  <a:schemeClr val="tx1"/>
                </a:solidFill>
                <a:effectLst/>
                <a:latin typeface="+mn-lt"/>
                <a:ea typeface="+mn-ea"/>
                <a:cs typeface="+mn-cs"/>
              </a:rPr>
              <a:t>Health Claim:</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Diets low in </a:t>
            </a:r>
            <a:r>
              <a:rPr lang="en-US" sz="1200" b="1" i="0" u="none" strike="noStrike" kern="1200" dirty="0" smtClean="0">
                <a:solidFill>
                  <a:schemeClr val="tx1"/>
                </a:solidFill>
                <a:effectLst/>
                <a:latin typeface="+mn-lt"/>
                <a:ea typeface="+mn-ea"/>
                <a:cs typeface="+mn-cs"/>
                <a:hlinkClick r:id="rId5" action="ppaction://hlinkfile"/>
              </a:rPr>
              <a:t>saturated fat</a:t>
            </a:r>
            <a:r>
              <a:rPr lang="en-US" sz="1200" b="0" i="0" kern="1200" dirty="0" smtClean="0">
                <a:solidFill>
                  <a:schemeClr val="tx1"/>
                </a:solidFill>
                <a:effectLst/>
                <a:latin typeface="+mn-lt"/>
                <a:ea typeface="+mn-ea"/>
                <a:cs typeface="+mn-cs"/>
              </a:rPr>
              <a:t> and cholesterol that include 25 grams of soy protein a day may reduce the risk of heart disease. One serving of [name of produce] provides [amount]g of soy protein.</a:t>
            </a:r>
          </a:p>
          <a:p>
            <a:endParaRPr lang="en-US" dirty="0"/>
          </a:p>
        </p:txBody>
      </p:sp>
      <p:sp>
        <p:nvSpPr>
          <p:cNvPr id="4" name="Slide Number Placeholder 3"/>
          <p:cNvSpPr>
            <a:spLocks noGrp="1"/>
          </p:cNvSpPr>
          <p:nvPr>
            <p:ph type="sldNum" sz="quarter" idx="10"/>
          </p:nvPr>
        </p:nvSpPr>
        <p:spPr/>
        <p:txBody>
          <a:bodyPr/>
          <a:lstStyle/>
          <a:p>
            <a:fld id="{397A56DC-19B3-4874-9F15-E8271E498791}" type="slidenum">
              <a:rPr lang="en-US" smtClean="0"/>
              <a:pPr/>
              <a:t>9</a:t>
            </a:fld>
            <a:endParaRPr lang="en-US"/>
          </a:p>
        </p:txBody>
      </p:sp>
    </p:spTree>
    <p:extLst>
      <p:ext uri="{BB962C8B-B14F-4D97-AF65-F5344CB8AC3E}">
        <p14:creationId xmlns:p14="http://schemas.microsoft.com/office/powerpoint/2010/main" val="58936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
        <p:nvSpPr>
          <p:cNvPr id="6" name="Slide Number Placeholder 5"/>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
        <p:nvSpPr>
          <p:cNvPr id="6" name="Slide Number Placeholder 5"/>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
        <p:nvSpPr>
          <p:cNvPr id="6" name="Slide Number Placeholder 5"/>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
        <p:nvSpPr>
          <p:cNvPr id="6" name="Slide Number Placeholder 5"/>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
        <p:nvSpPr>
          <p:cNvPr id="6" name="Slide Number Placeholder 5"/>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6/11/2010</a:t>
            </a:r>
            <a:endParaRPr lang="en-US"/>
          </a:p>
        </p:txBody>
      </p:sp>
      <p:sp>
        <p:nvSpPr>
          <p:cNvPr id="6" name="Footer Placeholder 5"/>
          <p:cNvSpPr>
            <a:spLocks noGrp="1"/>
          </p:cNvSpPr>
          <p:nvPr>
            <p:ph type="ftr" sz="quarter" idx="11"/>
          </p:nvPr>
        </p:nvSpPr>
        <p:spPr/>
        <p:txBody>
          <a:bodyPr/>
          <a:lstStyle/>
          <a:p>
            <a:r>
              <a:rPr lang="en-US" smtClean="0"/>
              <a:t>Pennington Biomedical Research Center</a:t>
            </a:r>
            <a:endParaRPr lang="en-US"/>
          </a:p>
        </p:txBody>
      </p:sp>
      <p:sp>
        <p:nvSpPr>
          <p:cNvPr id="7" name="Slide Number Placeholder 6"/>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6/11/2010</a:t>
            </a:r>
            <a:endParaRPr lang="en-US"/>
          </a:p>
        </p:txBody>
      </p:sp>
      <p:sp>
        <p:nvSpPr>
          <p:cNvPr id="8" name="Footer Placeholder 7"/>
          <p:cNvSpPr>
            <a:spLocks noGrp="1"/>
          </p:cNvSpPr>
          <p:nvPr>
            <p:ph type="ftr" sz="quarter" idx="11"/>
          </p:nvPr>
        </p:nvSpPr>
        <p:spPr/>
        <p:txBody>
          <a:bodyPr/>
          <a:lstStyle/>
          <a:p>
            <a:r>
              <a:rPr lang="en-US" smtClean="0"/>
              <a:t>Pennington Biomedical Research Center</a:t>
            </a:r>
            <a:endParaRPr lang="en-US"/>
          </a:p>
        </p:txBody>
      </p:sp>
      <p:sp>
        <p:nvSpPr>
          <p:cNvPr id="9" name="Slide Number Placeholder 8"/>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6/11/2010</a:t>
            </a:r>
            <a:endParaRPr lang="en-US"/>
          </a:p>
        </p:txBody>
      </p:sp>
      <p:sp>
        <p:nvSpPr>
          <p:cNvPr id="4" name="Footer Placeholder 3"/>
          <p:cNvSpPr>
            <a:spLocks noGrp="1"/>
          </p:cNvSpPr>
          <p:nvPr>
            <p:ph type="ftr" sz="quarter" idx="11"/>
          </p:nvPr>
        </p:nvSpPr>
        <p:spPr/>
        <p:txBody>
          <a:bodyPr/>
          <a:lstStyle/>
          <a:p>
            <a:r>
              <a:rPr lang="en-US" smtClean="0"/>
              <a:t>Pennington Biomedical Research Center</a:t>
            </a:r>
            <a:endParaRPr lang="en-US"/>
          </a:p>
        </p:txBody>
      </p:sp>
      <p:sp>
        <p:nvSpPr>
          <p:cNvPr id="5" name="Slide Number Placeholder 4"/>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
        <p:nvSpPr>
          <p:cNvPr id="4" name="Slide Number Placeholder 3"/>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6/11/2010</a:t>
            </a:r>
            <a:endParaRPr lang="en-US"/>
          </a:p>
        </p:txBody>
      </p:sp>
      <p:sp>
        <p:nvSpPr>
          <p:cNvPr id="6" name="Footer Placeholder 5"/>
          <p:cNvSpPr>
            <a:spLocks noGrp="1"/>
          </p:cNvSpPr>
          <p:nvPr>
            <p:ph type="ftr" sz="quarter" idx="11"/>
          </p:nvPr>
        </p:nvSpPr>
        <p:spPr/>
        <p:txBody>
          <a:bodyPr/>
          <a:lstStyle/>
          <a:p>
            <a:r>
              <a:rPr lang="en-US" smtClean="0"/>
              <a:t>Pennington Biomedical Research Center</a:t>
            </a:r>
            <a:endParaRPr lang="en-US"/>
          </a:p>
        </p:txBody>
      </p:sp>
      <p:sp>
        <p:nvSpPr>
          <p:cNvPr id="7" name="Slide Number Placeholder 6"/>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6/11/2010</a:t>
            </a:r>
            <a:endParaRPr lang="en-US"/>
          </a:p>
        </p:txBody>
      </p:sp>
      <p:sp>
        <p:nvSpPr>
          <p:cNvPr id="6" name="Footer Placeholder 5"/>
          <p:cNvSpPr>
            <a:spLocks noGrp="1"/>
          </p:cNvSpPr>
          <p:nvPr>
            <p:ph type="ftr" sz="quarter" idx="11"/>
          </p:nvPr>
        </p:nvSpPr>
        <p:spPr/>
        <p:txBody>
          <a:bodyPr/>
          <a:lstStyle/>
          <a:p>
            <a:r>
              <a:rPr lang="en-US" smtClean="0"/>
              <a:t>Pennington Biomedical Research Center</a:t>
            </a:r>
            <a:endParaRPr lang="en-US"/>
          </a:p>
        </p:txBody>
      </p:sp>
      <p:sp>
        <p:nvSpPr>
          <p:cNvPr id="7" name="Slide Number Placeholder 6"/>
          <p:cNvSpPr>
            <a:spLocks noGrp="1"/>
          </p:cNvSpPr>
          <p:nvPr>
            <p:ph type="sldNum" sz="quarter" idx="12"/>
          </p:nvPr>
        </p:nvSpPr>
        <p:spPr/>
        <p:txBody>
          <a:bodyPr/>
          <a:lstStyle/>
          <a:p>
            <a:fld id="{A794EC0E-BD5E-41E2-B0C2-798B2A444A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6/11/2010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Pennington Biomedical Research Center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4EC0E-BD5E-41E2-B0C2-798B2A444A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678" y="2362200"/>
            <a:ext cx="7439985"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Best </a:t>
            </a: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Heart Healthy Foods</a:t>
            </a:r>
            <a:endParaRPr lang="en-US"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2971800" y="3962400"/>
            <a:ext cx="4483471" cy="1015663"/>
          </a:xfrm>
          <a:prstGeom prst="rect">
            <a:avLst/>
          </a:prstGeom>
          <a:noFill/>
        </p:spPr>
        <p:txBody>
          <a:bodyPr wrap="none" rtlCol="0">
            <a:spAutoFit/>
          </a:bodyPr>
          <a:lstStyle/>
          <a:p>
            <a:r>
              <a:rPr lang="en-US" sz="2000" b="1" dirty="0" smtClean="0"/>
              <a:t>Beth Kalicki</a:t>
            </a:r>
          </a:p>
          <a:p>
            <a:r>
              <a:rPr lang="en-US" sz="2000" b="1" dirty="0" err="1" smtClean="0"/>
              <a:t>Heli</a:t>
            </a:r>
            <a:r>
              <a:rPr lang="en-US" sz="2000" b="1" dirty="0" smtClean="0"/>
              <a:t> J. Roy, PhD, MBA, RD</a:t>
            </a:r>
            <a:endParaRPr lang="en-US" sz="2000" b="1" dirty="0"/>
          </a:p>
          <a:p>
            <a:r>
              <a:rPr lang="en-US" sz="2000" b="1" dirty="0" smtClean="0"/>
              <a:t>Pennington Biomedical Research Center</a:t>
            </a:r>
            <a:endParaRPr lang="en-US" sz="2000" b="1" dirty="0"/>
          </a:p>
        </p:txBody>
      </p:sp>
      <p:pic>
        <p:nvPicPr>
          <p:cNvPr id="5" name="Picture 2" descr="C:\Documents and Settings\KalickBA\Local Settings\Temporary Internet Files\Content.IE5\TO7RLJ3V\MCj04417080000[1].png"/>
          <p:cNvPicPr>
            <a:picLocks noChangeAspect="1" noChangeArrowheads="1"/>
          </p:cNvPicPr>
          <p:nvPr/>
        </p:nvPicPr>
        <p:blipFill>
          <a:blip r:embed="rId3" cstate="print"/>
          <a:srcRect/>
          <a:stretch>
            <a:fillRect/>
          </a:stretch>
        </p:blipFill>
        <p:spPr bwMode="auto">
          <a:xfrm>
            <a:off x="3250985" y="297585"/>
            <a:ext cx="1143000" cy="1143000"/>
          </a:xfrm>
          <a:prstGeom prst="rect">
            <a:avLst/>
          </a:prstGeom>
          <a:noFill/>
        </p:spPr>
      </p:pic>
      <p:pic>
        <p:nvPicPr>
          <p:cNvPr id="6" name="Picture 2" descr="C:\Documents and Settings\KalickBA\Local Settings\Temporary Internet Files\Content.IE5\41U7SH6B\MPj04422870000[1].jpg"/>
          <p:cNvPicPr>
            <a:picLocks noChangeAspect="1" noChangeArrowheads="1"/>
          </p:cNvPicPr>
          <p:nvPr/>
        </p:nvPicPr>
        <p:blipFill>
          <a:blip r:embed="rId4" cstate="print"/>
          <a:srcRect/>
          <a:stretch>
            <a:fillRect/>
          </a:stretch>
        </p:blipFill>
        <p:spPr bwMode="auto">
          <a:xfrm>
            <a:off x="533400" y="407377"/>
            <a:ext cx="1219200" cy="964223"/>
          </a:xfrm>
          <a:prstGeom prst="rect">
            <a:avLst/>
          </a:prstGeom>
          <a:noFill/>
        </p:spPr>
      </p:pic>
      <p:pic>
        <p:nvPicPr>
          <p:cNvPr id="7" name="Picture 2" descr="C:\Documents and Settings\KalickBA\Local Settings\Temporary Internet Files\Content.IE5\BDH4ZNXI\MPj04392720000[1].jpg"/>
          <p:cNvPicPr>
            <a:picLocks noChangeAspect="1" noChangeArrowheads="1"/>
          </p:cNvPicPr>
          <p:nvPr/>
        </p:nvPicPr>
        <p:blipFill>
          <a:blip r:embed="rId5" cstate="print"/>
          <a:srcRect/>
          <a:stretch>
            <a:fillRect/>
          </a:stretch>
        </p:blipFill>
        <p:spPr bwMode="auto">
          <a:xfrm>
            <a:off x="1980600" y="407377"/>
            <a:ext cx="1219800" cy="964223"/>
          </a:xfrm>
          <a:prstGeom prst="rect">
            <a:avLst/>
          </a:prstGeom>
          <a:noFill/>
        </p:spPr>
      </p:pic>
      <p:pic>
        <p:nvPicPr>
          <p:cNvPr id="8" name="Picture 2" descr="C:\Documents and Settings\KalickBA\Local Settings\Temporary Internet Files\Content.IE5\TO7RLJ3V\MPj04384570000[1].jpg"/>
          <p:cNvPicPr>
            <a:picLocks noChangeAspect="1" noChangeArrowheads="1"/>
          </p:cNvPicPr>
          <p:nvPr/>
        </p:nvPicPr>
        <p:blipFill>
          <a:blip r:embed="rId6" cstate="print"/>
          <a:srcRect/>
          <a:stretch>
            <a:fillRect/>
          </a:stretch>
        </p:blipFill>
        <p:spPr bwMode="auto">
          <a:xfrm>
            <a:off x="4508222" y="407377"/>
            <a:ext cx="914400" cy="946836"/>
          </a:xfrm>
          <a:prstGeom prst="rect">
            <a:avLst/>
          </a:prstGeom>
          <a:noFill/>
        </p:spPr>
      </p:pic>
      <p:pic>
        <p:nvPicPr>
          <p:cNvPr id="9" name="Picture 5" descr="C:\Documents and Settings\KalickBA\Local Settings\Temporary Internet Files\Content.IE5\TO7RLJ3V\MPj03878750000[1].jpg"/>
          <p:cNvPicPr>
            <a:picLocks noChangeAspect="1" noChangeArrowheads="1"/>
          </p:cNvPicPr>
          <p:nvPr/>
        </p:nvPicPr>
        <p:blipFill>
          <a:blip r:embed="rId7" cstate="print"/>
          <a:srcRect/>
          <a:stretch>
            <a:fillRect/>
          </a:stretch>
        </p:blipFill>
        <p:spPr bwMode="auto">
          <a:xfrm>
            <a:off x="5791200" y="436064"/>
            <a:ext cx="1311499" cy="935536"/>
          </a:xfrm>
          <a:prstGeom prst="rect">
            <a:avLst/>
          </a:prstGeom>
          <a:noFill/>
        </p:spPr>
      </p:pic>
      <p:pic>
        <p:nvPicPr>
          <p:cNvPr id="10" name="Picture 2" descr="Chocola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436065"/>
            <a:ext cx="1122300" cy="8978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6/11/2010</a:t>
            </a:r>
            <a:endParaRPr lang="en-US"/>
          </a:p>
        </p:txBody>
      </p:sp>
      <p:sp>
        <p:nvSpPr>
          <p:cNvPr id="11" name="Footer Placeholder 10"/>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breakthroughealing.org/Graphics/FoodHealing/Brown%20Rice.jpg"/>
          <p:cNvPicPr>
            <a:picLocks noChangeAspect="1" noChangeArrowheads="1"/>
          </p:cNvPicPr>
          <p:nvPr/>
        </p:nvPicPr>
        <p:blipFill>
          <a:blip r:embed="rId3" cstate="print"/>
          <a:srcRect/>
          <a:stretch>
            <a:fillRect/>
          </a:stretch>
        </p:blipFill>
        <p:spPr bwMode="auto">
          <a:xfrm rot="5400000">
            <a:off x="-590550" y="1809750"/>
            <a:ext cx="5381625" cy="3590925"/>
          </a:xfrm>
          <a:prstGeom prst="rect">
            <a:avLst/>
          </a:prstGeom>
          <a:noFill/>
        </p:spPr>
      </p:pic>
      <p:sp>
        <p:nvSpPr>
          <p:cNvPr id="3" name="Rectangle 2"/>
          <p:cNvSpPr/>
          <p:nvPr/>
        </p:nvSpPr>
        <p:spPr>
          <a:xfrm>
            <a:off x="4701879" y="304800"/>
            <a:ext cx="3680624" cy="923330"/>
          </a:xfrm>
          <a:prstGeom prst="rect">
            <a:avLst/>
          </a:prstGeom>
          <a:noFill/>
        </p:spPr>
        <p:txBody>
          <a:bodyPr wrap="none" lIns="91440" tIns="45720" rIns="91440" bIns="45720">
            <a:spAutoFit/>
          </a:bodyPr>
          <a:lstStyle/>
          <a:p>
            <a:pPr algn="ctr"/>
            <a:r>
              <a:rPr lang="en-US" sz="5400" b="1" cap="none" spc="200" dirty="0" smtClean="0">
                <a:ln w="29210">
                  <a:solidFill>
                    <a:schemeClr val="bg2">
                      <a:lumMod val="25000"/>
                    </a:schemeClr>
                  </a:solidFill>
                </a:ln>
                <a:solidFill>
                  <a:schemeClr val="accent3">
                    <a:lumMod val="40000"/>
                    <a:lumOff val="60000"/>
                  </a:schemeClr>
                </a:solidFill>
                <a:effectLst>
                  <a:innerShdw blurRad="50800" dist="50800" dir="8100000">
                    <a:srgbClr val="7D7D7D">
                      <a:alpha val="73000"/>
                    </a:srgbClr>
                  </a:innerShdw>
                </a:effectLst>
              </a:rPr>
              <a:t>Brown Rice</a:t>
            </a:r>
            <a:endParaRPr lang="en-US" sz="5400" b="1" cap="none" spc="200" dirty="0">
              <a:ln w="29210">
                <a:solidFill>
                  <a:schemeClr val="bg2">
                    <a:lumMod val="25000"/>
                  </a:schemeClr>
                </a:solidFill>
              </a:ln>
              <a:solidFill>
                <a:schemeClr val="accent3">
                  <a:lumMod val="40000"/>
                  <a:lumOff val="60000"/>
                </a:schemeClr>
              </a:solidFill>
              <a:effectLst>
                <a:innerShdw blurRad="50800" dist="50800" dir="8100000">
                  <a:srgbClr val="7D7D7D">
                    <a:alpha val="73000"/>
                  </a:srgbClr>
                </a:innerShdw>
              </a:effectLst>
            </a:endParaRPr>
          </a:p>
        </p:txBody>
      </p:sp>
      <p:sp>
        <p:nvSpPr>
          <p:cNvPr id="4" name="TextBox 3"/>
          <p:cNvSpPr txBox="1"/>
          <p:nvPr/>
        </p:nvSpPr>
        <p:spPr>
          <a:xfrm>
            <a:off x="4572000" y="1981200"/>
            <a:ext cx="3657600" cy="3785652"/>
          </a:xfrm>
          <a:prstGeom prst="rect">
            <a:avLst/>
          </a:prstGeom>
          <a:noFill/>
        </p:spPr>
        <p:txBody>
          <a:bodyPr wrap="square" rtlCol="0">
            <a:spAutoFit/>
          </a:bodyPr>
          <a:lstStyle/>
          <a:p>
            <a:pPr algn="ctr">
              <a:buFont typeface="Wingdings" pitchFamily="2" charset="2"/>
              <a:buChar char="Ø"/>
            </a:pPr>
            <a:r>
              <a:rPr lang="en-US" sz="4000" b="1" dirty="0" smtClean="0">
                <a:effectLst>
                  <a:outerShdw blurRad="38100" dist="38100" dir="2700000" algn="tl">
                    <a:srgbClr val="000000">
                      <a:alpha val="43137"/>
                    </a:srgbClr>
                  </a:outerShdw>
                </a:effectLst>
              </a:rPr>
              <a:t>Rich in B-complex Vitamins, Fiber, Niacin, Magnesium, and Fiber.</a:t>
            </a:r>
            <a:endParaRPr lang="en-US" sz="4000" b="1" dirty="0">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Documents and Settings\KalickBA\Local Settings\Temporary Internet Files\Content.IE5\TO7RLJ3V\MPPH02180J0000[1].jpg"/>
          <p:cNvPicPr>
            <a:picLocks noChangeAspect="1" noChangeArrowheads="1"/>
          </p:cNvPicPr>
          <p:nvPr/>
        </p:nvPicPr>
        <p:blipFill>
          <a:blip r:embed="rId3" cstate="print"/>
          <a:srcRect/>
          <a:stretch>
            <a:fillRect/>
          </a:stretch>
        </p:blipFill>
        <p:spPr bwMode="auto">
          <a:xfrm rot="5400000">
            <a:off x="866326" y="2943673"/>
            <a:ext cx="2991745" cy="1981200"/>
          </a:xfrm>
          <a:prstGeom prst="rect">
            <a:avLst/>
          </a:prstGeom>
          <a:noFill/>
        </p:spPr>
      </p:pic>
      <p:sp>
        <p:nvSpPr>
          <p:cNvPr id="3" name="Rectangle 2"/>
          <p:cNvSpPr/>
          <p:nvPr/>
        </p:nvSpPr>
        <p:spPr>
          <a:xfrm>
            <a:off x="457200" y="304800"/>
            <a:ext cx="346921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Blueberries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4343400" y="228600"/>
            <a:ext cx="3657600" cy="6247864"/>
          </a:xfrm>
          <a:prstGeom prst="rect">
            <a:avLst/>
          </a:prstGeom>
          <a:noFill/>
        </p:spPr>
        <p:txBody>
          <a:bodyPr wrap="square" rtlCol="0">
            <a:spAutoFit/>
          </a:bodyPr>
          <a:lstStyle/>
          <a:p>
            <a:pPr algn="ctr">
              <a:buFont typeface="Wingdings" pitchFamily="2" charset="2"/>
              <a:buChar char="Ø"/>
            </a:pPr>
            <a:r>
              <a:rPr lang="en-US" sz="4000" b="1" dirty="0" smtClean="0">
                <a:solidFill>
                  <a:schemeClr val="tx2">
                    <a:lumMod val="75000"/>
                  </a:schemeClr>
                </a:solidFill>
                <a:effectLst>
                  <a:outerShdw blurRad="38100" dist="38100" dir="2700000" algn="tl">
                    <a:srgbClr val="000000">
                      <a:alpha val="43137"/>
                    </a:srgbClr>
                  </a:outerShdw>
                </a:effectLst>
              </a:rPr>
              <a:t>Rich in Beta Carotene, Lutein, Anthocyanin, </a:t>
            </a:r>
            <a:r>
              <a:rPr lang="en-US" sz="4000" b="1" dirty="0" err="1" smtClean="0">
                <a:solidFill>
                  <a:schemeClr val="tx2">
                    <a:lumMod val="75000"/>
                  </a:schemeClr>
                </a:solidFill>
                <a:effectLst>
                  <a:outerShdw blurRad="38100" dist="38100" dir="2700000" algn="tl">
                    <a:srgbClr val="000000">
                      <a:alpha val="43137"/>
                    </a:srgbClr>
                  </a:outerShdw>
                </a:effectLst>
              </a:rPr>
              <a:t>Ellagic</a:t>
            </a:r>
            <a:r>
              <a:rPr lang="en-US" sz="4000" b="1" dirty="0" smtClean="0">
                <a:solidFill>
                  <a:schemeClr val="tx2">
                    <a:lumMod val="75000"/>
                  </a:schemeClr>
                </a:solidFill>
                <a:effectLst>
                  <a:outerShdw blurRad="38100" dist="38100" dir="2700000" algn="tl">
                    <a:srgbClr val="000000">
                      <a:alpha val="43137"/>
                    </a:srgbClr>
                  </a:outerShdw>
                </a:effectLst>
              </a:rPr>
              <a:t> Acid, Vitamin C, Folate, Calcium, Magnesium, Potassium, and Fiber.</a:t>
            </a:r>
            <a:endParaRPr lang="en-US" sz="4000" b="1" dirty="0">
              <a:solidFill>
                <a:schemeClr val="tx2">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C:\Documents and Settings\KalickBA\Local Settings\Temporary Internet Files\Content.IE5\TO7RLJ3V\MPj03878750000[1].jpg"/>
          <p:cNvPicPr>
            <a:picLocks noChangeAspect="1" noChangeArrowheads="1"/>
          </p:cNvPicPr>
          <p:nvPr/>
        </p:nvPicPr>
        <p:blipFill>
          <a:blip r:embed="rId3" cstate="print"/>
          <a:srcRect/>
          <a:stretch>
            <a:fillRect/>
          </a:stretch>
        </p:blipFill>
        <p:spPr bwMode="auto">
          <a:xfrm>
            <a:off x="288701" y="4547308"/>
            <a:ext cx="2149699" cy="1533452"/>
          </a:xfrm>
          <a:prstGeom prst="rect">
            <a:avLst/>
          </a:prstGeom>
          <a:noFill/>
        </p:spPr>
      </p:pic>
      <p:sp>
        <p:nvSpPr>
          <p:cNvPr id="6" name="Rectangle 5"/>
          <p:cNvSpPr/>
          <p:nvPr/>
        </p:nvSpPr>
        <p:spPr>
          <a:xfrm>
            <a:off x="3581400" y="326265"/>
            <a:ext cx="5215210"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Green Vegetables</a:t>
            </a:r>
            <a:endParaRPr lang="en-US"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7" name="TextBox 6"/>
          <p:cNvSpPr txBox="1"/>
          <p:nvPr/>
        </p:nvSpPr>
        <p:spPr>
          <a:xfrm>
            <a:off x="4876800" y="1447800"/>
            <a:ext cx="3657600" cy="4524315"/>
          </a:xfrm>
          <a:prstGeom prst="rect">
            <a:avLst/>
          </a:prstGeom>
          <a:noFill/>
        </p:spPr>
        <p:txBody>
          <a:bodyPr wrap="square" rtlCol="0">
            <a:spAutoFit/>
          </a:bodyPr>
          <a:lstStyle/>
          <a:p>
            <a:pPr algn="ctr">
              <a:buFont typeface="Wingdings" pitchFamily="2" charset="2"/>
              <a:buChar char="Ø"/>
            </a:pPr>
            <a:r>
              <a:rPr lang="en-US" sz="3600" b="1" dirty="0" smtClean="0">
                <a:solidFill>
                  <a:schemeClr val="accent3">
                    <a:lumMod val="50000"/>
                  </a:schemeClr>
                </a:solidFill>
                <a:effectLst>
                  <a:outerShdw blurRad="38100" dist="38100" dir="2700000" algn="tl">
                    <a:srgbClr val="000000">
                      <a:alpha val="43137"/>
                    </a:srgbClr>
                  </a:outerShdw>
                </a:effectLst>
              </a:rPr>
              <a:t>Rich in Beta-Carotene, Lutein, Vitamin C, Vitamin E, </a:t>
            </a:r>
            <a:r>
              <a:rPr lang="en-US" sz="3600" b="1" dirty="0" err="1" smtClean="0">
                <a:solidFill>
                  <a:schemeClr val="accent3">
                    <a:lumMod val="50000"/>
                  </a:schemeClr>
                </a:solidFill>
                <a:effectLst>
                  <a:outerShdw blurRad="38100" dist="38100" dir="2700000" algn="tl">
                    <a:srgbClr val="000000">
                      <a:alpha val="43137"/>
                    </a:srgbClr>
                  </a:outerShdw>
                </a:effectLst>
              </a:rPr>
              <a:t>Folate</a:t>
            </a:r>
            <a:r>
              <a:rPr lang="en-US" sz="3600" b="1" dirty="0" smtClean="0">
                <a:solidFill>
                  <a:schemeClr val="accent3">
                    <a:lumMod val="50000"/>
                  </a:schemeClr>
                </a:solidFill>
                <a:effectLst>
                  <a:outerShdw blurRad="38100" dist="38100" dir="2700000" algn="tl">
                    <a:srgbClr val="000000">
                      <a:alpha val="43137"/>
                    </a:srgbClr>
                  </a:outerShdw>
                </a:effectLst>
              </a:rPr>
              <a:t>, Magnesium, Potassium, Calcium, and Fiber.</a:t>
            </a:r>
            <a:endParaRPr lang="en-US" sz="3600" b="1" dirty="0">
              <a:solidFill>
                <a:schemeClr val="accent3">
                  <a:lumMod val="50000"/>
                </a:schemeClr>
              </a:solidFill>
              <a:effectLst>
                <a:outerShdw blurRad="38100" dist="38100" dir="2700000" algn="tl">
                  <a:srgbClr val="000000">
                    <a:alpha val="43137"/>
                  </a:srgbClr>
                </a:outerShdw>
              </a:effectLst>
            </a:endParaRPr>
          </a:p>
        </p:txBody>
      </p:sp>
      <p:sp>
        <p:nvSpPr>
          <p:cNvPr id="5" name="Rectangle 4"/>
          <p:cNvSpPr/>
          <p:nvPr/>
        </p:nvSpPr>
        <p:spPr>
          <a:xfrm>
            <a:off x="324263" y="1437861"/>
            <a:ext cx="4228272" cy="1323439"/>
          </a:xfrm>
          <a:prstGeom prst="rect">
            <a:avLst/>
          </a:prstGeom>
          <a:noFill/>
        </p:spPr>
        <p:txBody>
          <a:bodyPr wrap="none" lIns="91440" tIns="45720" rIns="91440" bIns="45720">
            <a:spAutoFit/>
          </a:bodyPr>
          <a:lstStyle/>
          <a:p>
            <a:pPr algn="ctr"/>
            <a:r>
              <a:rPr lang="en-US" sz="40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Asparagus, </a:t>
            </a:r>
          </a:p>
          <a:p>
            <a:pPr algn="ctr"/>
            <a:r>
              <a:rPr lang="en-US" sz="40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Broccoli, Spinach</a:t>
            </a:r>
            <a:endParaRPr lang="en-US" sz="40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8" name="Picture 2" descr="C:\Documents and Settings\KalickBA\Local Settings\Temporary Internet Files\Content.IE5\BDH4ZNXI\MCj03470990000[1].wmf"/>
          <p:cNvPicPr>
            <a:picLocks noChangeAspect="1" noChangeArrowheads="1"/>
          </p:cNvPicPr>
          <p:nvPr/>
        </p:nvPicPr>
        <p:blipFill>
          <a:blip r:embed="rId4" cstate="print"/>
          <a:srcRect/>
          <a:stretch>
            <a:fillRect/>
          </a:stretch>
        </p:blipFill>
        <p:spPr bwMode="auto">
          <a:xfrm>
            <a:off x="1327060" y="2761300"/>
            <a:ext cx="1948861" cy="1517632"/>
          </a:xfrm>
          <a:prstGeom prst="rect">
            <a:avLst/>
          </a:prstGeom>
          <a:noFill/>
        </p:spPr>
      </p:pic>
      <p:pic>
        <p:nvPicPr>
          <p:cNvPr id="9" name="Picture 2" descr="C:\Documents and Settings\KalickBA\Local Settings\Temporary Internet Files\Content.IE5\GEI9Y818\MPj03878500000[1].jpg"/>
          <p:cNvPicPr>
            <a:picLocks noChangeAspect="1" noChangeArrowheads="1"/>
          </p:cNvPicPr>
          <p:nvPr/>
        </p:nvPicPr>
        <p:blipFill>
          <a:blip r:embed="rId5" cstate="print"/>
          <a:srcRect/>
          <a:stretch>
            <a:fillRect/>
          </a:stretch>
        </p:blipFill>
        <p:spPr bwMode="auto">
          <a:xfrm>
            <a:off x="3337340" y="4038600"/>
            <a:ext cx="1189437" cy="2362200"/>
          </a:xfrm>
          <a:prstGeom prst="rect">
            <a:avLst/>
          </a:prstGeom>
          <a:noFill/>
        </p:spPr>
      </p:pic>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Documents and Settings\KalickBA\Local Settings\Temporary Internet Files\Content.IE5\41U7SH6B\MPj04005810000[1].jpg"/>
          <p:cNvPicPr>
            <a:picLocks noChangeAspect="1" noChangeArrowheads="1"/>
          </p:cNvPicPr>
          <p:nvPr/>
        </p:nvPicPr>
        <p:blipFill>
          <a:blip r:embed="rId3" cstate="print"/>
          <a:srcRect/>
          <a:stretch>
            <a:fillRect/>
          </a:stretch>
        </p:blipFill>
        <p:spPr bwMode="auto">
          <a:xfrm>
            <a:off x="2825906" y="4648200"/>
            <a:ext cx="1927471" cy="2115614"/>
          </a:xfrm>
          <a:prstGeom prst="rect">
            <a:avLst/>
          </a:prstGeom>
          <a:noFill/>
        </p:spPr>
      </p:pic>
      <p:pic>
        <p:nvPicPr>
          <p:cNvPr id="33796" name="Picture 4" descr="http://uhaweb.hartford.edu/KENNEY/sweet_potato.gif"/>
          <p:cNvPicPr>
            <a:picLocks noChangeAspect="1" noChangeArrowheads="1"/>
          </p:cNvPicPr>
          <p:nvPr/>
        </p:nvPicPr>
        <p:blipFill>
          <a:blip r:embed="rId4" cstate="print"/>
          <a:srcRect/>
          <a:stretch>
            <a:fillRect/>
          </a:stretch>
        </p:blipFill>
        <p:spPr bwMode="auto">
          <a:xfrm>
            <a:off x="5791200" y="5488488"/>
            <a:ext cx="1143000" cy="1181099"/>
          </a:xfrm>
          <a:prstGeom prst="rect">
            <a:avLst/>
          </a:prstGeom>
          <a:noFill/>
        </p:spPr>
      </p:pic>
      <p:sp>
        <p:nvSpPr>
          <p:cNvPr id="4" name="Rectangle 3"/>
          <p:cNvSpPr/>
          <p:nvPr/>
        </p:nvSpPr>
        <p:spPr>
          <a:xfrm>
            <a:off x="99432" y="304800"/>
            <a:ext cx="882978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Yellow and Orange Vegetables and Fruits</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4753377" y="1328892"/>
            <a:ext cx="3657600" cy="3970318"/>
          </a:xfrm>
          <a:prstGeom prst="rect">
            <a:avLst/>
          </a:prstGeom>
          <a:noFill/>
        </p:spPr>
        <p:txBody>
          <a:bodyPr wrap="square" rtlCol="0">
            <a:spAutoFit/>
          </a:bodyPr>
          <a:lstStyle/>
          <a:p>
            <a:pPr algn="ctr">
              <a:buFont typeface="Wingdings" pitchFamily="2" charset="2"/>
              <a:buChar char="Ø"/>
            </a:pPr>
            <a:r>
              <a:rPr lang="en-US" sz="2800" b="1" dirty="0" smtClean="0">
                <a:effectLst>
                  <a:outerShdw blurRad="38100" dist="38100" dir="2700000" algn="tl">
                    <a:srgbClr val="000000">
                      <a:alpha val="43137"/>
                    </a:srgbClr>
                  </a:outerShdw>
                </a:effectLst>
              </a:rPr>
              <a:t>Rich in Alpha and Beta-Carotene, </a:t>
            </a:r>
            <a:r>
              <a:rPr lang="en-US" sz="2800" b="1" dirty="0">
                <a:effectLst>
                  <a:outerShdw blurRad="38100" dist="38100" dir="2700000" algn="tl">
                    <a:srgbClr val="000000">
                      <a:alpha val="43137"/>
                    </a:srgbClr>
                  </a:outerShdw>
                </a:effectLst>
              </a:rPr>
              <a:t>Beta-</a:t>
            </a:r>
            <a:r>
              <a:rPr lang="en-US" sz="2800" b="1" dirty="0" err="1">
                <a:effectLst>
                  <a:outerShdw blurRad="38100" dist="38100" dir="2700000" algn="tl">
                    <a:srgbClr val="000000">
                      <a:alpha val="43137"/>
                    </a:srgbClr>
                  </a:outerShdw>
                </a:effectLst>
              </a:rPr>
              <a:t>Cryptoxanthin</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Vitamins  A, C, and E, </a:t>
            </a:r>
            <a:r>
              <a:rPr lang="en-US" sz="2800" b="1" dirty="0">
                <a:effectLst>
                  <a:outerShdw blurRad="38100" dist="38100" dir="2700000" algn="tl">
                    <a:srgbClr val="000000">
                      <a:alpha val="43137"/>
                    </a:srgbClr>
                  </a:outerShdw>
                </a:effectLst>
              </a:rPr>
              <a:t>Lutein, B-Complex Vitamins, </a:t>
            </a:r>
            <a:r>
              <a:rPr lang="en-US" sz="2800" b="1" dirty="0" err="1">
                <a:effectLst>
                  <a:outerShdw blurRad="38100" dist="38100" dir="2700000" algn="tl">
                    <a:srgbClr val="000000">
                      <a:alpha val="43137"/>
                    </a:srgbClr>
                  </a:outerShdw>
                </a:effectLst>
              </a:rPr>
              <a:t>Folate</a:t>
            </a:r>
            <a:r>
              <a:rPr lang="en-US" sz="2800" b="1" dirty="0">
                <a:effectLst>
                  <a:outerShdw blurRad="38100" dist="38100" dir="2700000" algn="tl">
                    <a:srgbClr val="000000">
                      <a:alpha val="43137"/>
                    </a:srgbClr>
                  </a:outerShdw>
                </a:effectLst>
              </a:rPr>
              <a:t>, Calcium, Magnesium, and Potassium.</a:t>
            </a:r>
          </a:p>
          <a:p>
            <a:pPr algn="ctr"/>
            <a:r>
              <a:rPr lang="en-US" sz="2800" b="1" dirty="0" smtClean="0">
                <a:effectLst>
                  <a:outerShdw blurRad="38100" dist="38100" dir="2700000" algn="tl">
                    <a:srgbClr val="000000">
                      <a:alpha val="43137"/>
                    </a:srgbClr>
                  </a:outerShdw>
                </a:effectLst>
              </a:rPr>
              <a:t>and Fiber.</a:t>
            </a:r>
            <a:endParaRPr lang="en-US" sz="2800" b="1" dirty="0">
              <a:effectLst>
                <a:outerShdw blurRad="38100" dist="38100" dir="2700000" algn="tl">
                  <a:srgbClr val="000000">
                    <a:alpha val="43137"/>
                  </a:srgbClr>
                </a:outerShdw>
              </a:effectLst>
            </a:endParaRPr>
          </a:p>
        </p:txBody>
      </p:sp>
      <p:sp>
        <p:nvSpPr>
          <p:cNvPr id="6" name="Rectangle 5"/>
          <p:cNvSpPr/>
          <p:nvPr/>
        </p:nvSpPr>
        <p:spPr>
          <a:xfrm>
            <a:off x="304800" y="1328892"/>
            <a:ext cx="4709879"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Carrots, Cantaloupe, </a:t>
            </a:r>
          </a:p>
          <a:p>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Sweet Potatoes,  Oranges, </a:t>
            </a:r>
          </a:p>
          <a:p>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Acorn Squash, Papaya</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2" descr="C:\Documents and Settings\KalickBA\Local Settings\Temporary Internet Files\Content.IE5\8DIZSDUJ\MPPH02772J0000[1].jpg"/>
          <p:cNvPicPr>
            <a:picLocks noChangeAspect="1" noChangeArrowheads="1"/>
          </p:cNvPicPr>
          <p:nvPr/>
        </p:nvPicPr>
        <p:blipFill>
          <a:blip r:embed="rId5" cstate="print"/>
          <a:srcRect/>
          <a:stretch>
            <a:fillRect/>
          </a:stretch>
        </p:blipFill>
        <p:spPr bwMode="auto">
          <a:xfrm>
            <a:off x="838200" y="2849022"/>
            <a:ext cx="1409700" cy="2019300"/>
          </a:xfrm>
          <a:prstGeom prst="rect">
            <a:avLst/>
          </a:prstGeom>
          <a:noFill/>
        </p:spPr>
      </p:pic>
      <p:pic>
        <p:nvPicPr>
          <p:cNvPr id="8" name="Picture 2" descr="http://www.all-creatures.org/recipes/images/i-squash-acorn.jpg"/>
          <p:cNvPicPr>
            <a:picLocks noChangeAspect="1" noChangeArrowheads="1"/>
          </p:cNvPicPr>
          <p:nvPr/>
        </p:nvPicPr>
        <p:blipFill>
          <a:blip r:embed="rId6" cstate="print"/>
          <a:srcRect/>
          <a:stretch>
            <a:fillRect/>
          </a:stretch>
        </p:blipFill>
        <p:spPr bwMode="auto">
          <a:xfrm rot="16200000">
            <a:off x="2350108" y="3143538"/>
            <a:ext cx="1962202" cy="1618725"/>
          </a:xfrm>
          <a:prstGeom prst="rect">
            <a:avLst/>
          </a:prstGeom>
          <a:noFill/>
        </p:spPr>
      </p:pic>
      <p:pic>
        <p:nvPicPr>
          <p:cNvPr id="9" name="Picture 2" descr="C:\Documents and Settings\KalickBA\Local Settings\Temporary Internet Files\Content.IE5\GEI9Y818\MPj03878960000[1].jpg"/>
          <p:cNvPicPr>
            <a:picLocks noChangeAspect="1" noChangeArrowheads="1"/>
          </p:cNvPicPr>
          <p:nvPr/>
        </p:nvPicPr>
        <p:blipFill>
          <a:blip r:embed="rId7" cstate="print"/>
          <a:srcRect/>
          <a:stretch>
            <a:fillRect/>
          </a:stretch>
        </p:blipFill>
        <p:spPr bwMode="auto">
          <a:xfrm>
            <a:off x="506569" y="4421687"/>
            <a:ext cx="1340241" cy="2133601"/>
          </a:xfrm>
          <a:prstGeom prst="rect">
            <a:avLst/>
          </a:prstGeom>
          <a:noFill/>
        </p:spPr>
      </p:pic>
      <p:pic>
        <p:nvPicPr>
          <p:cNvPr id="11" name="Picture 2" descr="C:\Documents and Settings\KalickBA\Local Settings\Temporary Internet Files\Content.IE5\41U7SH6B\MPj04229550000[1].jpg"/>
          <p:cNvPicPr>
            <a:picLocks noChangeAspect="1" noChangeArrowheads="1"/>
          </p:cNvPicPr>
          <p:nvPr/>
        </p:nvPicPr>
        <p:blipFill>
          <a:blip r:embed="rId8" cstate="print"/>
          <a:srcRect/>
          <a:stretch>
            <a:fillRect/>
          </a:stretch>
        </p:blipFill>
        <p:spPr bwMode="auto">
          <a:xfrm>
            <a:off x="7635274" y="4868322"/>
            <a:ext cx="1256384" cy="1824876"/>
          </a:xfrm>
          <a:prstGeom prst="rect">
            <a:avLst/>
          </a:prstGeom>
          <a:noFill/>
        </p:spPr>
      </p:pic>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Documents and Settings\KalickBA\Local Settings\Temporary Internet Files\Content.IE5\SLQN0XMB\MPPH02839J0000[1].jpg"/>
          <p:cNvPicPr>
            <a:picLocks noChangeAspect="1" noChangeArrowheads="1"/>
          </p:cNvPicPr>
          <p:nvPr/>
        </p:nvPicPr>
        <p:blipFill>
          <a:blip r:embed="rId3" cstate="print"/>
          <a:srcRect/>
          <a:stretch>
            <a:fillRect/>
          </a:stretch>
        </p:blipFill>
        <p:spPr bwMode="auto">
          <a:xfrm>
            <a:off x="354384" y="2514599"/>
            <a:ext cx="3413760" cy="3137029"/>
          </a:xfrm>
          <a:prstGeom prst="rect">
            <a:avLst/>
          </a:prstGeom>
          <a:noFill/>
        </p:spPr>
      </p:pic>
      <p:sp>
        <p:nvSpPr>
          <p:cNvPr id="3" name="Rectangle 2"/>
          <p:cNvSpPr/>
          <p:nvPr/>
        </p:nvSpPr>
        <p:spPr>
          <a:xfrm>
            <a:off x="3733800" y="228600"/>
            <a:ext cx="50873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 Bell Peppers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343400" y="1447800"/>
            <a:ext cx="3657600" cy="5016758"/>
          </a:xfrm>
          <a:prstGeom prst="rect">
            <a:avLst/>
          </a:prstGeom>
          <a:noFill/>
        </p:spPr>
        <p:txBody>
          <a:bodyPr wrap="square" rtlCol="0">
            <a:spAutoFit/>
          </a:bodyPr>
          <a:lstStyle/>
          <a:p>
            <a:pPr algn="ctr">
              <a:buFont typeface="Wingdings" pitchFamily="2" charset="2"/>
              <a:buChar char="Ø"/>
            </a:pPr>
            <a:r>
              <a:rPr lang="en-US" sz="4000" b="1" dirty="0" smtClean="0">
                <a:solidFill>
                  <a:schemeClr val="accent2">
                    <a:lumMod val="75000"/>
                  </a:schemeClr>
                </a:solidFill>
                <a:effectLst>
                  <a:outerShdw blurRad="38100" dist="38100" dir="2700000" algn="tl">
                    <a:srgbClr val="000000">
                      <a:alpha val="43137"/>
                    </a:srgbClr>
                  </a:outerShdw>
                </a:effectLst>
              </a:rPr>
              <a:t>Rich in Beta-Carotene, Lutein, B-Complex Vitamins, Folate, Potassium, and Fiber.</a:t>
            </a:r>
            <a:endParaRPr lang="en-US" sz="4000" b="1" dirty="0">
              <a:solidFill>
                <a:schemeClr val="accent2">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KalickBA\Local Settings\Temporary Internet Files\Content.IE5\S9YV05Q7\MPj04364980000[1].jpg"/>
          <p:cNvPicPr>
            <a:picLocks noChangeAspect="1" noChangeArrowheads="1"/>
          </p:cNvPicPr>
          <p:nvPr/>
        </p:nvPicPr>
        <p:blipFill>
          <a:blip r:embed="rId3" cstate="print"/>
          <a:srcRect/>
          <a:stretch>
            <a:fillRect/>
          </a:stretch>
        </p:blipFill>
        <p:spPr bwMode="auto">
          <a:xfrm>
            <a:off x="533400" y="1164809"/>
            <a:ext cx="2933159" cy="4380963"/>
          </a:xfrm>
          <a:prstGeom prst="rect">
            <a:avLst/>
          </a:prstGeom>
          <a:noFill/>
        </p:spPr>
      </p:pic>
      <p:sp>
        <p:nvSpPr>
          <p:cNvPr id="3" name="Rectangle 2"/>
          <p:cNvSpPr/>
          <p:nvPr/>
        </p:nvSpPr>
        <p:spPr>
          <a:xfrm>
            <a:off x="4879332" y="228600"/>
            <a:ext cx="2966646" cy="923330"/>
          </a:xfrm>
          <a:prstGeom prst="rect">
            <a:avLst/>
          </a:prstGeom>
          <a:noFill/>
        </p:spPr>
        <p:txBody>
          <a:bodyPr wrap="none" lIns="91440" tIns="45720" rIns="91440" bIns="45720">
            <a:spAutoFit/>
          </a:bodyPr>
          <a:lstStyle/>
          <a:p>
            <a:pPr algn="ctr"/>
            <a:r>
              <a:rPr lang="en-US" sz="5400" b="1" cap="none" spc="0" dirty="0" smtClean="0">
                <a:ln w="24500" cmpd="dbl">
                  <a:solidFill>
                    <a:srgbClr val="FF0000"/>
                  </a:solidFill>
                  <a:prstDash val="solid"/>
                  <a:miter lim="800000"/>
                </a:ln>
                <a:solidFill>
                  <a:schemeClr val="accent6">
                    <a:lumMod val="60000"/>
                    <a:lumOff val="40000"/>
                  </a:schemeClr>
                </a:solidFill>
                <a:effectLst>
                  <a:outerShdw blurRad="38100" dist="38100" dir="7020000" algn="tl">
                    <a:srgbClr val="000000">
                      <a:alpha val="35000"/>
                    </a:srgbClr>
                  </a:outerShdw>
                </a:effectLst>
              </a:rPr>
              <a:t>Tomatoes</a:t>
            </a:r>
            <a:endParaRPr lang="en-US" sz="5400" b="1" cap="none" spc="0" dirty="0">
              <a:ln w="24500" cmpd="dbl">
                <a:solidFill>
                  <a:srgbClr val="FF0000"/>
                </a:solidFill>
                <a:prstDash val="solid"/>
                <a:miter lim="800000"/>
              </a:ln>
              <a:solidFill>
                <a:schemeClr val="accent6">
                  <a:lumMod val="60000"/>
                  <a:lumOff val="40000"/>
                </a:schemeClr>
              </a:solidFill>
              <a:effectLst>
                <a:outerShdw blurRad="38100" dist="38100" dir="7020000" algn="tl">
                  <a:srgbClr val="000000">
                    <a:alpha val="35000"/>
                  </a:srgbClr>
                </a:outerShdw>
              </a:effectLst>
            </a:endParaRPr>
          </a:p>
        </p:txBody>
      </p:sp>
      <p:sp>
        <p:nvSpPr>
          <p:cNvPr id="4" name="TextBox 3"/>
          <p:cNvSpPr txBox="1"/>
          <p:nvPr/>
        </p:nvSpPr>
        <p:spPr>
          <a:xfrm>
            <a:off x="4724400" y="1447800"/>
            <a:ext cx="3657600" cy="5016758"/>
          </a:xfrm>
          <a:prstGeom prst="rect">
            <a:avLst/>
          </a:prstGeom>
          <a:noFill/>
        </p:spPr>
        <p:txBody>
          <a:bodyPr wrap="square" rtlCol="0">
            <a:spAutoFit/>
          </a:bodyPr>
          <a:lstStyle/>
          <a:p>
            <a:pPr algn="ctr">
              <a:buFont typeface="Wingdings" pitchFamily="2" charset="2"/>
              <a:buChar char="Ø"/>
            </a:pPr>
            <a:r>
              <a:rPr lang="en-US" sz="4000" b="1" dirty="0" smtClean="0">
                <a:solidFill>
                  <a:srgbClr val="FF0000"/>
                </a:solidFill>
                <a:effectLst>
                  <a:outerShdw blurRad="38100" dist="38100" dir="2700000" algn="tl">
                    <a:srgbClr val="000000">
                      <a:alpha val="43137"/>
                    </a:srgbClr>
                  </a:outerShdw>
                </a:effectLst>
              </a:rPr>
              <a:t>Rich in Alpha-Carotene, Beta-Carotene, Lycopene, Lutein, Vitamin C, Potassium, Folate, and Fiber.</a:t>
            </a:r>
            <a:endParaRPr lang="en-US" sz="4000" b="1" dirty="0">
              <a:solidFill>
                <a:srgbClr val="FF0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0" y="685800"/>
            <a:ext cx="455220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Dark Chocolate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4038600" y="2286000"/>
            <a:ext cx="3657600" cy="1938992"/>
          </a:xfrm>
          <a:prstGeom prst="rect">
            <a:avLst/>
          </a:prstGeom>
          <a:noFill/>
        </p:spPr>
        <p:txBody>
          <a:bodyPr wrap="square" rtlCol="0">
            <a:spAutoFit/>
          </a:bodyPr>
          <a:lstStyle/>
          <a:p>
            <a:pPr algn="ctr">
              <a:buFont typeface="Wingdings" pitchFamily="2" charset="2"/>
              <a:buChar char="Ø"/>
            </a:pPr>
            <a:r>
              <a:rPr lang="en-US" sz="4000" b="1" dirty="0" smtClean="0">
                <a:solidFill>
                  <a:schemeClr val="bg2">
                    <a:lumMod val="25000"/>
                  </a:schemeClr>
                </a:solidFill>
                <a:effectLst>
                  <a:outerShdw blurRad="38100" dist="38100" dir="2700000" algn="tl">
                    <a:srgbClr val="000000">
                      <a:alpha val="43137"/>
                    </a:srgbClr>
                  </a:outerShdw>
                </a:effectLst>
              </a:rPr>
              <a:t>Rich in Resveratrol and Cocoa Phenols</a:t>
            </a:r>
            <a:endParaRPr lang="en-US" sz="4000" b="1" dirty="0">
              <a:solidFill>
                <a:schemeClr val="bg2">
                  <a:lumMod val="25000"/>
                </a:schemeClr>
              </a:solidFill>
              <a:effectLst>
                <a:outerShdw blurRad="38100" dist="38100" dir="2700000" algn="tl">
                  <a:srgbClr val="000000">
                    <a:alpha val="43137"/>
                  </a:srgbClr>
                </a:outerShdw>
              </a:effectLst>
            </a:endParaRPr>
          </a:p>
        </p:txBody>
      </p:sp>
      <p:pic>
        <p:nvPicPr>
          <p:cNvPr id="1026" name="Picture 2" descr="Choc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3295874" cy="263669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0" y="1143000"/>
            <a:ext cx="115717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2">
                    <a:lumMod val="50000"/>
                  </a:schemeClr>
                </a:solidFill>
                <a:effectLst/>
              </a:rPr>
              <a:t>Tea</a:t>
            </a:r>
            <a:endParaRPr lang="en-US" sz="5400" b="1" cap="none" spc="0" dirty="0">
              <a:ln w="50800"/>
              <a:solidFill>
                <a:schemeClr val="bg2">
                  <a:lumMod val="50000"/>
                </a:schemeClr>
              </a:solidFill>
              <a:effectLst/>
            </a:endParaRPr>
          </a:p>
        </p:txBody>
      </p:sp>
      <p:sp>
        <p:nvSpPr>
          <p:cNvPr id="4" name="TextBox 3"/>
          <p:cNvSpPr txBox="1"/>
          <p:nvPr/>
        </p:nvSpPr>
        <p:spPr>
          <a:xfrm>
            <a:off x="4572000" y="2743200"/>
            <a:ext cx="3657600" cy="1938992"/>
          </a:xfrm>
          <a:prstGeom prst="rect">
            <a:avLst/>
          </a:prstGeom>
          <a:noFill/>
        </p:spPr>
        <p:txBody>
          <a:bodyPr wrap="square" rtlCol="0">
            <a:spAutoFit/>
          </a:bodyPr>
          <a:lstStyle/>
          <a:p>
            <a:pPr algn="ctr">
              <a:buFont typeface="Wingdings" pitchFamily="2" charset="2"/>
              <a:buChar char="Ø"/>
            </a:pPr>
            <a:r>
              <a:rPr lang="en-US" sz="4000" b="1" dirty="0" smtClean="0">
                <a:solidFill>
                  <a:schemeClr val="bg2">
                    <a:lumMod val="50000"/>
                  </a:schemeClr>
                </a:solidFill>
                <a:effectLst>
                  <a:outerShdw blurRad="38100" dist="38100" dir="2700000" algn="tl">
                    <a:srgbClr val="000000">
                      <a:alpha val="43137"/>
                    </a:srgbClr>
                  </a:outerShdw>
                </a:effectLst>
              </a:rPr>
              <a:t>Rich in Catechins and Flavonols.</a:t>
            </a:r>
            <a:endParaRPr lang="en-US" sz="4000" b="1" dirty="0">
              <a:solidFill>
                <a:schemeClr val="bg2">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3829487" cy="287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American Heart Association Recommendations</a:t>
            </a:r>
            <a:endParaRPr lang="en-US" dirty="0"/>
          </a:p>
        </p:txBody>
      </p:sp>
      <p:sp>
        <p:nvSpPr>
          <p:cNvPr id="6" name="Content Placeholder 5"/>
          <p:cNvSpPr>
            <a:spLocks noGrp="1"/>
          </p:cNvSpPr>
          <p:nvPr>
            <p:ph idx="1"/>
          </p:nvPr>
        </p:nvSpPr>
        <p:spPr/>
        <p:txBody>
          <a:bodyPr>
            <a:normAutofit/>
          </a:bodyPr>
          <a:lstStyle/>
          <a:p>
            <a:r>
              <a:rPr lang="en-US" dirty="0" smtClean="0"/>
              <a:t>6 </a:t>
            </a:r>
            <a:r>
              <a:rPr lang="en-US" dirty="0" err="1" smtClean="0"/>
              <a:t>oz</a:t>
            </a:r>
            <a:r>
              <a:rPr lang="en-US" dirty="0" smtClean="0"/>
              <a:t> </a:t>
            </a:r>
            <a:r>
              <a:rPr lang="en-US" dirty="0"/>
              <a:t>of cooked lean meat, poultry, fish, or seafood a day.  </a:t>
            </a:r>
            <a:endParaRPr lang="en-US" dirty="0" smtClean="0"/>
          </a:p>
          <a:p>
            <a:r>
              <a:rPr lang="en-US" dirty="0" smtClean="0"/>
              <a:t>&lt; 2,300 </a:t>
            </a:r>
            <a:r>
              <a:rPr lang="en-US" dirty="0"/>
              <a:t>mg of sodium per day.  </a:t>
            </a:r>
            <a:endParaRPr lang="en-US" dirty="0" smtClean="0"/>
          </a:p>
          <a:p>
            <a:r>
              <a:rPr lang="en-US" dirty="0" smtClean="0"/>
              <a:t>At least </a:t>
            </a:r>
            <a:r>
              <a:rPr lang="en-US" dirty="0"/>
              <a:t>25 to 30 grams of fiber in your daily diet</a:t>
            </a:r>
            <a:r>
              <a:rPr lang="en-US" dirty="0" smtClean="0"/>
              <a:t>.</a:t>
            </a:r>
          </a:p>
          <a:p>
            <a:r>
              <a:rPr lang="en-US" dirty="0" smtClean="0"/>
              <a:t>Consume </a:t>
            </a:r>
            <a:r>
              <a:rPr lang="en-US" dirty="0"/>
              <a:t>fish </a:t>
            </a:r>
            <a:r>
              <a:rPr lang="en-US" dirty="0" smtClean="0"/>
              <a:t>at </a:t>
            </a:r>
            <a:r>
              <a:rPr lang="en-US" dirty="0"/>
              <a:t>least twice a </a:t>
            </a:r>
            <a:r>
              <a:rPr lang="en-US" dirty="0" smtClean="0"/>
              <a:t>week.</a:t>
            </a:r>
            <a:endParaRPr lang="en-US" dirty="0"/>
          </a:p>
          <a:p>
            <a:endParaRPr lang="en-US" dirty="0"/>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extLst>
      <p:ext uri="{BB962C8B-B14F-4D97-AF65-F5344CB8AC3E}">
        <p14:creationId xmlns:p14="http://schemas.microsoft.com/office/powerpoint/2010/main" val="384522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0"/>
            <a:ext cx="180209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bg2">
                      <a:lumMod val="25000"/>
                    </a:schemeClr>
                  </a:solidFill>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Fiber</a:t>
            </a:r>
            <a:endParaRPr lang="en-US" sz="5400" b="1" cap="all" spc="0" dirty="0">
              <a:ln>
                <a:solidFill>
                  <a:schemeClr val="bg2">
                    <a:lumMod val="25000"/>
                  </a:schemeClr>
                </a:solidFill>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5212724" y="1292179"/>
            <a:ext cx="3962400" cy="4062651"/>
          </a:xfrm>
          <a:prstGeom prst="rect">
            <a:avLst/>
          </a:prstGeom>
          <a:noFill/>
        </p:spPr>
        <p:txBody>
          <a:bodyPr wrap="square" rtlCol="0">
            <a:spAutoFit/>
          </a:bodyPr>
          <a:lstStyle/>
          <a:p>
            <a:pPr>
              <a:buFont typeface="Wingdings" pitchFamily="2" charset="2"/>
              <a:buChar char="v"/>
            </a:pPr>
            <a:r>
              <a:rPr lang="en-US" sz="2400" b="1" dirty="0" smtClean="0"/>
              <a:t>Examples of Soluble Fiber:</a:t>
            </a:r>
          </a:p>
          <a:p>
            <a:pPr lvl="1">
              <a:buFont typeface="Wingdings" pitchFamily="2" charset="2"/>
              <a:buChar char="v"/>
            </a:pPr>
            <a:r>
              <a:rPr lang="en-US" sz="2400" b="1" dirty="0" smtClean="0"/>
              <a:t>Oat bran</a:t>
            </a:r>
          </a:p>
          <a:p>
            <a:pPr lvl="1">
              <a:buFont typeface="Wingdings" pitchFamily="2" charset="2"/>
              <a:buChar char="v"/>
            </a:pPr>
            <a:r>
              <a:rPr lang="en-US" sz="2400" b="1" dirty="0" smtClean="0"/>
              <a:t>Oatmeal</a:t>
            </a:r>
          </a:p>
          <a:p>
            <a:pPr lvl="1">
              <a:buFont typeface="Wingdings" pitchFamily="2" charset="2"/>
              <a:buChar char="v"/>
            </a:pPr>
            <a:r>
              <a:rPr lang="en-US" sz="2400" b="1" dirty="0" smtClean="0"/>
              <a:t>Beans</a:t>
            </a:r>
          </a:p>
          <a:p>
            <a:pPr lvl="1">
              <a:buFont typeface="Wingdings" pitchFamily="2" charset="2"/>
              <a:buChar char="v"/>
            </a:pPr>
            <a:r>
              <a:rPr lang="en-US" sz="2400" b="1" dirty="0" smtClean="0"/>
              <a:t>Peas</a:t>
            </a:r>
          </a:p>
          <a:p>
            <a:pPr lvl="1">
              <a:buFont typeface="Wingdings" pitchFamily="2" charset="2"/>
              <a:buChar char="v"/>
            </a:pPr>
            <a:r>
              <a:rPr lang="en-US" sz="2400" b="1" dirty="0" smtClean="0"/>
              <a:t>Rice bran</a:t>
            </a:r>
          </a:p>
          <a:p>
            <a:pPr lvl="1">
              <a:buFont typeface="Wingdings" pitchFamily="2" charset="2"/>
              <a:buChar char="v"/>
            </a:pPr>
            <a:r>
              <a:rPr lang="en-US" sz="2400" b="1" dirty="0" smtClean="0"/>
              <a:t>Barley</a:t>
            </a:r>
          </a:p>
          <a:p>
            <a:pPr lvl="1">
              <a:buFont typeface="Wingdings" pitchFamily="2" charset="2"/>
              <a:buChar char="v"/>
            </a:pPr>
            <a:r>
              <a:rPr lang="en-US" sz="2400" b="1" dirty="0" smtClean="0"/>
              <a:t>Citrus fruits</a:t>
            </a:r>
          </a:p>
          <a:p>
            <a:pPr lvl="1">
              <a:buFont typeface="Wingdings" pitchFamily="2" charset="2"/>
              <a:buChar char="v"/>
            </a:pPr>
            <a:r>
              <a:rPr lang="en-US" sz="2400" b="1" dirty="0" smtClean="0"/>
              <a:t>Strawberries </a:t>
            </a:r>
          </a:p>
          <a:p>
            <a:pPr lvl="1">
              <a:buFont typeface="Wingdings" pitchFamily="2" charset="2"/>
              <a:buChar char="v"/>
            </a:pPr>
            <a:r>
              <a:rPr lang="en-US" sz="2400" b="1" dirty="0" smtClean="0"/>
              <a:t>Apple Pulp</a:t>
            </a:r>
          </a:p>
          <a:p>
            <a:pPr lvl="1"/>
            <a:endParaRPr lang="en-US" dirty="0"/>
          </a:p>
        </p:txBody>
      </p:sp>
      <p:sp>
        <p:nvSpPr>
          <p:cNvPr id="4" name="TextBox 3"/>
          <p:cNvSpPr txBox="1"/>
          <p:nvPr/>
        </p:nvSpPr>
        <p:spPr>
          <a:xfrm>
            <a:off x="457200" y="1295400"/>
            <a:ext cx="4114800" cy="4154984"/>
          </a:xfrm>
          <a:prstGeom prst="rect">
            <a:avLst/>
          </a:prstGeom>
          <a:noFill/>
        </p:spPr>
        <p:txBody>
          <a:bodyPr wrap="square" rtlCol="0">
            <a:spAutoFit/>
          </a:bodyPr>
          <a:lstStyle/>
          <a:p>
            <a:pPr>
              <a:buFont typeface="Wingdings" pitchFamily="2" charset="2"/>
              <a:buChar char="v"/>
            </a:pPr>
            <a:r>
              <a:rPr lang="en-US" sz="2400" b="1" dirty="0" smtClean="0"/>
              <a:t>Examples of Insoluble Fiber:</a:t>
            </a:r>
          </a:p>
          <a:p>
            <a:pPr lvl="1">
              <a:buFont typeface="Wingdings" pitchFamily="2" charset="2"/>
              <a:buChar char="v"/>
            </a:pPr>
            <a:r>
              <a:rPr lang="en-US" sz="2400" b="1" dirty="0" smtClean="0"/>
              <a:t>Whole wheat breads</a:t>
            </a:r>
          </a:p>
          <a:p>
            <a:pPr lvl="1">
              <a:buFont typeface="Wingdings" pitchFamily="2" charset="2"/>
              <a:buChar char="v"/>
            </a:pPr>
            <a:r>
              <a:rPr lang="en-US" sz="2400" b="1" dirty="0" smtClean="0"/>
              <a:t>Wheat cereals</a:t>
            </a:r>
          </a:p>
          <a:p>
            <a:pPr lvl="1">
              <a:buFont typeface="Wingdings" pitchFamily="2" charset="2"/>
              <a:buChar char="v"/>
            </a:pPr>
            <a:r>
              <a:rPr lang="en-US" sz="2400" b="1" dirty="0" smtClean="0"/>
              <a:t>Wheat bran</a:t>
            </a:r>
          </a:p>
          <a:p>
            <a:pPr lvl="1">
              <a:buFont typeface="Wingdings" pitchFamily="2" charset="2"/>
              <a:buChar char="v"/>
            </a:pPr>
            <a:r>
              <a:rPr lang="en-US" sz="2400" b="1" dirty="0" smtClean="0"/>
              <a:t>Cabbage</a:t>
            </a:r>
          </a:p>
          <a:p>
            <a:pPr lvl="1">
              <a:buFont typeface="Wingdings" pitchFamily="2" charset="2"/>
              <a:buChar char="v"/>
            </a:pPr>
            <a:r>
              <a:rPr lang="en-US" sz="2400" b="1" dirty="0" smtClean="0"/>
              <a:t>Beets</a:t>
            </a:r>
          </a:p>
          <a:p>
            <a:pPr lvl="1">
              <a:buFont typeface="Wingdings" pitchFamily="2" charset="2"/>
              <a:buChar char="v"/>
            </a:pPr>
            <a:r>
              <a:rPr lang="en-US" sz="2400" b="1" dirty="0" smtClean="0"/>
              <a:t>Carrots</a:t>
            </a:r>
          </a:p>
          <a:p>
            <a:pPr lvl="1">
              <a:buFont typeface="Wingdings" pitchFamily="2" charset="2"/>
              <a:buChar char="v"/>
            </a:pPr>
            <a:r>
              <a:rPr lang="en-US" sz="2400" b="1" dirty="0" smtClean="0"/>
              <a:t>Brussels’ Sprouts</a:t>
            </a:r>
          </a:p>
          <a:p>
            <a:pPr lvl="1">
              <a:buFont typeface="Wingdings" pitchFamily="2" charset="2"/>
              <a:buChar char="v"/>
            </a:pPr>
            <a:r>
              <a:rPr lang="en-US" sz="2400" b="1" dirty="0" smtClean="0"/>
              <a:t>Turnips</a:t>
            </a:r>
          </a:p>
          <a:p>
            <a:pPr lvl="1">
              <a:buFont typeface="Wingdings" pitchFamily="2" charset="2"/>
              <a:buChar char="v"/>
            </a:pPr>
            <a:r>
              <a:rPr lang="en-US" sz="2400" b="1" dirty="0" smtClean="0"/>
              <a:t>Cauliflower</a:t>
            </a:r>
          </a:p>
          <a:p>
            <a:pPr lvl="1">
              <a:buFont typeface="Wingdings" pitchFamily="2" charset="2"/>
              <a:buChar char="v"/>
            </a:pPr>
            <a:r>
              <a:rPr lang="en-US" sz="2400" b="1" dirty="0" smtClean="0"/>
              <a:t>Apple skin</a:t>
            </a:r>
          </a:p>
        </p:txBody>
      </p:sp>
      <p:pic>
        <p:nvPicPr>
          <p:cNvPr id="1026" name="Picture 2" descr="C:\Documents and Settings\KalickBA\Local Settings\Temporary Internet Files\Content.IE5\TO7RLJ3V\MCj04417080000[1].png"/>
          <p:cNvPicPr>
            <a:picLocks noChangeAspect="1" noChangeArrowheads="1"/>
          </p:cNvPicPr>
          <p:nvPr/>
        </p:nvPicPr>
        <p:blipFill>
          <a:blip r:embed="rId3" cstate="print"/>
          <a:srcRect/>
          <a:stretch>
            <a:fillRect/>
          </a:stretch>
        </p:blipFill>
        <p:spPr bwMode="auto">
          <a:xfrm>
            <a:off x="3034648" y="3657600"/>
            <a:ext cx="2743200" cy="2743200"/>
          </a:xfrm>
          <a:prstGeom prst="rect">
            <a:avLst/>
          </a:prstGeom>
          <a:noFill/>
        </p:spPr>
      </p:pic>
      <p:sp>
        <p:nvSpPr>
          <p:cNvPr id="5" name="Date Placeholder 4"/>
          <p:cNvSpPr>
            <a:spLocks noGrp="1"/>
          </p:cNvSpPr>
          <p:nvPr>
            <p:ph type="dt" sz="half" idx="10"/>
          </p:nvPr>
        </p:nvSpPr>
        <p:spPr/>
        <p:txBody>
          <a:bodyPr/>
          <a:lstStyle/>
          <a:p>
            <a:r>
              <a:rPr lang="en-US" smtClean="0"/>
              <a:t>6/11/2010</a:t>
            </a:r>
            <a:endParaRPr lang="en-US"/>
          </a:p>
        </p:txBody>
      </p:sp>
      <p:sp>
        <p:nvSpPr>
          <p:cNvPr id="6" name="Footer Placeholder 5"/>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heart healthy foods have in common?</a:t>
            </a:r>
            <a:endParaRPr lang="en-US" dirty="0"/>
          </a:p>
        </p:txBody>
      </p:sp>
      <p:sp>
        <p:nvSpPr>
          <p:cNvPr id="3" name="Content Placeholder 2"/>
          <p:cNvSpPr>
            <a:spLocks noGrp="1"/>
          </p:cNvSpPr>
          <p:nvPr>
            <p:ph idx="1"/>
          </p:nvPr>
        </p:nvSpPr>
        <p:spPr/>
        <p:txBody>
          <a:bodyPr/>
          <a:lstStyle/>
          <a:p>
            <a:r>
              <a:rPr lang="en-US" dirty="0" smtClean="0"/>
              <a:t>Heart healthy foods are low in fat and cholesterol, they are high in fiber and they have a lot of phytonutrients.</a:t>
            </a:r>
          </a:p>
          <a:p>
            <a:r>
              <a:rPr lang="en-US" dirty="0" smtClean="0"/>
              <a:t>They are wholesome foods.</a:t>
            </a:r>
          </a:p>
          <a:p>
            <a:r>
              <a:rPr lang="en-US" dirty="0" smtClean="0"/>
              <a:t>Most are from the vegetable kingdom.</a:t>
            </a:r>
            <a:endParaRPr lang="en-US" dirty="0"/>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extLst>
      <p:ext uri="{BB962C8B-B14F-4D97-AF65-F5344CB8AC3E}">
        <p14:creationId xmlns:p14="http://schemas.microsoft.com/office/powerpoint/2010/main" val="145199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33646"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Facts About the Meat You Eat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381000" y="1600200"/>
            <a:ext cx="8382000" cy="2862322"/>
          </a:xfrm>
          <a:prstGeom prst="rect">
            <a:avLst/>
          </a:prstGeom>
          <a:noFill/>
        </p:spPr>
        <p:txBody>
          <a:bodyPr wrap="square" rtlCol="0">
            <a:spAutoFit/>
          </a:bodyPr>
          <a:lstStyle/>
          <a:p>
            <a:pPr>
              <a:buFont typeface="Wingdings" pitchFamily="2" charset="2"/>
              <a:buChar char="ü"/>
            </a:pPr>
            <a:r>
              <a:rPr lang="en-US" sz="3600" dirty="0" smtClean="0"/>
              <a:t>Choose the leanest cuts of meat.</a:t>
            </a:r>
          </a:p>
          <a:p>
            <a:pPr lvl="1">
              <a:buFont typeface="Wingdings" pitchFamily="2" charset="2"/>
              <a:buChar char="ü"/>
            </a:pPr>
            <a:r>
              <a:rPr lang="en-US" sz="3600" dirty="0"/>
              <a:t>B</a:t>
            </a:r>
            <a:r>
              <a:rPr lang="en-US" sz="3600" dirty="0" smtClean="0"/>
              <a:t>eef: sirloin, chuck, loin and round.</a:t>
            </a:r>
          </a:p>
          <a:p>
            <a:pPr lvl="1">
              <a:buFont typeface="Wingdings" pitchFamily="2" charset="2"/>
              <a:buChar char="ü"/>
            </a:pPr>
            <a:r>
              <a:rPr lang="en-US" sz="3600" dirty="0" smtClean="0"/>
              <a:t>Pork: loin chops, tenderloin</a:t>
            </a:r>
          </a:p>
          <a:p>
            <a:pPr lvl="1">
              <a:buFont typeface="Wingdings" pitchFamily="2" charset="2"/>
              <a:buChar char="ü"/>
            </a:pPr>
            <a:r>
              <a:rPr lang="en-US" sz="3600" dirty="0" smtClean="0"/>
              <a:t>Lamb: leg, arm, loin</a:t>
            </a:r>
          </a:p>
          <a:p>
            <a:pPr>
              <a:buFont typeface="Wingdings" pitchFamily="2" charset="2"/>
              <a:buChar char="ü"/>
            </a:pPr>
            <a:endParaRPr lang="en-US" sz="3600" dirty="0" smtClean="0"/>
          </a:p>
        </p:txBody>
      </p:sp>
      <p:pic>
        <p:nvPicPr>
          <p:cNvPr id="2051" name="Picture 3" descr="C:\Documents and Settings\KalickBA\Local Settings\Temporary Internet Files\Content.IE5\SLQN0XMB\MPj03846750000[1].jpg"/>
          <p:cNvPicPr>
            <a:picLocks noChangeAspect="1" noChangeArrowheads="1"/>
          </p:cNvPicPr>
          <p:nvPr/>
        </p:nvPicPr>
        <p:blipFill>
          <a:blip r:embed="rId3" cstate="print"/>
          <a:srcRect/>
          <a:stretch>
            <a:fillRect/>
          </a:stretch>
        </p:blipFill>
        <p:spPr bwMode="auto">
          <a:xfrm>
            <a:off x="1371600" y="4267200"/>
            <a:ext cx="2337547" cy="2270760"/>
          </a:xfrm>
          <a:prstGeom prst="rect">
            <a:avLst/>
          </a:prstGeom>
          <a:noFill/>
        </p:spPr>
      </p:pic>
      <p:pic>
        <p:nvPicPr>
          <p:cNvPr id="2052" name="Picture 4" descr="C:\Documents and Settings\KalickBA\Local Settings\Temporary Internet Files\Content.IE5\8DIZSDUJ\MCj04122980000[1].wmf"/>
          <p:cNvPicPr>
            <a:picLocks noChangeAspect="1" noChangeArrowheads="1"/>
          </p:cNvPicPr>
          <p:nvPr/>
        </p:nvPicPr>
        <p:blipFill>
          <a:blip r:embed="rId4" cstate="print"/>
          <a:srcRect/>
          <a:stretch>
            <a:fillRect/>
          </a:stretch>
        </p:blipFill>
        <p:spPr bwMode="auto">
          <a:xfrm>
            <a:off x="5333999" y="3962400"/>
            <a:ext cx="2448169" cy="2273300"/>
          </a:xfrm>
          <a:prstGeom prst="rect">
            <a:avLst/>
          </a:prstGeom>
          <a:noFill/>
        </p:spPr>
      </p:pic>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KalickBA\Local Settings\Temporary Internet Files\Content.IE5\BDH4ZNXI\MPj04227060000[1].jpg"/>
          <p:cNvPicPr>
            <a:picLocks noChangeAspect="1" noChangeArrowheads="1"/>
          </p:cNvPicPr>
          <p:nvPr/>
        </p:nvPicPr>
        <p:blipFill>
          <a:blip r:embed="rId3" cstate="print"/>
          <a:srcRect/>
          <a:stretch>
            <a:fillRect/>
          </a:stretch>
        </p:blipFill>
        <p:spPr bwMode="auto">
          <a:xfrm>
            <a:off x="228600" y="228600"/>
            <a:ext cx="2743200" cy="2743200"/>
          </a:xfrm>
          <a:prstGeom prst="rect">
            <a:avLst/>
          </a:prstGeom>
          <a:noFill/>
        </p:spPr>
      </p:pic>
      <p:sp>
        <p:nvSpPr>
          <p:cNvPr id="3" name="Rectangle 2"/>
          <p:cNvSpPr/>
          <p:nvPr/>
        </p:nvSpPr>
        <p:spPr>
          <a:xfrm>
            <a:off x="3124200" y="228600"/>
            <a:ext cx="57150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CC9900"/>
                  </a:solidFill>
                </a:ln>
                <a:solidFill>
                  <a:srgbClr val="FFFF00"/>
                </a:solidFill>
                <a:effectLst>
                  <a:outerShdw blurRad="76200" dist="50800" dir="5400000" algn="tl" rotWithShape="0">
                    <a:srgbClr val="000000">
                      <a:alpha val="65000"/>
                    </a:srgbClr>
                  </a:outerShdw>
                </a:effectLst>
              </a:rPr>
              <a:t>Key Terms to Remember when Shopping for Food.</a:t>
            </a:r>
            <a:endParaRPr lang="en-US" sz="5400" b="1" cap="none" spc="50" dirty="0">
              <a:ln w="11430">
                <a:solidFill>
                  <a:srgbClr val="CC9900"/>
                </a:solidFill>
              </a:ln>
              <a:solidFill>
                <a:srgbClr val="FFFF00"/>
              </a:solidFill>
              <a:effectLst>
                <a:outerShdw blurRad="76200" dist="50800" dir="5400000" algn="tl" rotWithShape="0">
                  <a:srgbClr val="000000">
                    <a:alpha val="65000"/>
                  </a:srgbClr>
                </a:outerShdw>
              </a:effectLst>
            </a:endParaRPr>
          </a:p>
        </p:txBody>
      </p:sp>
      <p:sp>
        <p:nvSpPr>
          <p:cNvPr id="4" name="TextBox 3"/>
          <p:cNvSpPr txBox="1"/>
          <p:nvPr/>
        </p:nvSpPr>
        <p:spPr>
          <a:xfrm>
            <a:off x="228600" y="3657600"/>
            <a:ext cx="8686800" cy="2123658"/>
          </a:xfrm>
          <a:prstGeom prst="rect">
            <a:avLst/>
          </a:prstGeom>
          <a:noFill/>
        </p:spPr>
        <p:txBody>
          <a:bodyPr wrap="square" rtlCol="0">
            <a:spAutoFit/>
          </a:bodyPr>
          <a:lstStyle/>
          <a:p>
            <a:pPr marL="342900" indent="-342900" algn="ctr">
              <a:buFont typeface="+mj-lt"/>
              <a:buAutoNum type="arabicPeriod"/>
            </a:pPr>
            <a:r>
              <a:rPr lang="en-US" sz="4400" dirty="0" smtClean="0"/>
              <a:t>“Free”</a:t>
            </a:r>
          </a:p>
          <a:p>
            <a:pPr marL="342900" indent="-342900" algn="ctr">
              <a:buFont typeface="+mj-lt"/>
              <a:buAutoNum type="arabicPeriod"/>
            </a:pPr>
            <a:r>
              <a:rPr lang="en-US" sz="4400" dirty="0" smtClean="0"/>
              <a:t>“Very Low” and “Low”</a:t>
            </a:r>
          </a:p>
          <a:p>
            <a:pPr marL="342900" indent="-342900" algn="ctr">
              <a:buFont typeface="+mj-lt"/>
              <a:buAutoNum type="arabicPeriod"/>
            </a:pPr>
            <a:r>
              <a:rPr lang="en-US" sz="4400" dirty="0" smtClean="0"/>
              <a:t>“Reduced” or “Less”</a:t>
            </a:r>
            <a:endParaRPr lang="en-US" sz="4400" dirty="0"/>
          </a:p>
        </p:txBody>
      </p:sp>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Minimize the </a:t>
            </a:r>
            <a:r>
              <a:rPr lang="en-US" dirty="0"/>
              <a:t>intake of whole fat dairy products, such as butter and whole milk or 2% full fat dairy products.</a:t>
            </a:r>
          </a:p>
          <a:p>
            <a:r>
              <a:rPr lang="en-US" dirty="0" smtClean="0"/>
              <a:t>Cholesterol </a:t>
            </a:r>
            <a:r>
              <a:rPr lang="en-US" dirty="0"/>
              <a:t>should be less than 300 mg </a:t>
            </a:r>
            <a:r>
              <a:rPr lang="en-US" dirty="0" smtClean="0"/>
              <a:t>daily.</a:t>
            </a:r>
            <a:endParaRPr lang="en-US" dirty="0"/>
          </a:p>
          <a:p>
            <a:r>
              <a:rPr lang="en-US" dirty="0" smtClean="0"/>
              <a:t>Use low fat cooking methods: baking</a:t>
            </a:r>
            <a:r>
              <a:rPr lang="en-US" dirty="0"/>
              <a:t>, broiling, grilling, or boiling, rather than breading and frying.  </a:t>
            </a:r>
            <a:endParaRPr lang="en-US" dirty="0" smtClean="0"/>
          </a:p>
          <a:p>
            <a:r>
              <a:rPr lang="en-US" dirty="0" smtClean="0"/>
              <a:t>Use </a:t>
            </a:r>
            <a:r>
              <a:rPr lang="en-US" dirty="0"/>
              <a:t>liquid vegetable oil and soft margarine in place of hard margarine or shortening</a:t>
            </a:r>
            <a:r>
              <a:rPr lang="en-US" dirty="0" smtClean="0"/>
              <a:t>.</a:t>
            </a:r>
            <a:endParaRPr lang="en-US" dirty="0"/>
          </a:p>
        </p:txBody>
      </p:sp>
      <p:sp>
        <p:nvSpPr>
          <p:cNvPr id="4" name="Title 3"/>
          <p:cNvSpPr>
            <a:spLocks noGrp="1"/>
          </p:cNvSpPr>
          <p:nvPr>
            <p:ph type="title"/>
          </p:nvPr>
        </p:nvSpPr>
        <p:spPr>
          <a:xfrm>
            <a:off x="457200" y="384473"/>
            <a:ext cx="82296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Healthy Living Guidelines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extLst>
      <p:ext uri="{BB962C8B-B14F-4D97-AF65-F5344CB8AC3E}">
        <p14:creationId xmlns:p14="http://schemas.microsoft.com/office/powerpoint/2010/main" val="10974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05800" cy="923330"/>
          </a:xfrm>
          <a:prstGeom prst="rect">
            <a:avLst/>
          </a:prstGeom>
          <a:noFill/>
        </p:spPr>
        <p:txBody>
          <a:bodyPr wrap="none" lIns="91440" tIns="45720" rIns="91440" bIns="45720">
            <a:prstTxWarp prst="textDoubleWave1">
              <a:avLst/>
            </a:prstTxWarp>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Superfoods For Men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685800" y="1371600"/>
            <a:ext cx="7772400" cy="5016758"/>
          </a:xfrm>
          <a:prstGeom prst="rect">
            <a:avLst/>
          </a:prstGeom>
          <a:noFill/>
        </p:spPr>
        <p:txBody>
          <a:bodyPr wrap="square" rtlCol="0">
            <a:spAutoFit/>
          </a:bodyPr>
          <a:lstStyle/>
          <a:p>
            <a:pPr>
              <a:buFont typeface="Wingdings" pitchFamily="2" charset="2"/>
              <a:buChar char="q"/>
            </a:pPr>
            <a:r>
              <a:rPr lang="en-US" sz="3200" dirty="0" smtClean="0">
                <a:solidFill>
                  <a:schemeClr val="tx2">
                    <a:lumMod val="60000"/>
                    <a:lumOff val="40000"/>
                  </a:schemeClr>
                </a:solidFill>
              </a:rPr>
              <a:t>Seafood</a:t>
            </a:r>
          </a:p>
          <a:p>
            <a:pPr>
              <a:buFont typeface="Wingdings" pitchFamily="2" charset="2"/>
              <a:buChar char="q"/>
            </a:pPr>
            <a:r>
              <a:rPr lang="en-US" sz="3200" dirty="0" smtClean="0">
                <a:solidFill>
                  <a:schemeClr val="tx2">
                    <a:lumMod val="60000"/>
                    <a:lumOff val="40000"/>
                  </a:schemeClr>
                </a:solidFill>
              </a:rPr>
              <a:t>Nuts</a:t>
            </a:r>
          </a:p>
          <a:p>
            <a:pPr>
              <a:buFont typeface="Wingdings" pitchFamily="2" charset="2"/>
              <a:buChar char="q"/>
            </a:pPr>
            <a:r>
              <a:rPr lang="en-US" sz="3200" dirty="0" smtClean="0">
                <a:solidFill>
                  <a:schemeClr val="tx2">
                    <a:lumMod val="60000"/>
                    <a:lumOff val="40000"/>
                  </a:schemeClr>
                </a:solidFill>
              </a:rPr>
              <a:t>Whole Grains</a:t>
            </a:r>
          </a:p>
          <a:p>
            <a:pPr>
              <a:buFont typeface="Wingdings" pitchFamily="2" charset="2"/>
              <a:buChar char="q"/>
            </a:pPr>
            <a:r>
              <a:rPr lang="en-US" sz="3200" dirty="0" smtClean="0">
                <a:solidFill>
                  <a:schemeClr val="tx2">
                    <a:lumMod val="60000"/>
                    <a:lumOff val="40000"/>
                  </a:schemeClr>
                </a:solidFill>
              </a:rPr>
              <a:t>Tomatoes</a:t>
            </a:r>
          </a:p>
          <a:p>
            <a:pPr>
              <a:buFont typeface="Wingdings" pitchFamily="2" charset="2"/>
              <a:buChar char="q"/>
            </a:pPr>
            <a:r>
              <a:rPr lang="en-US" sz="3200" dirty="0" smtClean="0">
                <a:solidFill>
                  <a:schemeClr val="tx2">
                    <a:lumMod val="60000"/>
                    <a:lumOff val="40000"/>
                  </a:schemeClr>
                </a:solidFill>
              </a:rPr>
              <a:t>Red-Orange Vegetables</a:t>
            </a:r>
          </a:p>
          <a:p>
            <a:pPr>
              <a:buFont typeface="Wingdings" pitchFamily="2" charset="2"/>
              <a:buChar char="q"/>
            </a:pPr>
            <a:r>
              <a:rPr lang="en-US" sz="3200" dirty="0" smtClean="0">
                <a:solidFill>
                  <a:schemeClr val="tx2">
                    <a:lumMod val="60000"/>
                    <a:lumOff val="40000"/>
                  </a:schemeClr>
                </a:solidFill>
              </a:rPr>
              <a:t>Berries and Cherries</a:t>
            </a:r>
          </a:p>
          <a:p>
            <a:pPr>
              <a:buFont typeface="Wingdings" pitchFamily="2" charset="2"/>
              <a:buChar char="q"/>
            </a:pPr>
            <a:r>
              <a:rPr lang="en-US" sz="3200" dirty="0" smtClean="0">
                <a:solidFill>
                  <a:schemeClr val="tx2">
                    <a:lumMod val="60000"/>
                    <a:lumOff val="40000"/>
                  </a:schemeClr>
                </a:solidFill>
              </a:rPr>
              <a:t>Cruciferous Vegetables</a:t>
            </a:r>
          </a:p>
          <a:p>
            <a:pPr>
              <a:buFont typeface="Wingdings" pitchFamily="2" charset="2"/>
              <a:buChar char="q"/>
            </a:pPr>
            <a:r>
              <a:rPr lang="en-US" sz="3200" dirty="0" smtClean="0">
                <a:solidFill>
                  <a:schemeClr val="tx2">
                    <a:lumMod val="60000"/>
                    <a:lumOff val="40000"/>
                  </a:schemeClr>
                </a:solidFill>
              </a:rPr>
              <a:t>Greens</a:t>
            </a:r>
          </a:p>
          <a:p>
            <a:pPr>
              <a:buFont typeface="Wingdings" pitchFamily="2" charset="2"/>
              <a:buChar char="q"/>
            </a:pPr>
            <a:r>
              <a:rPr lang="en-US" sz="3200" dirty="0" smtClean="0">
                <a:solidFill>
                  <a:schemeClr val="tx2">
                    <a:lumMod val="60000"/>
                    <a:lumOff val="40000"/>
                  </a:schemeClr>
                </a:solidFill>
              </a:rPr>
              <a:t>Dry Beans and Lentils</a:t>
            </a:r>
          </a:p>
          <a:p>
            <a:pPr>
              <a:buFont typeface="Wingdings" pitchFamily="2" charset="2"/>
              <a:buChar char="q"/>
            </a:pPr>
            <a:r>
              <a:rPr lang="en-US" sz="3200" dirty="0" smtClean="0">
                <a:solidFill>
                  <a:schemeClr val="tx2">
                    <a:lumMod val="60000"/>
                    <a:lumOff val="40000"/>
                  </a:schemeClr>
                </a:solidFill>
              </a:rPr>
              <a:t>Green Tea</a:t>
            </a:r>
            <a:endParaRPr lang="en-US" sz="3200" dirty="0">
              <a:solidFill>
                <a:schemeClr val="tx2">
                  <a:lumMod val="60000"/>
                  <a:lumOff val="40000"/>
                </a:schemeClr>
              </a:solidFill>
            </a:endParaRPr>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696199" cy="923330"/>
          </a:xfrm>
          <a:prstGeom prst="rect">
            <a:avLst/>
          </a:prstGeom>
          <a:noFill/>
        </p:spPr>
        <p:txBody>
          <a:bodyPr wrap="none" lIns="91440" tIns="45720" rIns="91440" bIns="45720">
            <a:prstTxWarp prst="textDoubleWave1">
              <a:avLst/>
            </a:prstTxWarp>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Superfoods for Women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762000" y="1371600"/>
            <a:ext cx="7696200" cy="5016758"/>
          </a:xfrm>
          <a:prstGeom prst="rect">
            <a:avLst/>
          </a:prstGeom>
          <a:noFill/>
        </p:spPr>
        <p:txBody>
          <a:bodyPr wrap="square" rtlCol="0">
            <a:spAutoFit/>
          </a:bodyPr>
          <a:lstStyle/>
          <a:p>
            <a:pPr>
              <a:buFont typeface="Wingdings" pitchFamily="2" charset="2"/>
              <a:buChar char="v"/>
            </a:pPr>
            <a:r>
              <a:rPr lang="en-US" sz="3200" dirty="0" smtClean="0">
                <a:solidFill>
                  <a:schemeClr val="accent2">
                    <a:lumMod val="60000"/>
                    <a:lumOff val="40000"/>
                  </a:schemeClr>
                </a:solidFill>
              </a:rPr>
              <a:t>Green Leafy Vegetables</a:t>
            </a:r>
          </a:p>
          <a:p>
            <a:pPr>
              <a:buFont typeface="Wingdings" pitchFamily="2" charset="2"/>
              <a:buChar char="v"/>
            </a:pPr>
            <a:r>
              <a:rPr lang="en-US" sz="3200" dirty="0" smtClean="0">
                <a:solidFill>
                  <a:schemeClr val="accent2">
                    <a:lumMod val="60000"/>
                    <a:lumOff val="40000"/>
                  </a:schemeClr>
                </a:solidFill>
              </a:rPr>
              <a:t>Dairy Products</a:t>
            </a:r>
          </a:p>
          <a:p>
            <a:pPr>
              <a:buFont typeface="Wingdings" pitchFamily="2" charset="2"/>
              <a:buChar char="v"/>
            </a:pPr>
            <a:r>
              <a:rPr lang="en-US" sz="3200" dirty="0" smtClean="0">
                <a:solidFill>
                  <a:schemeClr val="accent2">
                    <a:lumMod val="60000"/>
                    <a:lumOff val="40000"/>
                  </a:schemeClr>
                </a:solidFill>
              </a:rPr>
              <a:t>Lean Red Meat</a:t>
            </a:r>
          </a:p>
          <a:p>
            <a:pPr>
              <a:buFont typeface="Wingdings" pitchFamily="2" charset="2"/>
              <a:buChar char="v"/>
            </a:pPr>
            <a:r>
              <a:rPr lang="en-US" sz="3200" dirty="0" smtClean="0">
                <a:solidFill>
                  <a:schemeClr val="accent2">
                    <a:lumMod val="60000"/>
                    <a:lumOff val="40000"/>
                  </a:schemeClr>
                </a:solidFill>
              </a:rPr>
              <a:t>Whole Grains</a:t>
            </a:r>
          </a:p>
          <a:p>
            <a:pPr>
              <a:buFont typeface="Wingdings" pitchFamily="2" charset="2"/>
              <a:buChar char="v"/>
            </a:pPr>
            <a:r>
              <a:rPr lang="en-US" sz="3200" dirty="0" smtClean="0">
                <a:solidFill>
                  <a:schemeClr val="accent2">
                    <a:lumMod val="60000"/>
                    <a:lumOff val="40000"/>
                  </a:schemeClr>
                </a:solidFill>
              </a:rPr>
              <a:t>Green Tea</a:t>
            </a:r>
          </a:p>
          <a:p>
            <a:pPr>
              <a:buFont typeface="Wingdings" pitchFamily="2" charset="2"/>
              <a:buChar char="v"/>
            </a:pPr>
            <a:r>
              <a:rPr lang="en-US" sz="3200" dirty="0" smtClean="0">
                <a:solidFill>
                  <a:schemeClr val="accent2">
                    <a:lumMod val="60000"/>
                    <a:lumOff val="40000"/>
                  </a:schemeClr>
                </a:solidFill>
              </a:rPr>
              <a:t>Orange Fruits and Vegetables</a:t>
            </a:r>
          </a:p>
          <a:p>
            <a:pPr>
              <a:buFont typeface="Wingdings" pitchFamily="2" charset="2"/>
              <a:buChar char="v"/>
            </a:pPr>
            <a:r>
              <a:rPr lang="en-US" sz="3200" dirty="0" smtClean="0">
                <a:solidFill>
                  <a:schemeClr val="accent2">
                    <a:lumMod val="60000"/>
                    <a:lumOff val="40000"/>
                  </a:schemeClr>
                </a:solidFill>
              </a:rPr>
              <a:t>Seafood</a:t>
            </a:r>
          </a:p>
          <a:p>
            <a:pPr>
              <a:buFont typeface="Wingdings" pitchFamily="2" charset="2"/>
              <a:buChar char="v"/>
            </a:pPr>
            <a:r>
              <a:rPr lang="en-US" sz="3200" dirty="0" smtClean="0">
                <a:solidFill>
                  <a:schemeClr val="accent2">
                    <a:lumMod val="60000"/>
                    <a:lumOff val="40000"/>
                  </a:schemeClr>
                </a:solidFill>
              </a:rPr>
              <a:t>Berries and Cherries</a:t>
            </a:r>
          </a:p>
          <a:p>
            <a:pPr>
              <a:buFont typeface="Wingdings" pitchFamily="2" charset="2"/>
              <a:buChar char="v"/>
            </a:pPr>
            <a:r>
              <a:rPr lang="en-US" sz="3200" dirty="0" smtClean="0">
                <a:solidFill>
                  <a:schemeClr val="accent2">
                    <a:lumMod val="60000"/>
                    <a:lumOff val="40000"/>
                  </a:schemeClr>
                </a:solidFill>
              </a:rPr>
              <a:t>Cruciferous Vegetables</a:t>
            </a:r>
          </a:p>
          <a:p>
            <a:pPr>
              <a:buFont typeface="Wingdings" pitchFamily="2" charset="2"/>
              <a:buChar char="v"/>
            </a:pPr>
            <a:r>
              <a:rPr lang="en-US" sz="3200" dirty="0" smtClean="0">
                <a:solidFill>
                  <a:schemeClr val="accent2">
                    <a:lumMod val="60000"/>
                    <a:lumOff val="40000"/>
                  </a:schemeClr>
                </a:solidFill>
              </a:rPr>
              <a:t>Nuts</a:t>
            </a:r>
            <a:endParaRPr lang="en-US" sz="3200" dirty="0">
              <a:solidFill>
                <a:schemeClr val="accent2">
                  <a:lumMod val="60000"/>
                  <a:lumOff val="40000"/>
                </a:schemeClr>
              </a:solidFill>
            </a:endParaRPr>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229600" cy="1143000"/>
          </a:xfrm>
        </p:spPr>
        <p:txBody>
          <a:bodyPr/>
          <a:lstStyle/>
          <a:p>
            <a:r>
              <a:rPr lang="en-US" dirty="0" smtClean="0"/>
              <a:t>Things to remember</a:t>
            </a:r>
            <a:endParaRPr lang="en-US" dirty="0"/>
          </a:p>
        </p:txBody>
      </p:sp>
      <p:sp>
        <p:nvSpPr>
          <p:cNvPr id="5" name="Content Placeholder 4"/>
          <p:cNvSpPr>
            <a:spLocks noGrp="1"/>
          </p:cNvSpPr>
          <p:nvPr>
            <p:ph idx="1"/>
          </p:nvPr>
        </p:nvSpPr>
        <p:spPr/>
        <p:txBody>
          <a:bodyPr>
            <a:normAutofit fontScale="92500" lnSpcReduction="10000"/>
          </a:bodyPr>
          <a:lstStyle/>
          <a:p>
            <a:pPr>
              <a:buFont typeface="Wingdings" pitchFamily="2" charset="2"/>
              <a:buChar char="Ø"/>
            </a:pPr>
            <a:r>
              <a:rPr lang="en-US" dirty="0"/>
              <a:t>The less processed that a food is, the better that it is for you.</a:t>
            </a:r>
          </a:p>
          <a:p>
            <a:pPr>
              <a:buFont typeface="Wingdings" pitchFamily="2" charset="2"/>
              <a:buChar char="Ø"/>
            </a:pPr>
            <a:r>
              <a:rPr lang="en-US" dirty="0"/>
              <a:t>Whole grains, beans, legumes, nuts, fatty fish, and teas offer complex heart protective phytonutrients.</a:t>
            </a:r>
          </a:p>
          <a:p>
            <a:pPr>
              <a:buFont typeface="Wingdings" pitchFamily="2" charset="2"/>
              <a:buChar char="Ø"/>
            </a:pPr>
            <a:r>
              <a:rPr lang="en-US" dirty="0" smtClean="0"/>
              <a:t>It is easier to stick </a:t>
            </a:r>
            <a:r>
              <a:rPr lang="en-US" dirty="0"/>
              <a:t>to a heart healthy </a:t>
            </a:r>
            <a:r>
              <a:rPr lang="en-US" dirty="0" smtClean="0"/>
              <a:t>diet when there is variety.</a:t>
            </a:r>
            <a:endParaRPr lang="en-US" dirty="0"/>
          </a:p>
          <a:p>
            <a:pPr>
              <a:buFont typeface="Wingdings" pitchFamily="2" charset="2"/>
              <a:buChar char="Ø"/>
            </a:pPr>
            <a:r>
              <a:rPr lang="en-US" dirty="0"/>
              <a:t>Fresh produce </a:t>
            </a:r>
            <a:r>
              <a:rPr lang="en-US" dirty="0" smtClean="0"/>
              <a:t>have phytochemicals that remove </a:t>
            </a:r>
            <a:r>
              <a:rPr lang="en-US" dirty="0"/>
              <a:t>free </a:t>
            </a:r>
            <a:r>
              <a:rPr lang="en-US" dirty="0" smtClean="0"/>
              <a:t>radicals, offering protection against chronic diseases.</a:t>
            </a:r>
            <a:endParaRPr lang="en-US" dirty="0"/>
          </a:p>
          <a:p>
            <a:endParaRPr lang="en-US" dirty="0"/>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Unsaturated fats within foods do not </a:t>
            </a:r>
            <a:r>
              <a:rPr lang="en-US" dirty="0" smtClean="0"/>
              <a:t>increase blood cholesterol as </a:t>
            </a:r>
            <a:r>
              <a:rPr lang="en-US" dirty="0"/>
              <a:t>saturated and trans fats do, but they still should </a:t>
            </a:r>
            <a:r>
              <a:rPr lang="en-US" dirty="0" smtClean="0"/>
              <a:t>contribute calories.</a:t>
            </a:r>
            <a:endParaRPr lang="en-US" dirty="0"/>
          </a:p>
          <a:p>
            <a:pPr>
              <a:buFont typeface="Wingdings" pitchFamily="2" charset="2"/>
              <a:buChar char="Ø"/>
            </a:pPr>
            <a:r>
              <a:rPr lang="en-US" dirty="0"/>
              <a:t>Beverages and foods with added sugars may </a:t>
            </a:r>
            <a:r>
              <a:rPr lang="en-US" dirty="0" smtClean="0"/>
              <a:t>actually increase the desire for more sweets. </a:t>
            </a:r>
            <a:endParaRPr lang="en-US" dirty="0"/>
          </a:p>
          <a:p>
            <a:pPr>
              <a:buFont typeface="Wingdings" pitchFamily="2" charset="2"/>
              <a:buChar char="Ø"/>
            </a:pPr>
            <a:r>
              <a:rPr lang="en-US" dirty="0"/>
              <a:t>Foods low in salt </a:t>
            </a:r>
            <a:r>
              <a:rPr lang="en-US" dirty="0" smtClean="0"/>
              <a:t>reduce the risk </a:t>
            </a:r>
            <a:r>
              <a:rPr lang="en-US" dirty="0"/>
              <a:t>for high blood </a:t>
            </a:r>
            <a:r>
              <a:rPr lang="en-US" dirty="0" smtClean="0"/>
              <a:t>pressure.</a:t>
            </a:r>
            <a:endParaRPr lang="en-US" dirty="0"/>
          </a:p>
          <a:p>
            <a:endParaRPr lang="en-US" dirty="0"/>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extLst>
      <p:ext uri="{BB962C8B-B14F-4D97-AF65-F5344CB8AC3E}">
        <p14:creationId xmlns:p14="http://schemas.microsoft.com/office/powerpoint/2010/main" val="379666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3352800"/>
            <a:ext cx="73914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pbrf.org/site100-01/1000724/Images/1000724front_new.jpg"/>
          <p:cNvPicPr>
            <a:picLocks noChangeAspect="1" noChangeArrowheads="1"/>
          </p:cNvPicPr>
          <p:nvPr/>
        </p:nvPicPr>
        <p:blipFill>
          <a:blip r:embed="rId2" cstate="print"/>
          <a:srcRect/>
          <a:stretch>
            <a:fillRect/>
          </a:stretch>
        </p:blipFill>
        <p:spPr bwMode="auto">
          <a:xfrm>
            <a:off x="2895600" y="609600"/>
            <a:ext cx="3352800" cy="2209801"/>
          </a:xfrm>
          <a:prstGeom prst="rect">
            <a:avLst/>
          </a:prstGeom>
          <a:noFill/>
        </p:spPr>
      </p:pic>
      <p:sp>
        <p:nvSpPr>
          <p:cNvPr id="4" name="Frame 3"/>
          <p:cNvSpPr/>
          <p:nvPr/>
        </p:nvSpPr>
        <p:spPr>
          <a:xfrm>
            <a:off x="2514600" y="228600"/>
            <a:ext cx="4114800" cy="2819400"/>
          </a:xfrm>
          <a:prstGeom prst="frame">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838200" y="3352800"/>
            <a:ext cx="7391400" cy="4154984"/>
          </a:xfrm>
          <a:prstGeom prst="rect">
            <a:avLst/>
          </a:prstGeom>
          <a:noFill/>
        </p:spPr>
        <p:txBody>
          <a:bodyPr wrap="square" rtlCol="0">
            <a:spAutoFit/>
          </a:bodyPr>
          <a:lstStyle/>
          <a:p>
            <a:pPr algn="ctr"/>
            <a:r>
              <a:rPr lang="en-US" sz="2400" b="1" dirty="0" smtClean="0"/>
              <a:t>Pennington Biomedical Research Center</a:t>
            </a:r>
          </a:p>
          <a:p>
            <a:pPr algn="ctr"/>
            <a:r>
              <a:rPr lang="en-US" sz="2400" b="1" dirty="0" smtClean="0"/>
              <a:t>Authors: </a:t>
            </a:r>
            <a:r>
              <a:rPr lang="en-US" sz="2400" dirty="0" smtClean="0"/>
              <a:t>Beth A. Kalicki</a:t>
            </a:r>
          </a:p>
          <a:p>
            <a:pPr algn="ctr"/>
            <a:r>
              <a:rPr lang="en-US" sz="2400" dirty="0" smtClean="0"/>
              <a:t>Heli J. Roy, PhD, RD, MBA</a:t>
            </a:r>
          </a:p>
          <a:p>
            <a:pPr algn="ctr"/>
            <a:r>
              <a:rPr lang="en-US" sz="2400" b="1" dirty="0" smtClean="0"/>
              <a:t>Division of Education</a:t>
            </a:r>
          </a:p>
          <a:p>
            <a:pPr algn="ctr"/>
            <a:r>
              <a:rPr lang="en-US" sz="2400" dirty="0" smtClean="0"/>
              <a:t>Phillip Brantley, PhD, Director</a:t>
            </a:r>
          </a:p>
          <a:p>
            <a:pPr algn="ctr"/>
            <a:r>
              <a:rPr lang="en-US" sz="2400" b="1" dirty="0" smtClean="0"/>
              <a:t>Pennington Biomedical Research Center</a:t>
            </a:r>
          </a:p>
          <a:p>
            <a:pPr algn="ctr"/>
            <a:r>
              <a:rPr lang="en-US" sz="2400" dirty="0" smtClean="0"/>
              <a:t>Claude Bouchard, PhD, Executive Director</a:t>
            </a:r>
          </a:p>
          <a:p>
            <a:pPr algn="ctr"/>
            <a:r>
              <a:rPr lang="en-US" sz="2400" dirty="0" smtClean="0"/>
              <a:t>PBRC 2010</a:t>
            </a:r>
          </a:p>
          <a:p>
            <a:pPr algn="ctr"/>
            <a:endParaRPr lang="en-US" sz="2400" dirty="0" smtClean="0"/>
          </a:p>
          <a:p>
            <a:endParaRPr lang="en-US" sz="2400" b="1" dirty="0" smtClean="0"/>
          </a:p>
          <a:p>
            <a:endParaRPr lang="en-US" sz="2400" b="1" dirty="0"/>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33685"/>
            <a:ext cx="8610600" cy="3600986"/>
          </a:xfrm>
          <a:prstGeom prst="rect">
            <a:avLst/>
          </a:prstGeom>
        </p:spPr>
        <p:txBody>
          <a:bodyPr wrap="square">
            <a:spAutoFit/>
          </a:bodyPr>
          <a:lstStyle/>
          <a:p>
            <a:pPr>
              <a:defRPr/>
            </a:pPr>
            <a:r>
              <a:rPr lang="en-US" sz="1200" dirty="0" smtClean="0"/>
              <a:t>The Pennington Biomedical Research Center is a world-renowned nutrition research center.</a:t>
            </a:r>
          </a:p>
          <a:p>
            <a:pPr>
              <a:defRPr/>
            </a:pPr>
            <a:r>
              <a:rPr lang="en-US" sz="1200" dirty="0" smtClean="0"/>
              <a:t> </a:t>
            </a:r>
          </a:p>
          <a:p>
            <a:pPr>
              <a:defRPr/>
            </a:pPr>
            <a:r>
              <a:rPr lang="en-US" sz="1200" b="1" dirty="0" smtClean="0"/>
              <a:t>Mission:</a:t>
            </a:r>
            <a:endParaRPr lang="en-US" sz="1200" dirty="0" smtClean="0"/>
          </a:p>
          <a:p>
            <a:pPr>
              <a:defRPr/>
            </a:pPr>
            <a:r>
              <a:rPr lang="en-US" sz="1200" dirty="0" smtClean="0"/>
              <a:t>To promote healthier lives through research and education in nutrition and preventive medicine. </a:t>
            </a:r>
          </a:p>
          <a:p>
            <a:pPr>
              <a:defRPr/>
            </a:pPr>
            <a:r>
              <a:rPr lang="en-US" sz="1200" dirty="0" smtClean="0"/>
              <a:t> The Pennington Center has several research areas, including:</a:t>
            </a:r>
          </a:p>
          <a:p>
            <a:pPr>
              <a:defRPr/>
            </a:pPr>
            <a:r>
              <a:rPr lang="en-US" sz="1200" dirty="0" smtClean="0"/>
              <a:t> Clinical Obesity Research</a:t>
            </a:r>
          </a:p>
          <a:p>
            <a:pPr>
              <a:defRPr/>
            </a:pPr>
            <a:r>
              <a:rPr lang="en-US" sz="1200" dirty="0" smtClean="0"/>
              <a:t>Experimental Obesity</a:t>
            </a:r>
          </a:p>
          <a:p>
            <a:pPr>
              <a:defRPr/>
            </a:pPr>
            <a:r>
              <a:rPr lang="en-US" sz="1200" dirty="0" smtClean="0"/>
              <a:t>Functional Foods</a:t>
            </a:r>
          </a:p>
          <a:p>
            <a:pPr>
              <a:defRPr/>
            </a:pPr>
            <a:r>
              <a:rPr lang="en-US" sz="1200" dirty="0" smtClean="0"/>
              <a:t>Health and Performance Enhancement</a:t>
            </a:r>
          </a:p>
          <a:p>
            <a:pPr>
              <a:defRPr/>
            </a:pPr>
            <a:r>
              <a:rPr lang="en-US" sz="1200" dirty="0" smtClean="0"/>
              <a:t>Nutrition and Chronic Diseases</a:t>
            </a:r>
          </a:p>
          <a:p>
            <a:pPr>
              <a:defRPr/>
            </a:pPr>
            <a:r>
              <a:rPr lang="en-US" sz="1200" dirty="0" smtClean="0"/>
              <a:t>Nutrition and the Brain</a:t>
            </a:r>
          </a:p>
          <a:p>
            <a:pPr>
              <a:defRPr/>
            </a:pPr>
            <a:r>
              <a:rPr lang="en-US" sz="1200" dirty="0" smtClean="0"/>
              <a:t>Dementia, Alzheimer’s and healthy aging</a:t>
            </a:r>
          </a:p>
          <a:p>
            <a:pPr>
              <a:defRPr/>
            </a:pPr>
            <a:r>
              <a:rPr lang="en-US" sz="1200" dirty="0" smtClean="0"/>
              <a:t>Diet, exercise, weight loss and weight loss maintenance</a:t>
            </a:r>
          </a:p>
          <a:p>
            <a:pPr>
              <a:defRPr/>
            </a:pPr>
            <a:r>
              <a:rPr lang="en-US" sz="1200" dirty="0" smtClean="0"/>
              <a:t> The research fostered in these areas can have a profound impact on healthy living and on the prevention of common chronic diseases, such as heart disease, cancer, diabetes, hypertension and osteoporosis. </a:t>
            </a:r>
          </a:p>
          <a:p>
            <a:pPr>
              <a:defRPr/>
            </a:pPr>
            <a:r>
              <a:rPr lang="en-US" sz="1200" dirty="0" smtClean="0"/>
              <a:t> The Division of Education provides education and information to the scientific community and the public about research findings, training programs and research areas, and coordinates educational events for the public on various health issues.</a:t>
            </a:r>
          </a:p>
          <a:p>
            <a:pPr>
              <a:defRPr/>
            </a:pPr>
            <a:r>
              <a:rPr lang="en-US" sz="1200" smtClean="0"/>
              <a:t> We </a:t>
            </a:r>
            <a:r>
              <a:rPr lang="en-US" sz="1200" dirty="0" smtClean="0"/>
              <a:t>invite people of all ages and backgrounds to participate in the exciting research studies being conducted at the Pennington  Center in Baton Rouge, Louisiana. If you would like to take part, visit the clinical trials web page at www.pbrc.edu or call (225) 763-3000.</a:t>
            </a:r>
          </a:p>
        </p:txBody>
      </p:sp>
      <p:pic>
        <p:nvPicPr>
          <p:cNvPr id="3" name="Picture 2" descr="pennington picture.jpg"/>
          <p:cNvPicPr>
            <a:picLocks noChangeAspect="1"/>
          </p:cNvPicPr>
          <p:nvPr/>
        </p:nvPicPr>
        <p:blipFill>
          <a:blip r:embed="rId2" cstate="print"/>
          <a:stretch>
            <a:fillRect/>
          </a:stretch>
        </p:blipFill>
        <p:spPr>
          <a:xfrm>
            <a:off x="762000" y="762000"/>
            <a:ext cx="7429500" cy="1397000"/>
          </a:xfrm>
          <a:prstGeom prst="rect">
            <a:avLst/>
          </a:prstGeom>
        </p:spPr>
      </p:pic>
      <p:sp>
        <p:nvSpPr>
          <p:cNvPr id="4" name="TextBox 3"/>
          <p:cNvSpPr txBox="1"/>
          <p:nvPr/>
        </p:nvSpPr>
        <p:spPr>
          <a:xfrm>
            <a:off x="685800" y="0"/>
            <a:ext cx="7543800" cy="584775"/>
          </a:xfrm>
          <a:prstGeom prst="rect">
            <a:avLst/>
          </a:prstGeom>
          <a:noFill/>
        </p:spPr>
        <p:txBody>
          <a:bodyPr wrap="square" rtlCol="0">
            <a:spAutoFit/>
          </a:bodyPr>
          <a:lstStyle/>
          <a:p>
            <a:pPr algn="ctr"/>
            <a:r>
              <a:rPr lang="en-US" sz="3200" dirty="0" smtClean="0">
                <a:solidFill>
                  <a:schemeClr val="accent4">
                    <a:lumMod val="50000"/>
                  </a:schemeClr>
                </a:solidFill>
              </a:rPr>
              <a:t>About Pennington</a:t>
            </a:r>
            <a:endParaRPr lang="en-US" sz="3200" dirty="0">
              <a:solidFill>
                <a:schemeClr val="accent4">
                  <a:lumMod val="50000"/>
                </a:schemeClr>
              </a:solidFill>
            </a:endParaRPr>
          </a:p>
        </p:txBody>
      </p:sp>
      <p:sp>
        <p:nvSpPr>
          <p:cNvPr id="5" name="Date Placeholder 4"/>
          <p:cNvSpPr>
            <a:spLocks noGrp="1"/>
          </p:cNvSpPr>
          <p:nvPr>
            <p:ph type="dt" sz="half" idx="10"/>
          </p:nvPr>
        </p:nvSpPr>
        <p:spPr/>
        <p:txBody>
          <a:bodyPr/>
          <a:lstStyle/>
          <a:p>
            <a:r>
              <a:rPr lang="en-US" smtClean="0"/>
              <a:t>6/11/2010</a:t>
            </a:r>
            <a:endParaRPr lang="en-US"/>
          </a:p>
        </p:txBody>
      </p:sp>
      <p:sp>
        <p:nvSpPr>
          <p:cNvPr id="6" name="Footer Placeholder 5"/>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EFD1"/>
              </a:gs>
              <a:gs pos="64999">
                <a:srgbClr val="F0EBD5"/>
              </a:gs>
              <a:gs pos="100000">
                <a:srgbClr val="D1C39F"/>
              </a:gs>
            </a:gsLst>
            <a:lin ang="5400000" scaled="0"/>
          </a:gradFill>
        </p:spPr>
        <p:txBody>
          <a:bodyPr/>
          <a:lstStyle/>
          <a:p>
            <a:r>
              <a:rPr lang="en-US" dirty="0" smtClean="0">
                <a:latin typeface="Cooper Black" pitchFamily="18" charset="0"/>
              </a:rPr>
              <a:t>References</a:t>
            </a:r>
            <a:endParaRPr lang="en-US" dirty="0">
              <a:latin typeface="Cooper Black" pitchFamily="18" charset="0"/>
            </a:endParaRPr>
          </a:p>
        </p:txBody>
      </p:sp>
      <p:sp>
        <p:nvSpPr>
          <p:cNvPr id="3" name="Content Placeholder 2"/>
          <p:cNvSpPr>
            <a:spLocks noGrp="1"/>
          </p:cNvSpPr>
          <p:nvPr>
            <p:ph idx="1"/>
          </p:nvPr>
        </p:nvSpPr>
        <p:spPr>
          <a:gradFill>
            <a:gsLst>
              <a:gs pos="0">
                <a:srgbClr val="FFEFD1"/>
              </a:gs>
              <a:gs pos="64999">
                <a:srgbClr val="F0EBD5"/>
              </a:gs>
              <a:gs pos="100000">
                <a:srgbClr val="D1C39F"/>
              </a:gs>
            </a:gsLst>
            <a:lin ang="5400000" scaled="0"/>
          </a:gradFill>
        </p:spPr>
        <p:txBody>
          <a:bodyPr>
            <a:normAutofit/>
          </a:bodyPr>
          <a:lstStyle/>
          <a:p>
            <a:pPr marL="514350" indent="-514350">
              <a:buFont typeface="+mj-lt"/>
              <a:buAutoNum type="arabicPeriod"/>
            </a:pPr>
            <a:r>
              <a:rPr lang="en-US" sz="1600" dirty="0" smtClean="0">
                <a:latin typeface="Arial" pitchFamily="34" charset="0"/>
                <a:cs typeface="Arial" pitchFamily="34" charset="0"/>
              </a:rPr>
              <a:t>Adams MR. et. al. A </a:t>
            </a:r>
            <a:r>
              <a:rPr lang="en-US" sz="1600" dirty="0">
                <a:latin typeface="Arial" pitchFamily="34" charset="0"/>
                <a:cs typeface="Arial" pitchFamily="34" charset="0"/>
              </a:rPr>
              <a:t>Diet Rich in Green and Yellow Vegetables Inhibits Atherosclerosis in </a:t>
            </a:r>
            <a:r>
              <a:rPr lang="en-US" sz="1600" dirty="0" smtClean="0">
                <a:latin typeface="Arial" pitchFamily="34" charset="0"/>
                <a:cs typeface="Arial" pitchFamily="34" charset="0"/>
              </a:rPr>
              <a:t>Mice. J </a:t>
            </a:r>
            <a:r>
              <a:rPr lang="en-US" sz="1600" dirty="0" err="1">
                <a:latin typeface="Arial" pitchFamily="34" charset="0"/>
                <a:cs typeface="Arial" pitchFamily="34" charset="0"/>
              </a:rPr>
              <a:t>Nutr</a:t>
            </a:r>
            <a:r>
              <a:rPr lang="en-US" sz="1600" dirty="0">
                <a:latin typeface="Arial" pitchFamily="34" charset="0"/>
                <a:cs typeface="Arial" pitchFamily="34" charset="0"/>
              </a:rPr>
              <a:t>. 136:1886-1889, July </a:t>
            </a:r>
            <a:r>
              <a:rPr lang="en-US" sz="1600" dirty="0" smtClean="0">
                <a:latin typeface="Arial" pitchFamily="34" charset="0"/>
                <a:cs typeface="Arial" pitchFamily="34" charset="0"/>
              </a:rPr>
              <a:t>2006.</a:t>
            </a:r>
            <a:endParaRPr lang="en-US" sz="1600" dirty="0">
              <a:latin typeface="Arial" pitchFamily="34" charset="0"/>
              <a:cs typeface="Arial" pitchFamily="34" charset="0"/>
            </a:endParaRPr>
          </a:p>
          <a:p>
            <a:pPr marL="514350" indent="-514350">
              <a:buFont typeface="+mj-lt"/>
              <a:buAutoNum type="arabicPeriod"/>
            </a:pPr>
            <a:r>
              <a:rPr lang="en-US" sz="1600" dirty="0" smtClean="0">
                <a:latin typeface="Arial" pitchFamily="34" charset="0"/>
                <a:cs typeface="Arial" pitchFamily="34" charset="0"/>
              </a:rPr>
              <a:t>American Heart Association.  (2009).  Make Healthy Food </a:t>
            </a:r>
            <a:br>
              <a:rPr lang="en-US" sz="1600" dirty="0" smtClean="0">
                <a:latin typeface="Arial" pitchFamily="34" charset="0"/>
                <a:cs typeface="Arial" pitchFamily="34" charset="0"/>
              </a:rPr>
            </a:br>
            <a:r>
              <a:rPr lang="en-US" sz="1600" dirty="0" smtClean="0">
                <a:latin typeface="Arial" pitchFamily="34" charset="0"/>
                <a:cs typeface="Arial" pitchFamily="34" charset="0"/>
              </a:rPr>
              <a:t>	Choices.  Healthy Lifestyle.  Retrieved August 11, 2009,</a:t>
            </a:r>
            <a:br>
              <a:rPr lang="en-US" sz="1600" dirty="0" smtClean="0">
                <a:latin typeface="Arial" pitchFamily="34" charset="0"/>
                <a:cs typeface="Arial" pitchFamily="34" charset="0"/>
              </a:rPr>
            </a:br>
            <a:r>
              <a:rPr lang="en-US" sz="1600" dirty="0" smtClean="0">
                <a:latin typeface="Arial" pitchFamily="34" charset="0"/>
                <a:cs typeface="Arial" pitchFamily="34" charset="0"/>
              </a:rPr>
              <a:t>	from http://www.americanheart.org/print_presenter.</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jhtml;jsessionid</a:t>
            </a:r>
            <a:r>
              <a:rPr lang="en-US" sz="1600" dirty="0" smtClean="0">
                <a:latin typeface="Arial" pitchFamily="34" charset="0"/>
                <a:cs typeface="Arial" pitchFamily="34" charset="0"/>
              </a:rPr>
              <a:t>=0N1DWVLFRLCUUCQF</a:t>
            </a:r>
          </a:p>
          <a:p>
            <a:pPr marL="514350" indent="-514350">
              <a:buFont typeface="+mj-lt"/>
              <a:buAutoNum type="arabicPeriod"/>
            </a:pPr>
            <a:r>
              <a:rPr lang="en-US" sz="1600" dirty="0" smtClean="0">
                <a:latin typeface="Arial" pitchFamily="34" charset="0"/>
                <a:cs typeface="Arial" pitchFamily="34" charset="0"/>
              </a:rPr>
              <a:t>Davis, Jeanie.  (2007).  25 Top Heart </a:t>
            </a:r>
            <a:r>
              <a:rPr lang="en-US" sz="1600" dirty="0" smtClean="0">
                <a:solidFill>
                  <a:schemeClr val="tx1">
                    <a:lumMod val="85000"/>
                    <a:lumOff val="15000"/>
                  </a:schemeClr>
                </a:solidFill>
                <a:latin typeface="Arial" pitchFamily="34" charset="0"/>
                <a:cs typeface="Arial" pitchFamily="34" charset="0"/>
              </a:rPr>
              <a:t>Healthy Foods.  Health and </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	Cooking.  Retrieved August 11, 2009, from</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	http://www.webmd.com/food-recipes/features/25-top-heart-</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	</a:t>
            </a:r>
            <a:r>
              <a:rPr lang="en-US" sz="1600" dirty="0" err="1" smtClean="0">
                <a:solidFill>
                  <a:schemeClr val="tx1">
                    <a:lumMod val="85000"/>
                    <a:lumOff val="15000"/>
                  </a:schemeClr>
                </a:solidFill>
                <a:latin typeface="Arial" pitchFamily="34" charset="0"/>
                <a:cs typeface="Arial" pitchFamily="34" charset="0"/>
              </a:rPr>
              <a:t>healthy-foods?print</a:t>
            </a:r>
            <a:r>
              <a:rPr lang="en-US" sz="1600" dirty="0" smtClean="0">
                <a:solidFill>
                  <a:schemeClr val="tx1">
                    <a:lumMod val="85000"/>
                    <a:lumOff val="15000"/>
                  </a:schemeClr>
                </a:solidFill>
                <a:latin typeface="Arial" pitchFamily="34" charset="0"/>
                <a:cs typeface="Arial" pitchFamily="34" charset="0"/>
              </a:rPr>
              <a:t>=true</a:t>
            </a:r>
          </a:p>
          <a:p>
            <a:pPr marL="514350" indent="-514350">
              <a:buFont typeface="+mj-lt"/>
              <a:buAutoNum type="arabicPeriod"/>
            </a:pPr>
            <a:r>
              <a:rPr lang="en-US" sz="1600" dirty="0" smtClean="0">
                <a:solidFill>
                  <a:schemeClr val="tx1">
                    <a:lumMod val="85000"/>
                    <a:lumOff val="15000"/>
                  </a:schemeClr>
                </a:solidFill>
                <a:latin typeface="Arial" pitchFamily="34" charset="0"/>
                <a:cs typeface="Arial" pitchFamily="34" charset="0"/>
              </a:rPr>
              <a:t>Zelman, Kathleen.  (2005).  Build these five heart healthy foods 	into your daily diet for taste and better health.  Heart Disease 	Health Center.  Retrieved August 11, 2009, from </a:t>
            </a:r>
            <a:br>
              <a:rPr lang="en-US" sz="1600" dirty="0" smtClean="0">
                <a:solidFill>
                  <a:schemeClr val="tx1">
                    <a:lumMod val="85000"/>
                    <a:lumOff val="15000"/>
                  </a:schemeClr>
                </a:solidFill>
                <a:latin typeface="Arial" pitchFamily="34" charset="0"/>
                <a:cs typeface="Arial" pitchFamily="34" charset="0"/>
              </a:rPr>
            </a:br>
            <a:r>
              <a:rPr lang="en-US" sz="1600" dirty="0" smtClean="0">
                <a:solidFill>
                  <a:schemeClr val="tx1">
                    <a:lumMod val="85000"/>
                    <a:lumOff val="15000"/>
                  </a:schemeClr>
                </a:solidFill>
                <a:latin typeface="Arial" pitchFamily="34" charset="0"/>
                <a:cs typeface="Arial" pitchFamily="34" charset="0"/>
              </a:rPr>
              <a:t>	http://www.webmd.com/heart-disease/features-5-heart-	</a:t>
            </a:r>
            <a:r>
              <a:rPr lang="en-US" sz="1600" dirty="0" err="1" smtClean="0">
                <a:solidFill>
                  <a:schemeClr val="tx1">
                    <a:lumMod val="85000"/>
                    <a:lumOff val="15000"/>
                  </a:schemeClr>
                </a:solidFill>
                <a:latin typeface="Arial" pitchFamily="34" charset="0"/>
                <a:cs typeface="Arial" pitchFamily="34" charset="0"/>
              </a:rPr>
              <a:t>healthy-foods?print</a:t>
            </a:r>
            <a:r>
              <a:rPr lang="en-US" sz="1600" dirty="0" smtClean="0">
                <a:solidFill>
                  <a:schemeClr val="tx1">
                    <a:lumMod val="85000"/>
                    <a:lumOff val="15000"/>
                  </a:schemeClr>
                </a:solidFill>
                <a:latin typeface="Arial" pitchFamily="34" charset="0"/>
                <a:cs typeface="Arial" pitchFamily="34" charset="0"/>
              </a:rPr>
              <a:t>=true</a:t>
            </a:r>
          </a:p>
          <a:p>
            <a:pPr marL="514350" indent="-514350">
              <a:buFont typeface="+mj-lt"/>
              <a:buAutoNum type="arabicPeriod"/>
            </a:pPr>
            <a:r>
              <a:rPr lang="en-US" sz="1600" dirty="0">
                <a:solidFill>
                  <a:schemeClr val="tx1">
                    <a:lumMod val="85000"/>
                    <a:lumOff val="15000"/>
                  </a:schemeClr>
                </a:solidFill>
                <a:latin typeface="Arial" pitchFamily="34" charset="0"/>
                <a:cs typeface="Arial" pitchFamily="34" charset="0"/>
              </a:rPr>
              <a:t>Journal of the American Medical Association, Nov. 27, 2002</a:t>
            </a:r>
            <a:r>
              <a:rPr lang="en-US" sz="1600" dirty="0" smtClean="0">
                <a:solidFill>
                  <a:schemeClr val="tx1">
                    <a:lumMod val="85000"/>
                    <a:lumOff val="15000"/>
                  </a:schemeClr>
                </a:solidFill>
                <a:latin typeface="Arial" pitchFamily="34" charset="0"/>
                <a:cs typeface="Arial" pitchFamily="34" charset="0"/>
              </a:rPr>
              <a:t>.</a:t>
            </a:r>
            <a:endParaRPr lang="en-US" sz="1600" dirty="0">
              <a:solidFill>
                <a:schemeClr val="tx1">
                  <a:lumMod val="85000"/>
                  <a:lumOff val="15000"/>
                </a:schemeClr>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6/11/2010</a:t>
            </a:r>
            <a:endParaRPr lang="en-US"/>
          </a:p>
        </p:txBody>
      </p:sp>
      <p:sp>
        <p:nvSpPr>
          <p:cNvPr id="5" name="Footer Placeholder 4"/>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KalickBA\Local Settings\Temporary Internet Files\Content.IE5\41U7SH6B\MPj04422870000[1].jpg"/>
          <p:cNvPicPr>
            <a:picLocks noChangeAspect="1" noChangeArrowheads="1"/>
          </p:cNvPicPr>
          <p:nvPr/>
        </p:nvPicPr>
        <p:blipFill>
          <a:blip r:embed="rId3" cstate="print"/>
          <a:srcRect/>
          <a:stretch>
            <a:fillRect/>
          </a:stretch>
        </p:blipFill>
        <p:spPr bwMode="auto">
          <a:xfrm>
            <a:off x="533400" y="1828800"/>
            <a:ext cx="2438400" cy="1928446"/>
          </a:xfrm>
          <a:prstGeom prst="rect">
            <a:avLst/>
          </a:prstGeom>
          <a:noFill/>
        </p:spPr>
      </p:pic>
      <p:sp>
        <p:nvSpPr>
          <p:cNvPr id="6" name="Rectangle 5"/>
          <p:cNvSpPr/>
          <p:nvPr/>
        </p:nvSpPr>
        <p:spPr>
          <a:xfrm>
            <a:off x="3552314" y="1676400"/>
            <a:ext cx="5223354" cy="707886"/>
          </a:xfrm>
          <a:prstGeom prst="rect">
            <a:avLst/>
          </a:prstGeom>
          <a:noFill/>
        </p:spPr>
        <p:txBody>
          <a:bodyPr wrap="non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Salmon, Trout and Tuna</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5181600" y="3048000"/>
            <a:ext cx="3657600" cy="2554545"/>
          </a:xfrm>
          <a:prstGeom prst="rect">
            <a:avLst/>
          </a:prstGeom>
          <a:noFill/>
        </p:spPr>
        <p:txBody>
          <a:bodyPr wrap="square" rtlCol="0">
            <a:spAutoFit/>
          </a:bodyPr>
          <a:lstStyle/>
          <a:p>
            <a:pPr algn="ctr">
              <a:buFont typeface="Wingdings" pitchFamily="2" charset="2"/>
              <a:buChar char="Ø"/>
            </a:pPr>
            <a:r>
              <a:rPr lang="en-US" sz="4000" b="1" dirty="0" smtClean="0">
                <a:solidFill>
                  <a:schemeClr val="accent6">
                    <a:lumMod val="75000"/>
                  </a:schemeClr>
                </a:solidFill>
                <a:effectLst>
                  <a:outerShdw blurRad="38100" dist="38100" dir="2700000" algn="tl">
                    <a:srgbClr val="000000">
                      <a:alpha val="43137"/>
                    </a:srgbClr>
                  </a:outerShdw>
                </a:effectLst>
              </a:rPr>
              <a:t>Rich in Omega-3 fatty acids</a:t>
            </a:r>
            <a:r>
              <a:rPr lang="en-US" sz="4000" b="1" dirty="0">
                <a:solidFill>
                  <a:schemeClr val="accent6">
                    <a:lumMod val="75000"/>
                  </a:schemeClr>
                </a:solidFill>
                <a:effectLst>
                  <a:outerShdw blurRad="38100" dist="38100" dir="2700000" algn="tl">
                    <a:srgbClr val="000000">
                      <a:alpha val="43137"/>
                    </a:srgbClr>
                  </a:outerShdw>
                </a:effectLst>
              </a:rPr>
              <a:t>, </a:t>
            </a:r>
            <a:r>
              <a:rPr lang="en-US" sz="4000" b="1" dirty="0" err="1">
                <a:solidFill>
                  <a:schemeClr val="accent6">
                    <a:lumMod val="75000"/>
                  </a:schemeClr>
                </a:solidFill>
                <a:effectLst>
                  <a:outerShdw blurRad="38100" dist="38100" dir="2700000" algn="tl">
                    <a:srgbClr val="000000">
                      <a:alpha val="43137"/>
                    </a:srgbClr>
                  </a:outerShdw>
                </a:effectLst>
              </a:rPr>
              <a:t>Folate</a:t>
            </a:r>
            <a:r>
              <a:rPr lang="en-US" sz="4000" b="1" dirty="0">
                <a:solidFill>
                  <a:schemeClr val="accent6">
                    <a:lumMod val="75000"/>
                  </a:schemeClr>
                </a:solidFill>
                <a:effectLst>
                  <a:outerShdw blurRad="38100" dist="38100" dir="2700000" algn="tl">
                    <a:srgbClr val="000000">
                      <a:alpha val="43137"/>
                    </a:srgbClr>
                  </a:outerShdw>
                </a:effectLst>
              </a:rPr>
              <a:t>, and </a:t>
            </a:r>
            <a:r>
              <a:rPr lang="en-US" sz="4000" b="1" dirty="0" smtClean="0">
                <a:solidFill>
                  <a:schemeClr val="accent6">
                    <a:lumMod val="75000"/>
                  </a:schemeClr>
                </a:solidFill>
                <a:effectLst>
                  <a:outerShdw blurRad="38100" dist="38100" dir="2700000" algn="tl">
                    <a:srgbClr val="000000">
                      <a:alpha val="43137"/>
                    </a:srgbClr>
                  </a:outerShdw>
                </a:effectLst>
              </a:rPr>
              <a:t>Niacin</a:t>
            </a:r>
            <a:endParaRPr lang="en-US" sz="4000" b="1" dirty="0">
              <a:solidFill>
                <a:schemeClr val="accent6">
                  <a:lumMod val="75000"/>
                </a:schemeClr>
              </a:solidFill>
              <a:effectLst>
                <a:outerShdw blurRad="38100" dist="38100" dir="2700000" algn="tl">
                  <a:srgbClr val="000000">
                    <a:alpha val="43137"/>
                  </a:srgbClr>
                </a:outerShdw>
              </a:effectLst>
            </a:endParaRPr>
          </a:p>
        </p:txBody>
      </p:sp>
      <p:sp>
        <p:nvSpPr>
          <p:cNvPr id="5" name="Rectangle 4"/>
          <p:cNvSpPr/>
          <p:nvPr/>
        </p:nvSpPr>
        <p:spPr>
          <a:xfrm>
            <a:off x="3687491" y="600670"/>
            <a:ext cx="4953000" cy="923330"/>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Cold Water Fish</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 name="Picture 3" descr="C:\Documents and Settings\KalickBA\Local Settings\Temporary Internet Files\Content.IE5\BDH4ZNXI\MCAN02614_0000[1].wmf"/>
          <p:cNvPicPr>
            <a:picLocks noChangeAspect="1" noChangeArrowheads="1"/>
          </p:cNvPicPr>
          <p:nvPr/>
        </p:nvPicPr>
        <p:blipFill>
          <a:blip r:embed="rId4" cstate="print"/>
          <a:srcRect/>
          <a:stretch>
            <a:fillRect/>
          </a:stretch>
        </p:blipFill>
        <p:spPr bwMode="auto">
          <a:xfrm>
            <a:off x="685800" y="4114800"/>
            <a:ext cx="4039267" cy="1695767"/>
          </a:xfrm>
          <a:prstGeom prst="rect">
            <a:avLst/>
          </a:prstGeom>
          <a:noFill/>
        </p:spPr>
      </p:pic>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axseed - www.learnnc.org.jpg"/>
          <p:cNvPicPr>
            <a:picLocks noChangeAspect="1"/>
          </p:cNvPicPr>
          <p:nvPr/>
        </p:nvPicPr>
        <p:blipFill>
          <a:blip r:embed="rId3" cstate="print"/>
          <a:stretch>
            <a:fillRect/>
          </a:stretch>
        </p:blipFill>
        <p:spPr>
          <a:xfrm>
            <a:off x="457200" y="1676400"/>
            <a:ext cx="3505200" cy="4191000"/>
          </a:xfrm>
          <a:prstGeom prst="rect">
            <a:avLst/>
          </a:prstGeom>
        </p:spPr>
      </p:pic>
      <p:sp>
        <p:nvSpPr>
          <p:cNvPr id="5" name="Rectangle 4"/>
          <p:cNvSpPr/>
          <p:nvPr/>
        </p:nvSpPr>
        <p:spPr>
          <a:xfrm>
            <a:off x="5334000" y="228600"/>
            <a:ext cx="2713949"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Flaxseed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4800600" y="2286000"/>
            <a:ext cx="3657600" cy="2554545"/>
          </a:xfrm>
          <a:prstGeom prst="rect">
            <a:avLst/>
          </a:prstGeom>
          <a:noFill/>
        </p:spPr>
        <p:txBody>
          <a:bodyPr wrap="square" rtlCol="0">
            <a:spAutoFit/>
          </a:bodyPr>
          <a:lstStyle/>
          <a:p>
            <a:pPr algn="ctr">
              <a:buFont typeface="Wingdings" pitchFamily="2" charset="2"/>
              <a:buChar char="Ø"/>
            </a:pPr>
            <a:r>
              <a:rPr lang="en-US" sz="4000" b="1" dirty="0" smtClean="0">
                <a:solidFill>
                  <a:schemeClr val="accent6">
                    <a:lumMod val="75000"/>
                  </a:schemeClr>
                </a:solidFill>
                <a:effectLst>
                  <a:outerShdw blurRad="38100" dist="38100" dir="2700000" algn="tl">
                    <a:srgbClr val="000000">
                      <a:alpha val="43137"/>
                    </a:srgbClr>
                  </a:outerShdw>
                </a:effectLst>
              </a:rPr>
              <a:t>Rich in Omega-3 fatty acids, fiber, and </a:t>
            </a:r>
            <a:r>
              <a:rPr lang="en-US" sz="4000" b="1" dirty="0" err="1" smtClean="0">
                <a:solidFill>
                  <a:schemeClr val="accent6">
                    <a:lumMod val="75000"/>
                  </a:schemeClr>
                </a:solidFill>
                <a:effectLst>
                  <a:outerShdw blurRad="38100" dist="38100" dir="2700000" algn="tl">
                    <a:srgbClr val="000000">
                      <a:alpha val="43137"/>
                    </a:srgbClr>
                  </a:outerShdw>
                </a:effectLst>
              </a:rPr>
              <a:t>phytoestrogens</a:t>
            </a:r>
            <a:endParaRPr lang="en-US" sz="40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KalickBA\Local Settings\Temporary Internet Files\Content.IE5\BDH4ZNXI\MPj04392720000[1].jpg"/>
          <p:cNvPicPr>
            <a:picLocks noChangeAspect="1" noChangeArrowheads="1"/>
          </p:cNvPicPr>
          <p:nvPr/>
        </p:nvPicPr>
        <p:blipFill>
          <a:blip r:embed="rId3" cstate="print"/>
          <a:srcRect/>
          <a:stretch>
            <a:fillRect/>
          </a:stretch>
        </p:blipFill>
        <p:spPr bwMode="auto">
          <a:xfrm>
            <a:off x="381000" y="2743200"/>
            <a:ext cx="3200400" cy="2529840"/>
          </a:xfrm>
          <a:prstGeom prst="rect">
            <a:avLst/>
          </a:prstGeom>
          <a:noFill/>
        </p:spPr>
      </p:pic>
      <p:sp>
        <p:nvSpPr>
          <p:cNvPr id="5" name="Rectangle 4"/>
          <p:cNvSpPr/>
          <p:nvPr/>
        </p:nvSpPr>
        <p:spPr>
          <a:xfrm>
            <a:off x="5029200" y="228600"/>
            <a:ext cx="265008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Oatmeal</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TextBox 5"/>
          <p:cNvSpPr txBox="1"/>
          <p:nvPr/>
        </p:nvSpPr>
        <p:spPr>
          <a:xfrm>
            <a:off x="4800600" y="1447800"/>
            <a:ext cx="3657600" cy="5016758"/>
          </a:xfrm>
          <a:prstGeom prst="rect">
            <a:avLst/>
          </a:prstGeom>
          <a:noFill/>
        </p:spPr>
        <p:txBody>
          <a:bodyPr wrap="square" rtlCol="0">
            <a:spAutoFit/>
          </a:bodyPr>
          <a:lstStyle/>
          <a:p>
            <a:pPr algn="ctr">
              <a:buFont typeface="Wingdings" pitchFamily="2" charset="2"/>
              <a:buChar char="Ø"/>
            </a:pPr>
            <a:r>
              <a:rPr lang="en-US" sz="4000" b="1" dirty="0" smtClean="0">
                <a:solidFill>
                  <a:schemeClr val="tx2">
                    <a:lumMod val="75000"/>
                  </a:schemeClr>
                </a:solidFill>
                <a:effectLst>
                  <a:outerShdw blurRad="38100" dist="38100" dir="2700000" algn="tl">
                    <a:srgbClr val="000000">
                      <a:alpha val="43137"/>
                    </a:srgbClr>
                  </a:outerShdw>
                </a:effectLst>
              </a:rPr>
              <a:t>Rich in </a:t>
            </a:r>
            <a:r>
              <a:rPr lang="en-US" sz="4000" b="1" dirty="0">
                <a:solidFill>
                  <a:schemeClr val="tx2">
                    <a:lumMod val="75000"/>
                  </a:schemeClr>
                </a:solidFill>
                <a:effectLst>
                  <a:outerShdw blurRad="38100" dist="38100" dir="2700000" algn="tl">
                    <a:srgbClr val="000000">
                      <a:alpha val="43137"/>
                    </a:srgbClr>
                  </a:outerShdw>
                </a:effectLst>
              </a:rPr>
              <a:t>Soluble </a:t>
            </a:r>
            <a:r>
              <a:rPr lang="en-US" sz="4000" b="1" dirty="0" smtClean="0">
                <a:solidFill>
                  <a:schemeClr val="tx2">
                    <a:lumMod val="75000"/>
                  </a:schemeClr>
                </a:solidFill>
                <a:effectLst>
                  <a:outerShdw blurRad="38100" dist="38100" dir="2700000" algn="tl">
                    <a:srgbClr val="000000">
                      <a:alpha val="43137"/>
                    </a:srgbClr>
                  </a:outerShdw>
                </a:effectLst>
              </a:rPr>
              <a:t>Fiber, Magnesium</a:t>
            </a:r>
            <a:r>
              <a:rPr lang="en-US" sz="4000" b="1" dirty="0">
                <a:solidFill>
                  <a:schemeClr val="tx2">
                    <a:lumMod val="75000"/>
                  </a:schemeClr>
                </a:solidFill>
                <a:effectLst>
                  <a:outerShdw blurRad="38100" dist="38100" dir="2700000" algn="tl">
                    <a:srgbClr val="000000">
                      <a:alpha val="43137"/>
                    </a:srgbClr>
                  </a:outerShdw>
                </a:effectLst>
              </a:rPr>
              <a:t>, Potassium, </a:t>
            </a:r>
            <a:r>
              <a:rPr lang="en-US" sz="4000" b="1" dirty="0" err="1">
                <a:solidFill>
                  <a:schemeClr val="tx2">
                    <a:lumMod val="75000"/>
                  </a:schemeClr>
                </a:solidFill>
                <a:effectLst>
                  <a:outerShdw blurRad="38100" dist="38100" dir="2700000" algn="tl">
                    <a:srgbClr val="000000">
                      <a:alpha val="43137"/>
                    </a:srgbClr>
                  </a:outerShdw>
                </a:effectLst>
              </a:rPr>
              <a:t>Folate</a:t>
            </a:r>
            <a:r>
              <a:rPr lang="en-US" sz="4000" b="1" dirty="0">
                <a:solidFill>
                  <a:schemeClr val="tx2">
                    <a:lumMod val="75000"/>
                  </a:schemeClr>
                </a:solidFill>
                <a:effectLst>
                  <a:outerShdw blurRad="38100" dist="38100" dir="2700000" algn="tl">
                    <a:srgbClr val="000000">
                      <a:alpha val="43137"/>
                    </a:srgbClr>
                  </a:outerShdw>
                </a:effectLst>
              </a:rPr>
              <a:t>, Niacin, </a:t>
            </a:r>
            <a:r>
              <a:rPr lang="en-US" sz="4000" b="1" dirty="0" smtClean="0">
                <a:solidFill>
                  <a:schemeClr val="tx2">
                    <a:lumMod val="75000"/>
                  </a:schemeClr>
                </a:solidFill>
                <a:effectLst>
                  <a:outerShdw blurRad="38100" dist="38100" dir="2700000" algn="tl">
                    <a:srgbClr val="000000">
                      <a:alpha val="43137"/>
                    </a:srgbClr>
                  </a:outerShdw>
                </a:effectLst>
              </a:rPr>
              <a:t>Calcium, and Omega-3 fatty acids</a:t>
            </a:r>
            <a:endParaRPr lang="en-US" sz="4000" b="1" dirty="0">
              <a:solidFill>
                <a:schemeClr val="tx2">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KalickBA\Local Settings\Temporary Internet Files\Content.IE5\GEI9Y818\MPj04384990000[1].jpg"/>
          <p:cNvPicPr>
            <a:picLocks noChangeAspect="1" noChangeArrowheads="1"/>
          </p:cNvPicPr>
          <p:nvPr/>
        </p:nvPicPr>
        <p:blipFill>
          <a:blip r:embed="rId3" cstate="print"/>
          <a:srcRect/>
          <a:stretch>
            <a:fillRect/>
          </a:stretch>
        </p:blipFill>
        <p:spPr bwMode="auto">
          <a:xfrm>
            <a:off x="381000" y="381000"/>
            <a:ext cx="3200400" cy="2045208"/>
          </a:xfrm>
          <a:prstGeom prst="rect">
            <a:avLst/>
          </a:prstGeom>
          <a:noFill/>
        </p:spPr>
      </p:pic>
      <p:sp>
        <p:nvSpPr>
          <p:cNvPr id="5" name="Rectangle 4"/>
          <p:cNvSpPr/>
          <p:nvPr/>
        </p:nvSpPr>
        <p:spPr>
          <a:xfrm>
            <a:off x="4419600" y="228600"/>
            <a:ext cx="4232249"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 Beans &amp;</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Kidney Beans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9" name="Picture 3" descr="C:\Documents and Settings\KalickBA\Local Settings\Temporary Internet Files\Content.IE5\S9YV05Q7\MCj02153770000[1].wmf"/>
          <p:cNvPicPr>
            <a:picLocks noChangeAspect="1" noChangeArrowheads="1"/>
          </p:cNvPicPr>
          <p:nvPr/>
        </p:nvPicPr>
        <p:blipFill>
          <a:blip r:embed="rId4" cstate="print"/>
          <a:srcRect/>
          <a:stretch>
            <a:fillRect/>
          </a:stretch>
        </p:blipFill>
        <p:spPr bwMode="auto">
          <a:xfrm>
            <a:off x="228600" y="3429000"/>
            <a:ext cx="3492552" cy="2466315"/>
          </a:xfrm>
          <a:prstGeom prst="rect">
            <a:avLst/>
          </a:prstGeom>
          <a:noFill/>
        </p:spPr>
      </p:pic>
      <p:sp>
        <p:nvSpPr>
          <p:cNvPr id="7" name="TextBox 6"/>
          <p:cNvSpPr txBox="1"/>
          <p:nvPr/>
        </p:nvSpPr>
        <p:spPr>
          <a:xfrm>
            <a:off x="4191000" y="2514600"/>
            <a:ext cx="4495800" cy="2554545"/>
          </a:xfrm>
          <a:prstGeom prst="rect">
            <a:avLst/>
          </a:prstGeom>
          <a:noFill/>
        </p:spPr>
        <p:txBody>
          <a:bodyPr wrap="square" rtlCol="0">
            <a:spAutoFit/>
          </a:bodyPr>
          <a:lstStyle/>
          <a:p>
            <a:pPr algn="ctr">
              <a:buFont typeface="Wingdings" pitchFamily="2" charset="2"/>
              <a:buChar char="Ø"/>
            </a:pPr>
            <a:r>
              <a:rPr lang="en-US" sz="4000" b="1" dirty="0" smtClean="0">
                <a:effectLst>
                  <a:outerShdw blurRad="38100" dist="38100" dir="2700000" algn="tl">
                    <a:srgbClr val="000000">
                      <a:alpha val="43137"/>
                    </a:srgbClr>
                  </a:outerShdw>
                </a:effectLst>
              </a:rPr>
              <a:t>Rich in </a:t>
            </a:r>
            <a:r>
              <a:rPr lang="en-US" sz="4000" b="1" dirty="0">
                <a:effectLst>
                  <a:outerShdw blurRad="38100" dist="38100" dir="2700000" algn="tl">
                    <a:srgbClr val="000000">
                      <a:alpha val="43137"/>
                    </a:srgbClr>
                  </a:outerShdw>
                </a:effectLst>
              </a:rPr>
              <a:t>I</a:t>
            </a:r>
            <a:r>
              <a:rPr lang="en-US" sz="4000" b="1" dirty="0" smtClean="0">
                <a:effectLst>
                  <a:outerShdw blurRad="38100" dist="38100" dir="2700000" algn="tl">
                    <a:srgbClr val="000000">
                      <a:alpha val="43137"/>
                    </a:srgbClr>
                  </a:outerShdw>
                </a:effectLst>
              </a:rPr>
              <a:t>ron, Zinc, Thiamin, </a:t>
            </a:r>
            <a:r>
              <a:rPr lang="en-US" sz="4000" b="1" dirty="0" err="1" smtClean="0">
                <a:effectLst>
                  <a:outerShdw blurRad="38100" dist="38100" dir="2700000" algn="tl">
                    <a:srgbClr val="000000">
                      <a:alpha val="43137"/>
                    </a:srgbClr>
                  </a:outerShdw>
                </a:effectLst>
              </a:rPr>
              <a:t>Folate</a:t>
            </a:r>
            <a:r>
              <a:rPr lang="en-US" sz="4000" b="1" dirty="0" smtClean="0">
                <a:effectLst>
                  <a:outerShdw blurRad="38100" dist="38100" dir="2700000" algn="tl">
                    <a:srgbClr val="000000">
                      <a:alpha val="43137"/>
                    </a:srgbClr>
                  </a:outerShdw>
                </a:effectLst>
              </a:rPr>
              <a:t>, Magnesium, and Soluble fiber.</a:t>
            </a:r>
            <a:endParaRPr lang="en-US" sz="4000" b="1" dirty="0">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304800"/>
            <a:ext cx="3459768" cy="1446550"/>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Almonds &amp; Walnuts</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4572000" y="1225689"/>
            <a:ext cx="3657600" cy="4524315"/>
          </a:xfrm>
          <a:prstGeom prst="rect">
            <a:avLst/>
          </a:prstGeom>
          <a:noFill/>
        </p:spPr>
        <p:txBody>
          <a:bodyPr wrap="square" rtlCol="0">
            <a:spAutoFit/>
          </a:bodyPr>
          <a:lstStyle/>
          <a:p>
            <a:pPr algn="ctr">
              <a:buFont typeface="Wingdings" pitchFamily="2" charset="2"/>
              <a:buChar char="Ø"/>
            </a:pPr>
            <a:r>
              <a:rPr lang="en-US" sz="3200" b="1" dirty="0" smtClean="0">
                <a:effectLst>
                  <a:outerShdw blurRad="38100" dist="38100" dir="2700000" algn="tl">
                    <a:srgbClr val="000000">
                      <a:alpha val="43137"/>
                    </a:srgbClr>
                  </a:outerShdw>
                </a:effectLst>
              </a:rPr>
              <a:t>Rich in Potassium, Phosphorus, Magnesium, Vitamin </a:t>
            </a:r>
            <a:r>
              <a:rPr lang="en-US" sz="3200" b="1" dirty="0">
                <a:effectLst>
                  <a:outerShdw blurRad="38100" dist="38100" dir="2700000" algn="tl">
                    <a:srgbClr val="000000">
                      <a:alpha val="43137"/>
                    </a:srgbClr>
                  </a:outerShdw>
                </a:effectLst>
              </a:rPr>
              <a:t>E, </a:t>
            </a:r>
            <a:r>
              <a:rPr lang="en-US" sz="3200" b="1" dirty="0" err="1" smtClean="0">
                <a:effectLst>
                  <a:outerShdw blurRad="38100" dist="38100" dir="2700000" algn="tl">
                    <a:srgbClr val="000000">
                      <a:alpha val="43137"/>
                    </a:srgbClr>
                  </a:outerShdw>
                </a:effectLst>
              </a:rPr>
              <a:t>Folate</a:t>
            </a:r>
            <a:r>
              <a:rPr lang="en-US" sz="3200" b="1" dirty="0">
                <a:effectLst>
                  <a:outerShdw blurRad="38100" dist="38100" dir="2700000" algn="tl">
                    <a:srgbClr val="000000">
                      <a:alpha val="43137"/>
                    </a:srgbClr>
                  </a:outerShdw>
                </a:effectLst>
              </a:rPr>
              <a:t>, Fiber, Omega-3 fatty acids, Polyunsaturated </a:t>
            </a:r>
            <a:r>
              <a:rPr lang="en-US" sz="3200" b="1" dirty="0" smtClean="0">
                <a:effectLst>
                  <a:outerShdw blurRad="38100" dist="38100" dir="2700000" algn="tl">
                    <a:srgbClr val="000000">
                      <a:alpha val="43137"/>
                    </a:srgbClr>
                  </a:outerShdw>
                </a:effectLst>
              </a:rPr>
              <a:t>fatty acids</a:t>
            </a:r>
            <a:r>
              <a:rPr lang="en-US" sz="3200" b="1" dirty="0">
                <a:effectLst>
                  <a:outerShdw blurRad="38100" dist="38100" dir="2700000" algn="tl">
                    <a:srgbClr val="000000">
                      <a:alpha val="43137"/>
                    </a:srgbClr>
                  </a:outerShdw>
                </a:effectLst>
              </a:rPr>
              <a:t>, and </a:t>
            </a:r>
            <a:r>
              <a:rPr lang="en-US" sz="3200" b="1" dirty="0" err="1">
                <a:effectLst>
                  <a:outerShdw blurRad="38100" dist="38100" dir="2700000" algn="tl">
                    <a:srgbClr val="000000">
                      <a:alpha val="43137"/>
                    </a:srgbClr>
                  </a:outerShdw>
                </a:effectLst>
              </a:rPr>
              <a:t>Phytosterols</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8" name="Rectangle 7"/>
          <p:cNvSpPr/>
          <p:nvPr/>
        </p:nvSpPr>
        <p:spPr>
          <a:xfrm>
            <a:off x="5172722" y="304800"/>
            <a:ext cx="1555234" cy="923330"/>
          </a:xfrm>
          <a:prstGeom prst="rect">
            <a:avLst/>
          </a:prstGeom>
          <a:noFill/>
        </p:spPr>
        <p:txBody>
          <a:bodyPr wrap="none" lIns="91440" tIns="45720" rIns="91440" bIns="45720">
            <a:spAutoFit/>
          </a:bodyPr>
          <a:lstStyle/>
          <a:p>
            <a:pPr algn="ctr"/>
            <a:r>
              <a:rPr lang="en-US" sz="5400" b="1" cap="none" spc="50" dirty="0" smtClean="0">
                <a:ln w="12700" cmpd="sng">
                  <a:solidFill>
                    <a:schemeClr val="bg2">
                      <a:lumMod val="50000"/>
                    </a:schemeClr>
                  </a:solidFill>
                  <a:prstDash val="solid"/>
                </a:ln>
                <a:solidFill>
                  <a:schemeClr val="bg2">
                    <a:lumMod val="75000"/>
                  </a:schemeClr>
                </a:solidFill>
                <a:effectLst>
                  <a:glow rad="53100">
                    <a:schemeClr val="accent6">
                      <a:satMod val="180000"/>
                      <a:alpha val="30000"/>
                    </a:schemeClr>
                  </a:glow>
                </a:effectLst>
              </a:rPr>
              <a:t>Nuts</a:t>
            </a:r>
            <a:endParaRPr lang="en-US" sz="5400" b="1" cap="none" spc="50" dirty="0">
              <a:ln w="12700" cmpd="sng">
                <a:solidFill>
                  <a:schemeClr val="bg2">
                    <a:lumMod val="50000"/>
                  </a:schemeClr>
                </a:solidFill>
                <a:prstDash val="solid"/>
              </a:ln>
              <a:solidFill>
                <a:schemeClr val="bg2">
                  <a:lumMod val="75000"/>
                </a:schemeClr>
              </a:solidFill>
              <a:effectLst>
                <a:glow rad="53100">
                  <a:schemeClr val="accent6">
                    <a:satMod val="180000"/>
                    <a:alpha val="30000"/>
                  </a:schemeClr>
                </a:glow>
              </a:effectLst>
            </a:endParaRPr>
          </a:p>
        </p:txBody>
      </p:sp>
      <p:pic>
        <p:nvPicPr>
          <p:cNvPr id="9" name="Picture 4" descr="C:\Documents and Settings\KalickBA\Local Settings\Temporary Internet Files\Content.IE5\S9YV05Q7\MPj03137340000[1].jpg"/>
          <p:cNvPicPr>
            <a:picLocks noChangeAspect="1" noChangeArrowheads="1"/>
          </p:cNvPicPr>
          <p:nvPr/>
        </p:nvPicPr>
        <p:blipFill>
          <a:blip r:embed="rId3" cstate="print"/>
          <a:srcRect/>
          <a:stretch>
            <a:fillRect/>
          </a:stretch>
        </p:blipFill>
        <p:spPr bwMode="auto">
          <a:xfrm rot="5400000">
            <a:off x="586884" y="2921619"/>
            <a:ext cx="3352800" cy="2081562"/>
          </a:xfrm>
          <a:prstGeom prst="rect">
            <a:avLst/>
          </a:prstGeom>
          <a:noFill/>
        </p:spPr>
      </p:pic>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KalickBA\Local Settings\Temporary Internet Files\Content.IE5\TO7RLJ3V\MPj04384570000[1].jpg"/>
          <p:cNvPicPr>
            <a:picLocks noChangeAspect="1" noChangeArrowheads="1"/>
          </p:cNvPicPr>
          <p:nvPr/>
        </p:nvPicPr>
        <p:blipFill>
          <a:blip r:embed="rId3" cstate="print"/>
          <a:srcRect/>
          <a:stretch>
            <a:fillRect/>
          </a:stretch>
        </p:blipFill>
        <p:spPr bwMode="auto">
          <a:xfrm>
            <a:off x="553792" y="2209800"/>
            <a:ext cx="3128409" cy="3239380"/>
          </a:xfrm>
          <a:prstGeom prst="rect">
            <a:avLst/>
          </a:prstGeom>
          <a:noFill/>
        </p:spPr>
      </p:pic>
      <p:sp>
        <p:nvSpPr>
          <p:cNvPr id="5" name="Rectangle 4"/>
          <p:cNvSpPr/>
          <p:nvPr/>
        </p:nvSpPr>
        <p:spPr>
          <a:xfrm>
            <a:off x="4953000" y="228600"/>
            <a:ext cx="301024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 Wine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4648200" y="2209800"/>
            <a:ext cx="3657600" cy="2554545"/>
          </a:xfrm>
          <a:prstGeom prst="rect">
            <a:avLst/>
          </a:prstGeom>
          <a:noFill/>
        </p:spPr>
        <p:txBody>
          <a:bodyPr wrap="square" rtlCol="0">
            <a:spAutoFit/>
          </a:bodyPr>
          <a:lstStyle/>
          <a:p>
            <a:pPr algn="ctr">
              <a:buFont typeface="Wingdings" pitchFamily="2" charset="2"/>
              <a:buChar char="Ø"/>
            </a:pPr>
            <a:r>
              <a:rPr lang="en-US" sz="4000" b="1" dirty="0" smtClean="0">
                <a:solidFill>
                  <a:srgbClr val="C00000"/>
                </a:solidFill>
                <a:effectLst>
                  <a:outerShdw blurRad="38100" dist="38100" dir="2700000" algn="tl">
                    <a:srgbClr val="000000">
                      <a:alpha val="43137"/>
                    </a:srgbClr>
                  </a:outerShdw>
                </a:effectLst>
              </a:rPr>
              <a:t>Rich in Catechins and Resveratrol (flavonoids)</a:t>
            </a:r>
            <a:endParaRPr lang="en-US" sz="4000" b="1" dirty="0">
              <a:solidFill>
                <a:srgbClr val="C00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smtClean="0"/>
              <a:t>6/11/2010</a:t>
            </a:r>
            <a:endParaRPr lang="en-US"/>
          </a:p>
        </p:txBody>
      </p:sp>
      <p:sp>
        <p:nvSpPr>
          <p:cNvPr id="3" name="Footer Placeholder 2"/>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914400"/>
            <a:ext cx="3982950" cy="769441"/>
          </a:xfrm>
          <a:prstGeom prst="rect">
            <a:avLst/>
          </a:prstGeom>
          <a:noFill/>
        </p:spPr>
        <p:txBody>
          <a:bodyPr wrap="non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Tofu &amp; Soy Milk </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4648200" y="1683841"/>
            <a:ext cx="3657600" cy="3785652"/>
          </a:xfrm>
          <a:prstGeom prst="rect">
            <a:avLst/>
          </a:prstGeom>
          <a:noFill/>
        </p:spPr>
        <p:txBody>
          <a:bodyPr wrap="square" rtlCol="0">
            <a:spAutoFit/>
          </a:bodyPr>
          <a:lstStyle/>
          <a:p>
            <a:pPr algn="ctr">
              <a:buFont typeface="Wingdings" pitchFamily="2" charset="2"/>
              <a:buChar char="Ø"/>
            </a:pPr>
            <a:r>
              <a:rPr lang="en-US" sz="4000" b="1" dirty="0" smtClean="0">
                <a:effectLst>
                  <a:outerShdw blurRad="38100" dist="38100" dir="2700000" algn="tl">
                    <a:srgbClr val="000000">
                      <a:alpha val="43137"/>
                    </a:srgbClr>
                  </a:outerShdw>
                </a:effectLst>
              </a:rPr>
              <a:t>Rich in Niacin, Folate, Calcium, Magnesium, Potassium, </a:t>
            </a:r>
            <a:r>
              <a:rPr lang="en-US" sz="4000" b="1" dirty="0" err="1" smtClean="0">
                <a:effectLst>
                  <a:outerShdw blurRad="38100" dist="38100" dir="2700000" algn="tl">
                    <a:srgbClr val="000000">
                      <a:alpha val="43137"/>
                    </a:srgbClr>
                  </a:outerShdw>
                </a:effectLst>
              </a:rPr>
              <a:t>Isoflavones</a:t>
            </a:r>
            <a:r>
              <a:rPr lang="en-US" sz="4000" b="1" dirty="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and </a:t>
            </a:r>
            <a:r>
              <a:rPr lang="en-US" sz="4000" b="1" dirty="0">
                <a:effectLst>
                  <a:outerShdw blurRad="38100" dist="38100" dir="2700000" algn="tl">
                    <a:srgbClr val="000000">
                      <a:alpha val="43137"/>
                    </a:srgbClr>
                  </a:outerShdw>
                </a:effectLst>
              </a:rPr>
              <a:t>Phytoestrogens</a:t>
            </a:r>
          </a:p>
        </p:txBody>
      </p:sp>
      <p:sp>
        <p:nvSpPr>
          <p:cNvPr id="2" name="Rectangle 1"/>
          <p:cNvSpPr/>
          <p:nvPr/>
        </p:nvSpPr>
        <p:spPr>
          <a:xfrm>
            <a:off x="5884468" y="404577"/>
            <a:ext cx="1398396" cy="1107996"/>
          </a:xfrm>
          <a:prstGeom prst="rect">
            <a:avLst/>
          </a:prstGeom>
        </p:spPr>
        <p:txBody>
          <a:bodyPr wrap="none">
            <a:spAutoFit/>
          </a:bodyPr>
          <a:lstStyle/>
          <a:p>
            <a:pPr algn="ctr"/>
            <a:r>
              <a:rPr lang="en-US" sz="6600" dirty="0" smtClean="0">
                <a:ln w="18415" cmpd="sng">
                  <a:solidFill>
                    <a:schemeClr val="tx1"/>
                  </a:solidFill>
                  <a:prstDash val="solid"/>
                </a:ln>
                <a:solidFill>
                  <a:schemeClr val="bg2"/>
                </a:solidFill>
                <a:effectLst>
                  <a:outerShdw blurRad="63500" dir="3600000" algn="tl" rotWithShape="0">
                    <a:srgbClr val="000000">
                      <a:alpha val="70000"/>
                    </a:srgbClr>
                  </a:outerShdw>
                </a:effectLst>
              </a:rPr>
              <a:t>Soy</a:t>
            </a:r>
            <a:endParaRPr lang="en-US" sz="6600" dirty="0">
              <a:ln w="18415" cmpd="sng">
                <a:solidFill>
                  <a:schemeClr val="tx1"/>
                </a:solidFill>
                <a:prstDash val="solid"/>
              </a:ln>
              <a:solidFill>
                <a:schemeClr val="bg2"/>
              </a:solidFill>
              <a:effectLst>
                <a:outerShdw blurRad="63500" dir="3600000" algn="tl" rotWithShape="0">
                  <a:srgbClr val="000000">
                    <a:alpha val="70000"/>
                  </a:srgbClr>
                </a:outerShdw>
              </a:effectLst>
            </a:endParaRPr>
          </a:p>
        </p:txBody>
      </p:sp>
      <p:pic>
        <p:nvPicPr>
          <p:cNvPr id="3076" name="Picture 4" descr="http://www.northlandorganic.com/assets/images/soy-milk-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10" y="2209800"/>
            <a:ext cx="2782719" cy="359579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6/11/2010</a:t>
            </a:r>
            <a:endParaRPr lang="en-US"/>
          </a:p>
        </p:txBody>
      </p:sp>
      <p:sp>
        <p:nvSpPr>
          <p:cNvPr id="6" name="Footer Placeholder 5"/>
          <p:cNvSpPr>
            <a:spLocks noGrp="1"/>
          </p:cNvSpPr>
          <p:nvPr>
            <p:ph type="ftr" sz="quarter" idx="11"/>
          </p:nvPr>
        </p:nvSpPr>
        <p:spPr/>
        <p:txBody>
          <a:bodyPr/>
          <a:lstStyle/>
          <a:p>
            <a:r>
              <a:rPr lang="en-US" smtClean="0"/>
              <a:t>Pennington Biomedical Research Center</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4897</Words>
  <Application>Microsoft Office PowerPoint</Application>
  <PresentationFormat>On-screen Show (4:3)</PresentationFormat>
  <Paragraphs>363</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What do heart healthy foods have in 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Heart Association Recommendations</vt:lpstr>
      <vt:lpstr>PowerPoint Presentation</vt:lpstr>
      <vt:lpstr>PowerPoint Presentation</vt:lpstr>
      <vt:lpstr>PowerPoint Presentation</vt:lpstr>
      <vt:lpstr>Healthy Living Guidelines</vt:lpstr>
      <vt:lpstr>PowerPoint Presentation</vt:lpstr>
      <vt:lpstr>PowerPoint Presentation</vt:lpstr>
      <vt:lpstr>Things to remember</vt:lpstr>
      <vt:lpstr>Things to remember</vt:lpstr>
      <vt:lpstr>PowerPoint Presentation</vt:lpstr>
      <vt:lpstr>PowerPoint Presentation</vt:lpstr>
      <vt:lpstr>References</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111</cp:revision>
  <dcterms:created xsi:type="dcterms:W3CDTF">2009-10-29T14:05:28Z</dcterms:created>
  <dcterms:modified xsi:type="dcterms:W3CDTF">2010-06-11T21:51:33Z</dcterms:modified>
</cp:coreProperties>
</file>