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74" r:id="rId2"/>
    <p:sldId id="275" r:id="rId3"/>
    <p:sldId id="276" r:id="rId4"/>
    <p:sldId id="277" r:id="rId5"/>
    <p:sldId id="278" r:id="rId6"/>
    <p:sldId id="257" r:id="rId7"/>
    <p:sldId id="273" r:id="rId8"/>
    <p:sldId id="279" r:id="rId9"/>
    <p:sldId id="285" r:id="rId10"/>
    <p:sldId id="284" r:id="rId11"/>
    <p:sldId id="280" r:id="rId12"/>
    <p:sldId id="281" r:id="rId13"/>
    <p:sldId id="282" r:id="rId14"/>
    <p:sldId id="286" r:id="rId15"/>
    <p:sldId id="287" r:id="rId16"/>
    <p:sldId id="288" r:id="rId17"/>
    <p:sldId id="269" r:id="rId18"/>
    <p:sldId id="272"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482C"/>
    <a:srgbClr val="FFFF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23" autoAdjust="0"/>
  </p:normalViewPr>
  <p:slideViewPr>
    <p:cSldViewPr>
      <p:cViewPr varScale="1">
        <p:scale>
          <a:sx n="83" d="100"/>
          <a:sy n="83" d="100"/>
        </p:scale>
        <p:origin x="-7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F1755-B498-4058-ACE5-5084A9DFDC55}" type="datetimeFigureOut">
              <a:rPr lang="en-US" smtClean="0"/>
              <a:pPr/>
              <a:t>6/11/2010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B1D61-5084-4AEC-9CF4-520779DD71AD}" type="slidenum">
              <a:rPr lang="en-US" smtClean="0"/>
              <a:pPr/>
              <a:t>‹#›</a:t>
            </a:fld>
            <a:endParaRPr lang="en-US"/>
          </a:p>
        </p:txBody>
      </p:sp>
    </p:spTree>
    <p:extLst>
      <p:ext uri="{BB962C8B-B14F-4D97-AF65-F5344CB8AC3E}">
        <p14:creationId xmlns:p14="http://schemas.microsoft.com/office/powerpoint/2010/main" val="303550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Very_low_density_lipoprotei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8.jpeg"/></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cholesterol levels lead to increased risk for heart</a:t>
            </a:r>
            <a:r>
              <a:rPr lang="en-US" baseline="0" dirty="0" smtClean="0"/>
              <a:t> disease and stroke. Continued high cholesterol level can lead to deposition of cholesterol in the arteries and arteriosclerosis, or hardening of arteries and blockage of arteries, particularly small arteries in the heart and brain. </a:t>
            </a:r>
            <a:endParaRPr lang="en-US" dirty="0"/>
          </a:p>
        </p:txBody>
      </p:sp>
      <p:sp>
        <p:nvSpPr>
          <p:cNvPr id="4" name="Slide Number Placeholder 3"/>
          <p:cNvSpPr>
            <a:spLocks noGrp="1"/>
          </p:cNvSpPr>
          <p:nvPr>
            <p:ph type="sldNum" sz="quarter" idx="10"/>
          </p:nvPr>
        </p:nvSpPr>
        <p:spPr/>
        <p:txBody>
          <a:bodyPr/>
          <a:lstStyle/>
          <a:p>
            <a:fld id="{0AFB1D61-5084-4AEC-9CF4-520779DD71AD}" type="slidenum">
              <a:rPr lang="en-US" smtClean="0"/>
              <a:pPr/>
              <a:t>2</a:t>
            </a:fld>
            <a:endParaRPr lang="en-US"/>
          </a:p>
        </p:txBody>
      </p:sp>
    </p:spTree>
    <p:extLst>
      <p:ext uri="{BB962C8B-B14F-4D97-AF65-F5344CB8AC3E}">
        <p14:creationId xmlns:p14="http://schemas.microsoft.com/office/powerpoint/2010/main" val="1711222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Wingdings" pitchFamily="2" charset="2"/>
              <a:buChar char="ü"/>
            </a:pPr>
            <a:r>
              <a:rPr lang="en-US" dirty="0" smtClean="0"/>
              <a:t>In order to lower your LDL Cholesterol levels, you should limit yourself when consuming foods that are high in saturated fats and trans fats.</a:t>
            </a:r>
          </a:p>
          <a:p>
            <a:pPr algn="l">
              <a:buFont typeface="Wingdings" pitchFamily="2" charset="2"/>
              <a:buChar char="ü"/>
            </a:pPr>
            <a:r>
              <a:rPr lang="en-US" dirty="0" smtClean="0"/>
              <a:t>In order to treat high LDL Cholesterol levels, cholesterol drug therapy is recommended for most women with heart disease.  It should be combined with a diet that is rich in fruits, vegetables, whole grains, high fiber foods, and low fat dairy products.</a:t>
            </a:r>
          </a:p>
          <a:p>
            <a:pPr algn="l">
              <a:buFont typeface="Wingdings" pitchFamily="2" charset="2"/>
              <a:buChar char="ü"/>
            </a:pPr>
            <a:r>
              <a:rPr lang="en-US" dirty="0" smtClean="0"/>
              <a:t>Try to limit yourself to less than 300 mg of dietary cholesterol daily.  This will lower your LDL cholesterol overall.</a:t>
            </a:r>
          </a:p>
          <a:p>
            <a:pPr algn="l">
              <a:buFont typeface="Wingdings" pitchFamily="2" charset="2"/>
              <a:buChar char="ü"/>
            </a:pPr>
            <a:r>
              <a:rPr lang="en-US" dirty="0" smtClean="0"/>
              <a:t>Substituting soy protein for animal protein has been shown to lower your LDL cholesterol levels, which reduces the risk of heart disease.</a:t>
            </a:r>
          </a:p>
          <a:p>
            <a:pPr algn="l">
              <a:buFont typeface="Wingdings" pitchFamily="2" charset="2"/>
              <a:buChar char="ü"/>
            </a:pPr>
            <a:r>
              <a:rPr lang="en-US" dirty="0" smtClean="0"/>
              <a:t>If you eat a diet that is rich in fiber and whole grains regularly, it will lower your blood cholesterol levels.  This is why it is recommended that you eat </a:t>
            </a:r>
            <a:r>
              <a:rPr lang="en-US" i="1" dirty="0" smtClean="0"/>
              <a:t>25 to 30 grams </a:t>
            </a:r>
            <a:r>
              <a:rPr lang="en-US" dirty="0" smtClean="0"/>
              <a:t>of fiber daily.</a:t>
            </a:r>
          </a:p>
          <a:p>
            <a:pPr algn="l">
              <a:buFont typeface="Wingdings" pitchFamily="2" charset="2"/>
              <a:buChar char="ü"/>
            </a:pPr>
            <a:r>
              <a:rPr lang="en-US" dirty="0" smtClean="0"/>
              <a:t>Other ways to reduce LDL Cholesterol include: exercising regularly at a moderate intensity level; eating a diet that is low in cholesterol, saturated fat, and trans fat; keeping your weight at a healthy weight and BMI; and avoiding smoking.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AFB1D61-5084-4AEC-9CF4-520779DD71AD}"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ways to reduce LDL Cholesterol include: </a:t>
            </a:r>
          </a:p>
          <a:p>
            <a:pPr lvl="1"/>
            <a:r>
              <a:rPr lang="en-US" dirty="0" smtClean="0"/>
              <a:t>exercising regularly at a moderate intensity level; </a:t>
            </a:r>
          </a:p>
          <a:p>
            <a:pPr lvl="1"/>
            <a:r>
              <a:rPr lang="en-US" dirty="0" smtClean="0"/>
              <a:t>eating a diet that is low in cholesterol, saturated fat, and trans fat; </a:t>
            </a:r>
          </a:p>
          <a:p>
            <a:pPr lvl="1"/>
            <a:r>
              <a:rPr lang="en-US" dirty="0" smtClean="0"/>
              <a:t>keeping your weight at a healthy weight and BMI; and</a:t>
            </a:r>
          </a:p>
          <a:p>
            <a:pPr lvl="1"/>
            <a:r>
              <a:rPr lang="en-US" dirty="0" smtClean="0"/>
              <a:t>avoiding smoking.</a:t>
            </a:r>
          </a:p>
          <a:p>
            <a:endParaRPr lang="en-US" dirty="0"/>
          </a:p>
        </p:txBody>
      </p:sp>
      <p:sp>
        <p:nvSpPr>
          <p:cNvPr id="4" name="Slide Number Placeholder 3"/>
          <p:cNvSpPr>
            <a:spLocks noGrp="1"/>
          </p:cNvSpPr>
          <p:nvPr>
            <p:ph type="sldNum" sz="quarter" idx="10"/>
          </p:nvPr>
        </p:nvSpPr>
        <p:spPr/>
        <p:txBody>
          <a:bodyPr/>
          <a:lstStyle/>
          <a:p>
            <a:fld id="{0AFB1D61-5084-4AEC-9CF4-520779DD71AD}"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Margarine versus Butter :</a:t>
            </a:r>
          </a:p>
          <a:p>
            <a:r>
              <a:rPr lang="en-US" b="0" dirty="0" smtClean="0"/>
              <a:t>The</a:t>
            </a:r>
            <a:r>
              <a:rPr lang="en-US" b="0" baseline="0" dirty="0" smtClean="0"/>
              <a:t> fats in margarine are m</a:t>
            </a:r>
            <a:r>
              <a:rPr lang="en-US" b="0" dirty="0" smtClean="0"/>
              <a:t>ore heart healthy</a:t>
            </a:r>
            <a:r>
              <a:rPr lang="en-US" b="0" baseline="0" dirty="0" smtClean="0"/>
              <a:t> for you than butter.  Butter has saturated fat, while margarines are all polyunsaturated or monounsaturated fats.  When selecting a margarine, choose one with </a:t>
            </a:r>
            <a:r>
              <a:rPr lang="en-US" b="1" baseline="0" dirty="0" smtClean="0"/>
              <a:t>zero</a:t>
            </a:r>
            <a:r>
              <a:rPr lang="en-US" b="0" baseline="0" dirty="0" smtClean="0"/>
              <a:t> grams of </a:t>
            </a:r>
            <a:r>
              <a:rPr lang="en-US" b="1" baseline="0" dirty="0" smtClean="0"/>
              <a:t>trans fat</a:t>
            </a:r>
            <a:r>
              <a:rPr lang="en-US" b="0" baseline="0" dirty="0" smtClean="0"/>
              <a:t>.  Margarines are made with a vegetable oil base.</a:t>
            </a:r>
          </a:p>
          <a:p>
            <a:endParaRPr lang="en-US" b="0" baseline="0" dirty="0" smtClean="0"/>
          </a:p>
          <a:p>
            <a:r>
              <a:rPr lang="en-US" b="1" dirty="0" smtClean="0"/>
              <a:t>White Bread versus Whole</a:t>
            </a:r>
            <a:r>
              <a:rPr lang="en-US" b="1" baseline="0" dirty="0" smtClean="0"/>
              <a:t> Grain</a:t>
            </a:r>
            <a:r>
              <a:rPr lang="en-US" b="1" dirty="0" smtClean="0"/>
              <a:t> Bread :</a:t>
            </a:r>
          </a:p>
          <a:p>
            <a:r>
              <a:rPr lang="en-US" b="0" dirty="0" smtClean="0"/>
              <a:t>Whole</a:t>
            </a:r>
            <a:r>
              <a:rPr lang="en-US" b="0" baseline="0" dirty="0" smtClean="0"/>
              <a:t> grain bread has a greater amount of nutrients than white bread.  White bread primarily has most of its nutrients removed during processing.  You have a higher intake of fiber, as well as vitamin E, folic acid, thiamin, riboflavin, magnesium, iron, and zinc.</a:t>
            </a:r>
          </a:p>
          <a:p>
            <a:endParaRPr lang="en-US" b="0" baseline="0" dirty="0" smtClean="0"/>
          </a:p>
          <a:p>
            <a:r>
              <a:rPr lang="en-US" b="1" baseline="0" dirty="0" smtClean="0"/>
              <a:t>Rules to Remember When Selecting Foods :</a:t>
            </a:r>
          </a:p>
          <a:p>
            <a:r>
              <a:rPr lang="en-US" b="0" baseline="0" dirty="0" smtClean="0"/>
              <a:t>The first ingredient listed on the Nutrition Facts and Ingredients label is the one that is used the most.  You should always try to choose foods that have fats and oils listed later on in the ingredients label.</a:t>
            </a:r>
          </a:p>
        </p:txBody>
      </p:sp>
      <p:sp>
        <p:nvSpPr>
          <p:cNvPr id="4" name="Slide Number Placeholder 3"/>
          <p:cNvSpPr>
            <a:spLocks noGrp="1"/>
          </p:cNvSpPr>
          <p:nvPr>
            <p:ph type="sldNum" sz="quarter" idx="10"/>
          </p:nvPr>
        </p:nvSpPr>
        <p:spPr/>
        <p:txBody>
          <a:bodyPr/>
          <a:lstStyle/>
          <a:p>
            <a:fld id="{0AFB1D61-5084-4AEC-9CF4-520779DD71AD}"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a:p>
            <a:r>
              <a:rPr lang="en-US" b="1" baseline="0" dirty="0" smtClean="0"/>
              <a:t>Dietary Recommendations for Children to Prevent High Cholesterol : </a:t>
            </a:r>
          </a:p>
          <a:p>
            <a:r>
              <a:rPr lang="en-US" b="0" baseline="0" dirty="0" smtClean="0"/>
              <a:t>Children should be given a heart healthy diet, as well as an active lifestyle, in order to prevent high cholesterol levels in adulthood.  This is because cholesterol levels tend to increase as you age.</a:t>
            </a:r>
          </a:p>
          <a:p>
            <a:endParaRPr lang="en-US" dirty="0" smtClean="0"/>
          </a:p>
          <a:p>
            <a:r>
              <a:rPr lang="en-US" dirty="0" smtClean="0"/>
              <a:t>Encourage the children to consume a variety of fruits and vegetables from when they are young.</a:t>
            </a:r>
          </a:p>
          <a:p>
            <a:r>
              <a:rPr lang="en-US" dirty="0" smtClean="0"/>
              <a:t>Make sure they eat whole grain.</a:t>
            </a:r>
          </a:p>
          <a:p>
            <a:r>
              <a:rPr lang="en-US" dirty="0" smtClean="0"/>
              <a:t>Help them choose low fat foods.</a:t>
            </a:r>
          </a:p>
          <a:p>
            <a:r>
              <a:rPr lang="en-US" dirty="0" smtClean="0"/>
              <a:t>Help them maintain their weight within normal range.</a:t>
            </a:r>
          </a:p>
          <a:p>
            <a:r>
              <a:rPr lang="en-US" dirty="0" smtClean="0"/>
              <a:t>Make sure they get 60 minutes of physical activity most days of the week. </a:t>
            </a:r>
          </a:p>
          <a:p>
            <a:endParaRPr lang="en-US" dirty="0"/>
          </a:p>
        </p:txBody>
      </p:sp>
      <p:sp>
        <p:nvSpPr>
          <p:cNvPr id="4" name="Slide Number Placeholder 3"/>
          <p:cNvSpPr>
            <a:spLocks noGrp="1"/>
          </p:cNvSpPr>
          <p:nvPr>
            <p:ph type="sldNum" sz="quarter" idx="10"/>
          </p:nvPr>
        </p:nvSpPr>
        <p:spPr/>
        <p:txBody>
          <a:bodyPr/>
          <a:lstStyle/>
          <a:p>
            <a:fld id="{0AFB1D61-5084-4AEC-9CF4-520779DD71AD}"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Cholesterol is a waxy substance that normally travels in the bloodstream. </a:t>
            </a:r>
          </a:p>
          <a:p>
            <a:r>
              <a:rPr lang="en-US" dirty="0" smtClean="0"/>
              <a:t>It is vital (in small amounts) to the functioning of the human body.</a:t>
            </a:r>
          </a:p>
          <a:p>
            <a:r>
              <a:rPr lang="en-US" dirty="0" smtClean="0"/>
              <a:t>In humans, cholesterol serves three main functions. It is used by certain glands to manufacture</a:t>
            </a:r>
          </a:p>
          <a:p>
            <a:r>
              <a:rPr lang="en-US" dirty="0" smtClean="0"/>
              <a:t>steroid or cortisone-like hormones, including</a:t>
            </a:r>
          </a:p>
          <a:p>
            <a:r>
              <a:rPr lang="en-US" dirty="0" smtClean="0"/>
              <a:t>sex hormones; it helps the liver to produce bile</a:t>
            </a:r>
          </a:p>
          <a:p>
            <a:r>
              <a:rPr lang="en-US" dirty="0" smtClean="0"/>
              <a:t>acids, which are essential to the digestion of fats; and,</a:t>
            </a:r>
          </a:p>
          <a:p>
            <a:r>
              <a:rPr lang="en-US" dirty="0" smtClean="0"/>
              <a:t>most important, it is a main component of cell membranes</a:t>
            </a:r>
          </a:p>
          <a:p>
            <a:r>
              <a:rPr lang="en-US" dirty="0" smtClean="0"/>
              <a:t>and structures, a kind of building block for</a:t>
            </a:r>
          </a:p>
          <a:p>
            <a:r>
              <a:rPr lang="en-US" dirty="0" smtClean="0"/>
              <a:t>bodily tissues.</a:t>
            </a:r>
            <a:endParaRPr lang="en-US" dirty="0"/>
          </a:p>
        </p:txBody>
      </p:sp>
      <p:sp>
        <p:nvSpPr>
          <p:cNvPr id="4" name="Slide Number Placeholder 3"/>
          <p:cNvSpPr>
            <a:spLocks noGrp="1"/>
          </p:cNvSpPr>
          <p:nvPr>
            <p:ph type="sldNum" sz="quarter" idx="10"/>
          </p:nvPr>
        </p:nvSpPr>
        <p:spPr/>
        <p:txBody>
          <a:bodyPr/>
          <a:lstStyle/>
          <a:p>
            <a:fld id="{0AFB1D61-5084-4AEC-9CF4-520779DD71A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process of developing atherosclerosis usually happens during childhood.  This is due to many children being fed diets that are high in sugar, saturated fat, as well as trans fat.  As the LDL levels begin to increase with continuation of the diet, it often leads to arteriosclerosis or hardening of arteries and coronary heart disease, which is the leading cause of death in the United States. Once the hardening of arteries occurs and with it fatty deposits of cholesterol and cells, the deposits can break loose from the wall of the artery and cause a heart attack or a stroke.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Everyone 20 and older should have their cholesterol levels checked at least once every five years.</a:t>
            </a:r>
            <a:r>
              <a:rPr lang="en-US" dirty="0" smtClean="0"/>
              <a:t> Everyone should</a:t>
            </a:r>
            <a:r>
              <a:rPr lang="en-US" baseline="0" dirty="0" smtClean="0"/>
              <a:t> be checked regularly for high cholesterol levels, since it has been shown to increase with age.  </a:t>
            </a:r>
          </a:p>
          <a:p>
            <a:r>
              <a:rPr lang="en-US" baseline="0" dirty="0" smtClean="0"/>
              <a:t>Estrogen, a female hormone, tends to raise HDL cholesterol levels.  This is good because HDL tries to remove the buildup of plaque that has accumulated within the arteries due to increased LDL levels.  This property of estrogen tends to protect premenopausal women from having high levels of LDL cholesterol.</a:t>
            </a:r>
            <a:endParaRPr lang="en-US" dirty="0" smtClean="0"/>
          </a:p>
          <a:p>
            <a:endParaRPr lang="en-US" dirty="0"/>
          </a:p>
        </p:txBody>
      </p:sp>
      <p:sp>
        <p:nvSpPr>
          <p:cNvPr id="4" name="Slide Number Placeholder 3"/>
          <p:cNvSpPr>
            <a:spLocks noGrp="1"/>
          </p:cNvSpPr>
          <p:nvPr>
            <p:ph type="sldNum" sz="quarter" idx="10"/>
          </p:nvPr>
        </p:nvSpPr>
        <p:spPr/>
        <p:txBody>
          <a:bodyPr/>
          <a:lstStyle/>
          <a:p>
            <a:fld id="{0AFB1D61-5084-4AEC-9CF4-520779DD71A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Cholesterol and the Liver:</a:t>
            </a:r>
          </a:p>
          <a:p>
            <a:r>
              <a:rPr lang="en-US" b="0" dirty="0" smtClean="0"/>
              <a:t>The Liver has the</a:t>
            </a:r>
            <a:r>
              <a:rPr lang="en-US" b="0" baseline="0" dirty="0" smtClean="0"/>
              <a:t> ability to make its own form of cholesterol, which is used to make bile acids.  The liver also assists in the removal of cholesterol from the blood</a:t>
            </a:r>
          </a:p>
          <a:p>
            <a:endParaRPr lang="en-US" b="0" baseline="0" dirty="0" smtClean="0"/>
          </a:p>
          <a:p>
            <a:r>
              <a:rPr lang="en-US" b="1" baseline="0" dirty="0" smtClean="0"/>
              <a:t>Cholesterol and the Intestines:</a:t>
            </a:r>
          </a:p>
          <a:p>
            <a:r>
              <a:rPr lang="en-US" b="0" baseline="0" dirty="0" smtClean="0"/>
              <a:t>The Intestines have the ability to absorb cholesterol.  The cholesterol sources that are absorbed here commonly come from both food and bile, and sometimes the intestines are not able to absorb it all.</a:t>
            </a:r>
            <a:endParaRPr lang="en-US" b="0" dirty="0" smtClean="0"/>
          </a:p>
          <a:p>
            <a:endParaRPr lang="en-US" dirty="0"/>
          </a:p>
        </p:txBody>
      </p:sp>
      <p:sp>
        <p:nvSpPr>
          <p:cNvPr id="4" name="Slide Number Placeholder 3"/>
          <p:cNvSpPr>
            <a:spLocks noGrp="1"/>
          </p:cNvSpPr>
          <p:nvPr>
            <p:ph type="sldNum" sz="quarter" idx="10"/>
          </p:nvPr>
        </p:nvSpPr>
        <p:spPr/>
        <p:txBody>
          <a:bodyPr/>
          <a:lstStyle/>
          <a:p>
            <a:fld id="{0AFB1D61-5084-4AEC-9CF4-520779DD71A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sz="2400" dirty="0" smtClean="0"/>
              <a:t>There are 3 main types of cholesterol:</a:t>
            </a:r>
          </a:p>
          <a:p>
            <a:pPr lvl="1">
              <a:buFont typeface="Wingdings" pitchFamily="2" charset="2"/>
              <a:buChar char="§"/>
            </a:pPr>
            <a:r>
              <a:rPr lang="en-US" sz="2400" dirty="0" smtClean="0"/>
              <a:t>High Density Lipoproteins (HDL)</a:t>
            </a:r>
          </a:p>
          <a:p>
            <a:pPr lvl="1">
              <a:buFont typeface="Wingdings" pitchFamily="2" charset="2"/>
              <a:buChar char="§"/>
            </a:pPr>
            <a:r>
              <a:rPr lang="en-US" sz="2400" dirty="0" smtClean="0"/>
              <a:t>Low Density Lipoproteins (LDL)</a:t>
            </a:r>
          </a:p>
          <a:p>
            <a:pPr lvl="1">
              <a:buFont typeface="Wingdings" pitchFamily="2" charset="2"/>
              <a:buChar char="§"/>
            </a:pPr>
            <a:r>
              <a:rPr lang="en-US" sz="2400" dirty="0" smtClean="0"/>
              <a:t>Very Low Density Lipoproteins (VLDL)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are</a:t>
            </a:r>
            <a:r>
              <a:rPr lang="en-US" baseline="0" dirty="0" smtClean="0"/>
              <a:t> mainly concerned about two types of cholesterol: low density lipoprotein cholesterol and high density lipoprotein cholesterol. </a:t>
            </a:r>
            <a:endParaRPr lang="en-US" dirty="0" smtClean="0"/>
          </a:p>
          <a:p>
            <a:r>
              <a:rPr lang="en-US" dirty="0" smtClean="0"/>
              <a:t>Plaque buildup is partially a result of too much LDL .  If the plaque buildup accumulates, this can lead to atherosclerosis, and later on lead to coronary heart disease.</a:t>
            </a:r>
          </a:p>
          <a:p>
            <a:r>
              <a:rPr lang="en-US" dirty="0" smtClean="0"/>
              <a:t>Fatty acids synthesized by the liver are converted to triglyceride and transported to the blood as </a:t>
            </a:r>
            <a:r>
              <a:rPr lang="en-US" dirty="0" smtClean="0">
                <a:hlinkClick r:id="rId3" tooltip="Very low density lipoprotein"/>
              </a:rPr>
              <a:t>VLDL</a:t>
            </a:r>
            <a:r>
              <a:rPr lang="en-US" dirty="0" smtClean="0"/>
              <a:t>. In tissues, VLDL is converted into LDL</a:t>
            </a:r>
            <a:r>
              <a:rPr lang="en-US" baseline="0" dirty="0" smtClean="0"/>
              <a:t> by </a:t>
            </a:r>
            <a:r>
              <a:rPr lang="en-US" dirty="0" smtClean="0"/>
              <a:t>absorption of  cholesterol from other circulating lipoproteins. </a:t>
            </a:r>
          </a:p>
          <a:p>
            <a:endParaRPr lang="en-US" dirty="0"/>
          </a:p>
        </p:txBody>
      </p:sp>
      <p:sp>
        <p:nvSpPr>
          <p:cNvPr id="4" name="Slide Number Placeholder 3"/>
          <p:cNvSpPr>
            <a:spLocks noGrp="1"/>
          </p:cNvSpPr>
          <p:nvPr>
            <p:ph type="sldNum" sz="quarter" idx="10"/>
          </p:nvPr>
        </p:nvSpPr>
        <p:spPr/>
        <p:txBody>
          <a:bodyPr/>
          <a:lstStyle/>
          <a:p>
            <a:fld id="{0AFB1D61-5084-4AEC-9CF4-520779DD71A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HDL is the good cholesterol while LDL is the bad cholesterol. </a:t>
            </a:r>
            <a:endParaRPr lang="en-US" dirty="0"/>
          </a:p>
        </p:txBody>
      </p:sp>
      <p:sp>
        <p:nvSpPr>
          <p:cNvPr id="4" name="Slide Number Placeholder 3"/>
          <p:cNvSpPr>
            <a:spLocks noGrp="1"/>
          </p:cNvSpPr>
          <p:nvPr>
            <p:ph type="sldNum" sz="quarter" idx="10"/>
          </p:nvPr>
        </p:nvSpPr>
        <p:spPr/>
        <p:txBody>
          <a:bodyPr/>
          <a:lstStyle/>
          <a:p>
            <a:fld id="{0AFB1D61-5084-4AEC-9CF4-520779DD71A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Wingdings" pitchFamily="2" charset="2"/>
              <a:buChar char="Ø"/>
            </a:pPr>
            <a:r>
              <a:rPr lang="en-US" b="0" dirty="0" smtClean="0">
                <a:solidFill>
                  <a:schemeClr val="bg1">
                    <a:lumMod val="95000"/>
                  </a:schemeClr>
                </a:solidFill>
              </a:rPr>
              <a:t>LDL Cholesterol levels in the blood are controlled in two separate locations, which are the liver and the intestines.</a:t>
            </a:r>
          </a:p>
          <a:p>
            <a:pPr algn="l">
              <a:buFont typeface="Wingdings" pitchFamily="2" charset="2"/>
              <a:buChar char="Ø"/>
            </a:pPr>
            <a:r>
              <a:rPr lang="en-US" b="0" dirty="0" smtClean="0">
                <a:solidFill>
                  <a:schemeClr val="bg1">
                    <a:lumMod val="95000"/>
                  </a:schemeClr>
                </a:solidFill>
              </a:rPr>
              <a:t>Having high cholesterol levels is commonly due to LDL Cholesterol.  </a:t>
            </a:r>
          </a:p>
          <a:p>
            <a:pPr algn="l">
              <a:buFont typeface="Wingdings" pitchFamily="2" charset="2"/>
              <a:buChar char="Ø"/>
            </a:pPr>
            <a:r>
              <a:rPr lang="en-US" b="0" dirty="0" smtClean="0">
                <a:solidFill>
                  <a:schemeClr val="bg1">
                    <a:lumMod val="95000"/>
                  </a:schemeClr>
                </a:solidFill>
              </a:rPr>
              <a:t>High LDL Cholesterol levels are a major risk factor for coronary heart disease, stroke, and heart attack.</a:t>
            </a:r>
          </a:p>
          <a:p>
            <a:pPr algn="l">
              <a:buFont typeface="Wingdings" pitchFamily="2" charset="2"/>
              <a:buChar char="Ø"/>
            </a:pPr>
            <a:r>
              <a:rPr lang="en-US" b="0" dirty="0" smtClean="0">
                <a:solidFill>
                  <a:schemeClr val="bg1">
                    <a:lumMod val="95000"/>
                  </a:schemeClr>
                </a:solidFill>
              </a:rPr>
              <a:t>When there are high levels</a:t>
            </a:r>
            <a:r>
              <a:rPr lang="en-US" b="0" baseline="0" dirty="0" smtClean="0">
                <a:solidFill>
                  <a:schemeClr val="bg1">
                    <a:lumMod val="95000"/>
                  </a:schemeClr>
                </a:solidFill>
              </a:rPr>
              <a:t> of </a:t>
            </a:r>
            <a:r>
              <a:rPr lang="en-US" b="0" dirty="0" smtClean="0">
                <a:solidFill>
                  <a:schemeClr val="bg1">
                    <a:lumMod val="95000"/>
                  </a:schemeClr>
                </a:solidFill>
              </a:rPr>
              <a:t>LDL particles circulating in the blood, it will cause plaque to slowly buildup on the inside walls of your arteries.  This will eventually cause the arterial walls to harden, which consequently makes them less flexible.  This causes the condition that is commonly known as atherosclerosis.</a:t>
            </a:r>
          </a:p>
          <a:p>
            <a:pPr algn="l">
              <a:buFont typeface="Wingdings" pitchFamily="2" charset="2"/>
              <a:buChar char="Ø"/>
            </a:pPr>
            <a:r>
              <a:rPr lang="en-US" b="0" dirty="0" smtClean="0">
                <a:solidFill>
                  <a:schemeClr val="bg1">
                    <a:lumMod val="95000"/>
                  </a:schemeClr>
                </a:solidFill>
              </a:rPr>
              <a:t>If your LDL levels are high and you develop atherosclerosis, there is a possibility that a clot may form in a narrowed artery, which will cause either a heart attack or a stroke.</a:t>
            </a:r>
          </a:p>
          <a:p>
            <a:pPr algn="l">
              <a:buFont typeface="Wingdings" pitchFamily="2" charset="2"/>
              <a:buChar char="Ø"/>
            </a:pPr>
            <a:r>
              <a:rPr lang="en-US" b="0" dirty="0" smtClean="0">
                <a:solidFill>
                  <a:schemeClr val="bg1">
                    <a:lumMod val="95000"/>
                  </a:schemeClr>
                </a:solidFill>
              </a:rPr>
              <a:t>People who have high LDL blood cholesterol levels or those who are on cholesterol lowering medications, should eat less than 200 mg of cholesterol per day.</a:t>
            </a:r>
          </a:p>
          <a:p>
            <a:pPr algn="l">
              <a:buFont typeface="Wingdings" pitchFamily="2" charset="2"/>
              <a:buChar char="Ø"/>
            </a:pPr>
            <a:r>
              <a:rPr lang="en-US" b="0" dirty="0" smtClean="0">
                <a:solidFill>
                  <a:schemeClr val="bg1">
                    <a:lumMod val="95000"/>
                  </a:schemeClr>
                </a:solidFill>
              </a:rPr>
              <a:t>The higher your LDL Cholesterol level is, the greater the chance that you have of getting heart disease.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AFB1D61-5084-4AEC-9CF4-520779DD71A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Wingdings" pitchFamily="2" charset="2"/>
              <a:buNone/>
            </a:pPr>
            <a:r>
              <a:rPr lang="en-US" sz="2400" dirty="0" smtClean="0"/>
              <a:t>What does HDL</a:t>
            </a:r>
            <a:r>
              <a:rPr lang="en-US" sz="2400" baseline="0" dirty="0" smtClean="0"/>
              <a:t> </a:t>
            </a:r>
            <a:r>
              <a:rPr lang="en-US" sz="2400" dirty="0" smtClean="0"/>
              <a:t>do?</a:t>
            </a:r>
          </a:p>
          <a:p>
            <a:pPr lvl="1">
              <a:buFont typeface="Wingdings" pitchFamily="2" charset="2"/>
              <a:buNone/>
            </a:pPr>
            <a:endParaRPr lang="en-US" sz="2400" dirty="0" smtClean="0"/>
          </a:p>
          <a:p>
            <a:pPr>
              <a:buBlip>
                <a:blip r:embed="rId3"/>
              </a:buBlip>
            </a:pPr>
            <a:r>
              <a:rPr lang="en-US" sz="1200" dirty="0" smtClean="0">
                <a:solidFill>
                  <a:schemeClr val="accent6"/>
                </a:solidFill>
              </a:rPr>
              <a:t>What is the function of HDL in our bodies?</a:t>
            </a:r>
          </a:p>
          <a:p>
            <a:pPr marL="0" marR="0" indent="0" algn="l" defTabSz="914400" rtl="0" eaLnBrk="1" fontAlgn="auto" latinLnBrk="0" hangingPunct="1">
              <a:lnSpc>
                <a:spcPct val="100000"/>
              </a:lnSpc>
              <a:spcBef>
                <a:spcPts val="0"/>
              </a:spcBef>
              <a:spcAft>
                <a:spcPts val="0"/>
              </a:spcAft>
              <a:buClrTx/>
              <a:buSzTx/>
              <a:buFontTx/>
              <a:buBlip>
                <a:blip r:embed="rId3"/>
              </a:buBlip>
              <a:tabLst/>
              <a:defRPr/>
            </a:pPr>
            <a:r>
              <a:rPr lang="en-US" dirty="0" smtClean="0"/>
              <a:t>HDL  is known to be the good cholesterol within your body.  It helps to clear out the plaque buildup within arteries that , in time, could lead to atherosclerosis.  </a:t>
            </a:r>
          </a:p>
          <a:p>
            <a:pPr>
              <a:buBlip>
                <a:blip r:embed="rId3"/>
              </a:buBlip>
            </a:pPr>
            <a:endParaRPr lang="en-US" sz="1200" dirty="0" smtClean="0">
              <a:solidFill>
                <a:schemeClr val="accent6"/>
              </a:solidFill>
            </a:endParaRPr>
          </a:p>
          <a:p>
            <a:pPr>
              <a:buBlip>
                <a:blip r:embed="rId3"/>
              </a:buBlip>
            </a:pPr>
            <a:endParaRPr lang="en-US" sz="1200" dirty="0" smtClean="0">
              <a:solidFill>
                <a:schemeClr val="accent6"/>
              </a:solidFill>
            </a:endParaRPr>
          </a:p>
          <a:p>
            <a:pPr>
              <a:buBlip>
                <a:blip r:embed="rId4"/>
              </a:buBlip>
            </a:pPr>
            <a:r>
              <a:rPr lang="en-US" sz="1200" dirty="0" smtClean="0">
                <a:solidFill>
                  <a:schemeClr val="accent6"/>
                </a:solidFill>
              </a:rPr>
              <a:t>An HDL Cholesterol level that is less than 40 is a risk factor for heart disease.</a:t>
            </a:r>
          </a:p>
          <a:p>
            <a:pPr>
              <a:buBlip>
                <a:blip r:embed="rId4"/>
              </a:buBlip>
            </a:pPr>
            <a:endParaRPr lang="en-US" sz="1200" dirty="0" smtClean="0">
              <a:solidFill>
                <a:schemeClr val="accent6"/>
              </a:solidFill>
            </a:endParaRPr>
          </a:p>
          <a:p>
            <a:pPr>
              <a:buBlip>
                <a:blip r:embed="rId4"/>
              </a:buBlip>
            </a:pPr>
            <a:r>
              <a:rPr lang="en-US" sz="1200" dirty="0" smtClean="0">
                <a:solidFill>
                  <a:schemeClr val="accent6"/>
                </a:solidFill>
              </a:rPr>
              <a:t>An HDL Cholesterol level that is between 41 and 59 places you at a borderline risk for heart disease.</a:t>
            </a:r>
          </a:p>
          <a:p>
            <a:pPr>
              <a:buBlip>
                <a:blip r:embed="rId4"/>
              </a:buBlip>
            </a:pPr>
            <a:endParaRPr lang="en-US" sz="1200" dirty="0" smtClean="0">
              <a:solidFill>
                <a:schemeClr val="accent6"/>
              </a:solidFill>
            </a:endParaRPr>
          </a:p>
          <a:p>
            <a:pPr>
              <a:buBlip>
                <a:blip r:embed="rId4"/>
              </a:buBlip>
            </a:pPr>
            <a:r>
              <a:rPr lang="en-US" sz="1200" dirty="0" smtClean="0">
                <a:solidFill>
                  <a:schemeClr val="accent6"/>
                </a:solidFill>
              </a:rPr>
              <a:t>An HDL Cholesterol level that is greater than 60 tends to have cardio-protective effects.</a:t>
            </a:r>
          </a:p>
          <a:p>
            <a:endParaRPr lang="en-US" dirty="0"/>
          </a:p>
        </p:txBody>
      </p:sp>
      <p:sp>
        <p:nvSpPr>
          <p:cNvPr id="4" name="Slide Number Placeholder 3"/>
          <p:cNvSpPr>
            <a:spLocks noGrp="1"/>
          </p:cNvSpPr>
          <p:nvPr>
            <p:ph type="sldNum" sz="quarter" idx="10"/>
          </p:nvPr>
        </p:nvSpPr>
        <p:spPr/>
        <p:txBody>
          <a:bodyPr/>
          <a:lstStyle/>
          <a:p>
            <a:fld id="{0AFB1D61-5084-4AEC-9CF4-520779DD71A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r>
              <a:rPr lang="en-US" dirty="0" smtClean="0"/>
              <a:t>Ways</a:t>
            </a:r>
            <a:r>
              <a:rPr lang="en-US" baseline="0" dirty="0" smtClean="0"/>
              <a:t> to raise HDL Cholesterol levels (this is really needed for people 40 and older for success) :</a:t>
            </a:r>
          </a:p>
          <a:p>
            <a:pPr algn="l"/>
            <a:r>
              <a:rPr lang="en-US" baseline="0" dirty="0" smtClean="0"/>
              <a:t>Exercise regularly, maintain a healthy weight and BMI, avoid smoking, cut trans fats from your diet, increase the amount of monounsaturated fats in your diet, add soluble fiber to your diet (Ex: oats, fruits, nuts), and have 1 or 2 alcoholic drinks per day.</a:t>
            </a:r>
          </a:p>
          <a:p>
            <a:pPr algn="l"/>
            <a:endParaRPr lang="en-US" baseline="0" dirty="0" smtClean="0"/>
          </a:p>
        </p:txBody>
      </p:sp>
      <p:sp>
        <p:nvSpPr>
          <p:cNvPr id="4" name="Slide Number Placeholder 3"/>
          <p:cNvSpPr>
            <a:spLocks noGrp="1"/>
          </p:cNvSpPr>
          <p:nvPr>
            <p:ph type="sldNum" sz="quarter" idx="10"/>
          </p:nvPr>
        </p:nvSpPr>
        <p:spPr/>
        <p:txBody>
          <a:bodyPr/>
          <a:lstStyle/>
          <a:p>
            <a:fld id="{0AFB1D61-5084-4AEC-9CF4-520779DD71A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r>
              <a:rPr lang="en-US" smtClean="0"/>
              <a:t>3/12/2010</a:t>
            </a:r>
            <a:endParaRPr lang="en-US"/>
          </a:p>
        </p:txBody>
      </p:sp>
      <p:sp>
        <p:nvSpPr>
          <p:cNvPr id="8" name="Footer Placeholder 7"/>
          <p:cNvSpPr>
            <a:spLocks noGrp="1"/>
          </p:cNvSpPr>
          <p:nvPr>
            <p:ph type="ftr" sz="quarter" idx="11"/>
          </p:nvPr>
        </p:nvSpPr>
        <p:spPr/>
        <p:txBody>
          <a:bodyPr/>
          <a:lstStyle>
            <a:extLst/>
          </a:lstStyle>
          <a:p>
            <a:r>
              <a:rPr lang="en-US" smtClean="0"/>
              <a:t>PBRC 2010</a:t>
            </a:r>
            <a:endParaRPr lang="en-US"/>
          </a:p>
        </p:txBody>
      </p:sp>
      <p:sp>
        <p:nvSpPr>
          <p:cNvPr id="11" name="Slide Number Placeholder 10"/>
          <p:cNvSpPr>
            <a:spLocks noGrp="1"/>
          </p:cNvSpPr>
          <p:nvPr>
            <p:ph type="sldNum" sz="quarter" idx="12"/>
          </p:nvPr>
        </p:nvSpPr>
        <p:spPr/>
        <p:txBody>
          <a:bodyPr/>
          <a:lstStyle>
            <a:extLst/>
          </a:lstStyle>
          <a:p>
            <a:fld id="{CAB8F2D2-31AE-493F-A84D-8DDFA22446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3/12/2010</a:t>
            </a:r>
            <a:endParaRPr lang="en-US"/>
          </a:p>
        </p:txBody>
      </p:sp>
      <p:sp>
        <p:nvSpPr>
          <p:cNvPr id="5" name="Footer Placeholder 4"/>
          <p:cNvSpPr>
            <a:spLocks noGrp="1"/>
          </p:cNvSpPr>
          <p:nvPr>
            <p:ph type="ftr" sz="quarter" idx="11"/>
          </p:nvPr>
        </p:nvSpPr>
        <p:spPr/>
        <p:txBody>
          <a:bodyPr/>
          <a:lstStyle>
            <a:extLst/>
          </a:lstStyle>
          <a:p>
            <a:r>
              <a:rPr lang="en-US" smtClean="0"/>
              <a:t>PBRC 2010</a:t>
            </a:r>
            <a:endParaRPr lang="en-US"/>
          </a:p>
        </p:txBody>
      </p:sp>
      <p:sp>
        <p:nvSpPr>
          <p:cNvPr id="6" name="Slide Number Placeholder 5"/>
          <p:cNvSpPr>
            <a:spLocks noGrp="1"/>
          </p:cNvSpPr>
          <p:nvPr>
            <p:ph type="sldNum" sz="quarter" idx="12"/>
          </p:nvPr>
        </p:nvSpPr>
        <p:spPr/>
        <p:txBody>
          <a:bodyPr/>
          <a:lstStyle>
            <a:extLst/>
          </a:lstStyle>
          <a:p>
            <a:fld id="{CAB8F2D2-31AE-493F-A84D-8DDFA22446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3/12/2010</a:t>
            </a:r>
            <a:endParaRPr lang="en-US"/>
          </a:p>
        </p:txBody>
      </p:sp>
      <p:sp>
        <p:nvSpPr>
          <p:cNvPr id="5" name="Footer Placeholder 4"/>
          <p:cNvSpPr>
            <a:spLocks noGrp="1"/>
          </p:cNvSpPr>
          <p:nvPr>
            <p:ph type="ftr" sz="quarter" idx="11"/>
          </p:nvPr>
        </p:nvSpPr>
        <p:spPr/>
        <p:txBody>
          <a:bodyPr/>
          <a:lstStyle>
            <a:extLst/>
          </a:lstStyle>
          <a:p>
            <a:r>
              <a:rPr lang="en-US" smtClean="0"/>
              <a:t>PBRC 2010</a:t>
            </a:r>
            <a:endParaRPr lang="en-US"/>
          </a:p>
        </p:txBody>
      </p:sp>
      <p:sp>
        <p:nvSpPr>
          <p:cNvPr id="6" name="Slide Number Placeholder 5"/>
          <p:cNvSpPr>
            <a:spLocks noGrp="1"/>
          </p:cNvSpPr>
          <p:nvPr>
            <p:ph type="sldNum" sz="quarter" idx="12"/>
          </p:nvPr>
        </p:nvSpPr>
        <p:spPr/>
        <p:txBody>
          <a:bodyPr/>
          <a:lstStyle>
            <a:extLst/>
          </a:lstStyle>
          <a:p>
            <a:fld id="{CAB8F2D2-31AE-493F-A84D-8DDFA22446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3/12/2010</a:t>
            </a:r>
            <a:endParaRPr lang="en-US"/>
          </a:p>
        </p:txBody>
      </p:sp>
      <p:sp>
        <p:nvSpPr>
          <p:cNvPr id="5" name="Footer Placeholder 4"/>
          <p:cNvSpPr>
            <a:spLocks noGrp="1"/>
          </p:cNvSpPr>
          <p:nvPr>
            <p:ph type="ftr" sz="quarter" idx="11"/>
          </p:nvPr>
        </p:nvSpPr>
        <p:spPr/>
        <p:txBody>
          <a:bodyPr/>
          <a:lstStyle>
            <a:extLst/>
          </a:lstStyle>
          <a:p>
            <a:r>
              <a:rPr lang="en-US" smtClean="0"/>
              <a:t>PBRC 2010</a:t>
            </a:r>
            <a:endParaRPr lang="en-US"/>
          </a:p>
        </p:txBody>
      </p:sp>
      <p:sp>
        <p:nvSpPr>
          <p:cNvPr id="6" name="Slide Number Placeholder 5"/>
          <p:cNvSpPr>
            <a:spLocks noGrp="1"/>
          </p:cNvSpPr>
          <p:nvPr>
            <p:ph type="sldNum" sz="quarter" idx="12"/>
          </p:nvPr>
        </p:nvSpPr>
        <p:spPr/>
        <p:txBody>
          <a:bodyPr/>
          <a:lstStyle>
            <a:extLst/>
          </a:lstStyle>
          <a:p>
            <a:fld id="{CAB8F2D2-31AE-493F-A84D-8DDFA22446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3/12/2010</a:t>
            </a:r>
            <a:endParaRPr lang="en-US"/>
          </a:p>
        </p:txBody>
      </p:sp>
      <p:sp>
        <p:nvSpPr>
          <p:cNvPr id="5" name="Footer Placeholder 4"/>
          <p:cNvSpPr>
            <a:spLocks noGrp="1"/>
          </p:cNvSpPr>
          <p:nvPr>
            <p:ph type="ftr" sz="quarter" idx="11"/>
          </p:nvPr>
        </p:nvSpPr>
        <p:spPr/>
        <p:txBody>
          <a:bodyPr/>
          <a:lstStyle>
            <a:extLst/>
          </a:lstStyle>
          <a:p>
            <a:r>
              <a:rPr lang="en-US" smtClean="0"/>
              <a:t>PBRC 2010</a:t>
            </a:r>
            <a:endParaRPr lang="en-US"/>
          </a:p>
        </p:txBody>
      </p:sp>
      <p:sp>
        <p:nvSpPr>
          <p:cNvPr id="6" name="Slide Number Placeholder 5"/>
          <p:cNvSpPr>
            <a:spLocks noGrp="1"/>
          </p:cNvSpPr>
          <p:nvPr>
            <p:ph type="sldNum" sz="quarter" idx="12"/>
          </p:nvPr>
        </p:nvSpPr>
        <p:spPr/>
        <p:txBody>
          <a:bodyPr/>
          <a:lstStyle>
            <a:extLst/>
          </a:lstStyle>
          <a:p>
            <a:fld id="{CAB8F2D2-31AE-493F-A84D-8DDFA22446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3/12/2010</a:t>
            </a:r>
            <a:endParaRPr lang="en-US"/>
          </a:p>
        </p:txBody>
      </p:sp>
      <p:sp>
        <p:nvSpPr>
          <p:cNvPr id="6" name="Footer Placeholder 5"/>
          <p:cNvSpPr>
            <a:spLocks noGrp="1"/>
          </p:cNvSpPr>
          <p:nvPr>
            <p:ph type="ftr" sz="quarter" idx="11"/>
          </p:nvPr>
        </p:nvSpPr>
        <p:spPr/>
        <p:txBody>
          <a:bodyPr/>
          <a:lstStyle>
            <a:extLst/>
          </a:lstStyle>
          <a:p>
            <a:r>
              <a:rPr lang="en-US" smtClean="0"/>
              <a:t>PBRC 2010</a:t>
            </a:r>
            <a:endParaRPr lang="en-US"/>
          </a:p>
        </p:txBody>
      </p:sp>
      <p:sp>
        <p:nvSpPr>
          <p:cNvPr id="7" name="Slide Number Placeholder 6"/>
          <p:cNvSpPr>
            <a:spLocks noGrp="1"/>
          </p:cNvSpPr>
          <p:nvPr>
            <p:ph type="sldNum" sz="quarter" idx="12"/>
          </p:nvPr>
        </p:nvSpPr>
        <p:spPr/>
        <p:txBody>
          <a:bodyPr/>
          <a:lstStyle>
            <a:extLst/>
          </a:lstStyle>
          <a:p>
            <a:fld id="{CAB8F2D2-31AE-493F-A84D-8DDFA22446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3/12/2010</a:t>
            </a:r>
            <a:endParaRPr lang="en-US"/>
          </a:p>
        </p:txBody>
      </p:sp>
      <p:sp>
        <p:nvSpPr>
          <p:cNvPr id="8" name="Footer Placeholder 7"/>
          <p:cNvSpPr>
            <a:spLocks noGrp="1"/>
          </p:cNvSpPr>
          <p:nvPr>
            <p:ph type="ftr" sz="quarter" idx="11"/>
          </p:nvPr>
        </p:nvSpPr>
        <p:spPr/>
        <p:txBody>
          <a:bodyPr/>
          <a:lstStyle>
            <a:extLst/>
          </a:lstStyle>
          <a:p>
            <a:r>
              <a:rPr lang="en-US" smtClean="0"/>
              <a:t>PBRC 2010</a:t>
            </a:r>
            <a:endParaRPr lang="en-US"/>
          </a:p>
        </p:txBody>
      </p:sp>
      <p:sp>
        <p:nvSpPr>
          <p:cNvPr id="9" name="Slide Number Placeholder 8"/>
          <p:cNvSpPr>
            <a:spLocks noGrp="1"/>
          </p:cNvSpPr>
          <p:nvPr>
            <p:ph type="sldNum" sz="quarter" idx="12"/>
          </p:nvPr>
        </p:nvSpPr>
        <p:spPr/>
        <p:txBody>
          <a:bodyPr/>
          <a:lstStyle>
            <a:extLst/>
          </a:lstStyle>
          <a:p>
            <a:fld id="{CAB8F2D2-31AE-493F-A84D-8DDFA22446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t>3/12/2010</a:t>
            </a:r>
            <a:endParaRPr lang="en-US"/>
          </a:p>
        </p:txBody>
      </p:sp>
      <p:sp>
        <p:nvSpPr>
          <p:cNvPr id="4" name="Footer Placeholder 3"/>
          <p:cNvSpPr>
            <a:spLocks noGrp="1"/>
          </p:cNvSpPr>
          <p:nvPr>
            <p:ph type="ftr" sz="quarter" idx="11"/>
          </p:nvPr>
        </p:nvSpPr>
        <p:spPr/>
        <p:txBody>
          <a:bodyPr/>
          <a:lstStyle>
            <a:extLst/>
          </a:lstStyle>
          <a:p>
            <a:r>
              <a:rPr lang="en-US" smtClean="0"/>
              <a:t>PBRC 2010</a:t>
            </a:r>
            <a:endParaRPr lang="en-US"/>
          </a:p>
        </p:txBody>
      </p:sp>
      <p:sp>
        <p:nvSpPr>
          <p:cNvPr id="5" name="Slide Number Placeholder 4"/>
          <p:cNvSpPr>
            <a:spLocks noGrp="1"/>
          </p:cNvSpPr>
          <p:nvPr>
            <p:ph type="sldNum" sz="quarter" idx="12"/>
          </p:nvPr>
        </p:nvSpPr>
        <p:spPr/>
        <p:txBody>
          <a:bodyPr/>
          <a:lstStyle>
            <a:extLst/>
          </a:lstStyle>
          <a:p>
            <a:fld id="{CAB8F2D2-31AE-493F-A84D-8DDFA22446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r>
              <a:rPr lang="en-US" smtClean="0"/>
              <a:t>3/12/2010</a:t>
            </a:r>
            <a:endParaRPr lang="en-US"/>
          </a:p>
        </p:txBody>
      </p:sp>
      <p:sp>
        <p:nvSpPr>
          <p:cNvPr id="3" name="Footer Placeholder 2"/>
          <p:cNvSpPr>
            <a:spLocks noGrp="1"/>
          </p:cNvSpPr>
          <p:nvPr>
            <p:ph type="ftr" sz="quarter" idx="11"/>
          </p:nvPr>
        </p:nvSpPr>
        <p:spPr/>
        <p:txBody>
          <a:bodyPr/>
          <a:lstStyle>
            <a:extLst/>
          </a:lstStyle>
          <a:p>
            <a:r>
              <a:rPr lang="en-US" smtClean="0"/>
              <a:t>PBRC 2010</a:t>
            </a:r>
            <a:endParaRPr lang="en-US"/>
          </a:p>
        </p:txBody>
      </p:sp>
      <p:sp>
        <p:nvSpPr>
          <p:cNvPr id="4" name="Slide Number Placeholder 3"/>
          <p:cNvSpPr>
            <a:spLocks noGrp="1"/>
          </p:cNvSpPr>
          <p:nvPr>
            <p:ph type="sldNum" sz="quarter" idx="12"/>
          </p:nvPr>
        </p:nvSpPr>
        <p:spPr/>
        <p:txBody>
          <a:bodyPr/>
          <a:lstStyle>
            <a:extLst/>
          </a:lstStyle>
          <a:p>
            <a:fld id="{CAB8F2D2-31AE-493F-A84D-8DDFA22446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3/12/2010</a:t>
            </a:r>
            <a:endParaRPr lang="en-US"/>
          </a:p>
        </p:txBody>
      </p:sp>
      <p:sp>
        <p:nvSpPr>
          <p:cNvPr id="6" name="Footer Placeholder 5"/>
          <p:cNvSpPr>
            <a:spLocks noGrp="1"/>
          </p:cNvSpPr>
          <p:nvPr>
            <p:ph type="ftr" sz="quarter" idx="11"/>
          </p:nvPr>
        </p:nvSpPr>
        <p:spPr/>
        <p:txBody>
          <a:bodyPr/>
          <a:lstStyle>
            <a:extLst/>
          </a:lstStyle>
          <a:p>
            <a:r>
              <a:rPr lang="en-US" smtClean="0"/>
              <a:t>PBRC 2010</a:t>
            </a:r>
            <a:endParaRPr lang="en-US"/>
          </a:p>
        </p:txBody>
      </p:sp>
      <p:sp>
        <p:nvSpPr>
          <p:cNvPr id="7" name="Slide Number Placeholder 6"/>
          <p:cNvSpPr>
            <a:spLocks noGrp="1"/>
          </p:cNvSpPr>
          <p:nvPr>
            <p:ph type="sldNum" sz="quarter" idx="12"/>
          </p:nvPr>
        </p:nvSpPr>
        <p:spPr/>
        <p:txBody>
          <a:bodyPr/>
          <a:lstStyle>
            <a:extLst/>
          </a:lstStyle>
          <a:p>
            <a:fld id="{CAB8F2D2-31AE-493F-A84D-8DDFA22446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3/12/2010</a:t>
            </a:r>
            <a:endParaRPr lang="en-US"/>
          </a:p>
        </p:txBody>
      </p:sp>
      <p:sp>
        <p:nvSpPr>
          <p:cNvPr id="6" name="Footer Placeholder 5"/>
          <p:cNvSpPr>
            <a:spLocks noGrp="1"/>
          </p:cNvSpPr>
          <p:nvPr>
            <p:ph type="ftr" sz="quarter" idx="11"/>
          </p:nvPr>
        </p:nvSpPr>
        <p:spPr/>
        <p:txBody>
          <a:bodyPr/>
          <a:lstStyle>
            <a:extLst/>
          </a:lstStyle>
          <a:p>
            <a:r>
              <a:rPr lang="en-US" smtClean="0"/>
              <a:t>PBRC 2010</a:t>
            </a:r>
            <a:endParaRPr lang="en-US"/>
          </a:p>
        </p:txBody>
      </p:sp>
      <p:sp>
        <p:nvSpPr>
          <p:cNvPr id="7" name="Slide Number Placeholder 6"/>
          <p:cNvSpPr>
            <a:spLocks noGrp="1"/>
          </p:cNvSpPr>
          <p:nvPr>
            <p:ph type="sldNum" sz="quarter" idx="12"/>
          </p:nvPr>
        </p:nvSpPr>
        <p:spPr/>
        <p:txBody>
          <a:bodyPr/>
          <a:lstStyle>
            <a:extLst/>
          </a:lstStyle>
          <a:p>
            <a:fld id="{CAB8F2D2-31AE-493F-A84D-8DDFA224469F}"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r>
              <a:rPr lang="en-US" smtClean="0"/>
              <a:t>3/12/2010</a:t>
            </a:r>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n-US" smtClean="0"/>
              <a:t>PBRC 2010</a:t>
            </a: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AB8F2D2-31AE-493F-A84D-8DDFA22446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Cholesterol and Heart Disease</a:t>
            </a:r>
            <a:endParaRPr lang="en-US" dirty="0"/>
          </a:p>
        </p:txBody>
      </p:sp>
      <p:sp>
        <p:nvSpPr>
          <p:cNvPr id="5" name="Subtitle 4"/>
          <p:cNvSpPr>
            <a:spLocks noGrp="1"/>
          </p:cNvSpPr>
          <p:nvPr>
            <p:ph type="subTitle" idx="1"/>
          </p:nvPr>
        </p:nvSpPr>
        <p:spPr/>
        <p:txBody>
          <a:bodyPr>
            <a:normAutofit lnSpcReduction="10000"/>
          </a:bodyPr>
          <a:lstStyle/>
          <a:p>
            <a:r>
              <a:rPr lang="en-US" dirty="0" smtClean="0"/>
              <a:t>Beth Kalicki</a:t>
            </a:r>
          </a:p>
          <a:p>
            <a:r>
              <a:rPr lang="en-US" dirty="0" err="1" smtClean="0"/>
              <a:t>Heli</a:t>
            </a:r>
            <a:r>
              <a:rPr lang="en-US" dirty="0" smtClean="0"/>
              <a:t> J. Roy, PhD, RD</a:t>
            </a:r>
          </a:p>
          <a:p>
            <a:r>
              <a:rPr lang="en-US" dirty="0" smtClean="0"/>
              <a:t>Pennington Biomedical Research Center</a:t>
            </a:r>
            <a:endParaRPr lang="en-US" dirty="0"/>
          </a:p>
        </p:txBody>
      </p:sp>
      <p:pic>
        <p:nvPicPr>
          <p:cNvPr id="6" name="Picture 2" descr="front_NEW copy"/>
          <p:cNvPicPr>
            <a:picLocks noChangeAspect="1" noChangeArrowheads="1"/>
          </p:cNvPicPr>
          <p:nvPr/>
        </p:nvPicPr>
        <p:blipFill>
          <a:blip r:embed="rId2" cstate="print"/>
          <a:srcRect/>
          <a:stretch>
            <a:fillRect/>
          </a:stretch>
        </p:blipFill>
        <p:spPr bwMode="auto">
          <a:xfrm>
            <a:off x="3352800" y="4876800"/>
            <a:ext cx="2667000" cy="1212850"/>
          </a:xfrm>
          <a:prstGeom prst="rect">
            <a:avLst/>
          </a:prstGeom>
          <a:noFill/>
          <a:ln w="38100" cmpd="dbl" algn="ctr">
            <a:solidFill>
              <a:srgbClr val="339933"/>
            </a:solid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 to Improve High Density Lipoprotein (HDL)</a:t>
            </a:r>
            <a:endParaRPr lang="en-US" dirty="0"/>
          </a:p>
        </p:txBody>
      </p:sp>
      <p:sp>
        <p:nvSpPr>
          <p:cNvPr id="3" name="Content Placeholder 2"/>
          <p:cNvSpPr>
            <a:spLocks noGrp="1"/>
          </p:cNvSpPr>
          <p:nvPr>
            <p:ph idx="1"/>
          </p:nvPr>
        </p:nvSpPr>
        <p:spPr>
          <a:xfrm>
            <a:off x="381000" y="530352"/>
            <a:ext cx="8305800" cy="4187952"/>
          </a:xfrm>
        </p:spPr>
        <p:txBody>
          <a:bodyPr>
            <a:normAutofit fontScale="92500"/>
          </a:bodyPr>
          <a:lstStyle/>
          <a:p>
            <a:pPr marL="0" indent="0">
              <a:buNone/>
            </a:pPr>
            <a:r>
              <a:rPr lang="en-US" dirty="0" smtClean="0"/>
              <a:t>To increase HDL Cholesterol:</a:t>
            </a:r>
          </a:p>
          <a:p>
            <a:r>
              <a:rPr lang="en-US" dirty="0"/>
              <a:t>e</a:t>
            </a:r>
            <a:r>
              <a:rPr lang="en-US" dirty="0" smtClean="0"/>
              <a:t>xercise regularly, </a:t>
            </a:r>
          </a:p>
          <a:p>
            <a:r>
              <a:rPr lang="en-US" dirty="0" smtClean="0"/>
              <a:t>maintain a healthy weight and BMI, </a:t>
            </a:r>
          </a:p>
          <a:p>
            <a:r>
              <a:rPr lang="en-US" dirty="0" smtClean="0"/>
              <a:t>avoid smoking, </a:t>
            </a:r>
          </a:p>
          <a:p>
            <a:r>
              <a:rPr lang="en-US" dirty="0" smtClean="0"/>
              <a:t>eliminate trans fats, </a:t>
            </a:r>
          </a:p>
          <a:p>
            <a:r>
              <a:rPr lang="en-US" dirty="0" smtClean="0"/>
              <a:t>increase the amount of monounsaturated fats,</a:t>
            </a:r>
          </a:p>
          <a:p>
            <a:r>
              <a:rPr lang="en-US" dirty="0" smtClean="0"/>
              <a:t>add soluble fiber to your diet (Ex: oats, fruits, nuts), and </a:t>
            </a:r>
          </a:p>
          <a:p>
            <a:r>
              <a:rPr lang="en-US" dirty="0" smtClean="0"/>
              <a:t>have alcoholic drinks occasionally.</a:t>
            </a:r>
          </a:p>
          <a:p>
            <a:endParaRPr lang="en-US" dirty="0" smtClean="0"/>
          </a:p>
        </p:txBody>
      </p:sp>
      <p:sp>
        <p:nvSpPr>
          <p:cNvPr id="4" name="Date Placeholder 3"/>
          <p:cNvSpPr>
            <a:spLocks noGrp="1"/>
          </p:cNvSpPr>
          <p:nvPr>
            <p:ph type="dt" sz="half" idx="10"/>
          </p:nvPr>
        </p:nvSpPr>
        <p:spPr/>
        <p:txBody>
          <a:bodyPr/>
          <a:lstStyle/>
          <a:p>
            <a:r>
              <a:rPr lang="en-US" dirty="0"/>
              <a:t>6</a:t>
            </a:r>
            <a:r>
              <a:rPr lang="en-US" dirty="0" smtClean="0"/>
              <a:t>/12/2010</a:t>
            </a:r>
            <a:endParaRPr lang="en-US" dirty="0"/>
          </a:p>
        </p:txBody>
      </p:sp>
      <p:sp>
        <p:nvSpPr>
          <p:cNvPr id="5" name="Slide Number Placeholder 4"/>
          <p:cNvSpPr>
            <a:spLocks noGrp="1"/>
          </p:cNvSpPr>
          <p:nvPr>
            <p:ph type="sldNum" sz="quarter" idx="12"/>
          </p:nvPr>
        </p:nvSpPr>
        <p:spPr/>
        <p:txBody>
          <a:bodyPr/>
          <a:lstStyle/>
          <a:p>
            <a:fld id="{CAB8F2D2-31AE-493F-A84D-8DDFA224469F}"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Cholesterol Guidelines for children</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b="1" i="1" dirty="0" smtClean="0"/>
              <a:t>Cholesterol level guidelines for </a:t>
            </a:r>
          </a:p>
          <a:p>
            <a:pPr marL="0" indent="0" algn="ctr">
              <a:buNone/>
            </a:pPr>
            <a:r>
              <a:rPr lang="en-US" b="1" i="1" dirty="0" smtClean="0"/>
              <a:t>children and adolescents (age 2 to 19):</a:t>
            </a:r>
          </a:p>
          <a:p>
            <a:pPr algn="ctr"/>
            <a:endParaRPr lang="en-US" b="1" i="1" dirty="0" smtClean="0"/>
          </a:p>
          <a:p>
            <a:pPr marL="0" indent="0" algn="ctr">
              <a:buNone/>
            </a:pPr>
            <a:r>
              <a:rPr lang="en-US" b="1" dirty="0" smtClean="0"/>
              <a:t>Total Cholesterol:</a:t>
            </a:r>
          </a:p>
          <a:p>
            <a:pPr algn="ctr">
              <a:buFont typeface="Wingdings" pitchFamily="2" charset="2"/>
              <a:buChar char="Ø"/>
            </a:pPr>
            <a:r>
              <a:rPr lang="en-US" dirty="0" smtClean="0"/>
              <a:t>Acceptable range = less than 170 mg/</a:t>
            </a:r>
            <a:r>
              <a:rPr lang="en-US" dirty="0" err="1" smtClean="0"/>
              <a:t>dL</a:t>
            </a:r>
            <a:endParaRPr lang="en-US" dirty="0" smtClean="0"/>
          </a:p>
          <a:p>
            <a:pPr algn="ctr">
              <a:buFont typeface="Wingdings" pitchFamily="2" charset="2"/>
              <a:buChar char="Ø"/>
            </a:pPr>
            <a:r>
              <a:rPr lang="en-US" dirty="0" smtClean="0"/>
              <a:t>Borderline range = 170 to 199 mg/</a:t>
            </a:r>
            <a:r>
              <a:rPr lang="en-US" dirty="0" err="1" smtClean="0"/>
              <a:t>dL</a:t>
            </a:r>
            <a:endParaRPr lang="en-US" dirty="0" smtClean="0"/>
          </a:p>
          <a:p>
            <a:pPr algn="ctr">
              <a:buFont typeface="Wingdings" pitchFamily="2" charset="2"/>
              <a:buChar char="Ø"/>
            </a:pPr>
            <a:r>
              <a:rPr lang="en-US" dirty="0" smtClean="0"/>
              <a:t>High range = 200 or greater mg/</a:t>
            </a:r>
            <a:r>
              <a:rPr lang="en-US" dirty="0" err="1" smtClean="0"/>
              <a:t>dL</a:t>
            </a:r>
            <a:endParaRPr lang="en-US" dirty="0" smtClean="0"/>
          </a:p>
          <a:p>
            <a:pPr algn="ctr">
              <a:buFont typeface="Wingdings" pitchFamily="2" charset="2"/>
              <a:buChar char="Ø"/>
            </a:pPr>
            <a:endParaRPr lang="en-US" b="1" dirty="0" smtClean="0"/>
          </a:p>
          <a:p>
            <a:pPr marL="0" indent="0" algn="ctr">
              <a:buNone/>
            </a:pPr>
            <a:r>
              <a:rPr lang="en-US" b="1" dirty="0" smtClean="0"/>
              <a:t>LDL Cholesterol:</a:t>
            </a:r>
          </a:p>
          <a:p>
            <a:pPr algn="ctr">
              <a:buFont typeface="Wingdings" pitchFamily="2" charset="2"/>
              <a:buChar char="Ø"/>
            </a:pPr>
            <a:r>
              <a:rPr lang="en-US" dirty="0" smtClean="0"/>
              <a:t>Acceptable range = less than 110 mg/</a:t>
            </a:r>
            <a:r>
              <a:rPr lang="en-US" dirty="0" err="1" smtClean="0"/>
              <a:t>dL</a:t>
            </a:r>
            <a:endParaRPr lang="en-US" dirty="0" smtClean="0"/>
          </a:p>
          <a:p>
            <a:pPr algn="ctr">
              <a:buFont typeface="Wingdings" pitchFamily="2" charset="2"/>
              <a:buChar char="Ø"/>
            </a:pPr>
            <a:r>
              <a:rPr lang="en-US" dirty="0" smtClean="0"/>
              <a:t>Borderline range = 110 to 129 mg/</a:t>
            </a:r>
            <a:r>
              <a:rPr lang="en-US" dirty="0" err="1" smtClean="0"/>
              <a:t>dL</a:t>
            </a:r>
            <a:endParaRPr lang="en-US" dirty="0" smtClean="0"/>
          </a:p>
          <a:p>
            <a:pPr algn="ctr">
              <a:buFont typeface="Wingdings" pitchFamily="2" charset="2"/>
              <a:buChar char="Ø"/>
            </a:pPr>
            <a:r>
              <a:rPr lang="en-US" dirty="0" smtClean="0"/>
              <a:t>High range = 130 or greater mg/</a:t>
            </a:r>
            <a:r>
              <a:rPr lang="en-US" dirty="0" err="1" smtClean="0"/>
              <a:t>dL</a:t>
            </a:r>
            <a:endParaRPr lang="en-US" dirty="0" smtClean="0"/>
          </a:p>
          <a:p>
            <a:endParaRPr lang="en-US" dirty="0"/>
          </a:p>
        </p:txBody>
      </p:sp>
      <p:sp>
        <p:nvSpPr>
          <p:cNvPr id="4" name="Date Placeholder 3"/>
          <p:cNvSpPr>
            <a:spLocks noGrp="1"/>
          </p:cNvSpPr>
          <p:nvPr>
            <p:ph type="dt" sz="half" idx="10"/>
          </p:nvPr>
        </p:nvSpPr>
        <p:spPr/>
        <p:txBody>
          <a:bodyPr/>
          <a:lstStyle/>
          <a:p>
            <a:r>
              <a:rPr lang="en-US" dirty="0"/>
              <a:t>6</a:t>
            </a:r>
            <a:r>
              <a:rPr lang="en-US" dirty="0" smtClean="0"/>
              <a:t>/12/2010</a:t>
            </a:r>
            <a:endParaRPr lang="en-US" dirty="0"/>
          </a:p>
        </p:txBody>
      </p:sp>
      <p:sp>
        <p:nvSpPr>
          <p:cNvPr id="5" name="Slide Number Placeholder 4"/>
          <p:cNvSpPr>
            <a:spLocks noGrp="1"/>
          </p:cNvSpPr>
          <p:nvPr>
            <p:ph type="sldNum" sz="quarter" idx="12"/>
          </p:nvPr>
        </p:nvSpPr>
        <p:spPr/>
        <p:txBody>
          <a:bodyPr/>
          <a:lstStyle/>
          <a:p>
            <a:fld id="{CAB8F2D2-31AE-493F-A84D-8DDFA224469F}"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Cholesterol Guidelines for Adults</a:t>
            </a:r>
            <a:endParaRPr lang="en-US"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US" b="1" i="1" dirty="0" smtClean="0"/>
              <a:t>Cholesterol level guidelines for adults </a:t>
            </a:r>
          </a:p>
          <a:p>
            <a:pPr marL="0" indent="0" algn="ctr">
              <a:buNone/>
            </a:pPr>
            <a:r>
              <a:rPr lang="en-US" b="1" i="1" dirty="0" smtClean="0"/>
              <a:t>(age 20 and older): </a:t>
            </a:r>
          </a:p>
          <a:p>
            <a:pPr algn="ctr">
              <a:buFont typeface="Wingdings" pitchFamily="2" charset="2"/>
              <a:buChar char="Ø"/>
            </a:pPr>
            <a:endParaRPr lang="en-US" b="1" i="1" dirty="0" smtClean="0"/>
          </a:p>
          <a:p>
            <a:pPr marL="0" indent="0" algn="ctr">
              <a:buNone/>
            </a:pPr>
            <a:r>
              <a:rPr lang="en-US" b="1" dirty="0" smtClean="0"/>
              <a:t>Total Cholesterol:</a:t>
            </a:r>
          </a:p>
          <a:p>
            <a:pPr algn="ctr">
              <a:buFont typeface="Wingdings" pitchFamily="2" charset="2"/>
              <a:buChar char="Ø"/>
            </a:pPr>
            <a:r>
              <a:rPr lang="en-US" dirty="0" smtClean="0"/>
              <a:t>Acceptable range = less than 200 mg/</a:t>
            </a:r>
            <a:r>
              <a:rPr lang="en-US" dirty="0" err="1" smtClean="0"/>
              <a:t>dL</a:t>
            </a:r>
            <a:endParaRPr lang="en-US" dirty="0" smtClean="0"/>
          </a:p>
          <a:p>
            <a:pPr algn="ctr">
              <a:buFont typeface="Wingdings" pitchFamily="2" charset="2"/>
              <a:buChar char="Ø"/>
            </a:pPr>
            <a:r>
              <a:rPr lang="en-US" dirty="0" smtClean="0"/>
              <a:t>Borderline range = 200 to 239 mg/</a:t>
            </a:r>
            <a:r>
              <a:rPr lang="en-US" dirty="0" err="1" smtClean="0"/>
              <a:t>dL</a:t>
            </a:r>
            <a:endParaRPr lang="en-US" dirty="0" smtClean="0"/>
          </a:p>
          <a:p>
            <a:pPr algn="ctr">
              <a:buFont typeface="Wingdings" pitchFamily="2" charset="2"/>
              <a:buChar char="Ø"/>
            </a:pPr>
            <a:r>
              <a:rPr lang="en-US" dirty="0" smtClean="0"/>
              <a:t>High Range = greater than or equal to 240 mg/</a:t>
            </a:r>
            <a:r>
              <a:rPr lang="en-US" dirty="0" err="1" smtClean="0"/>
              <a:t>dL</a:t>
            </a:r>
            <a:endParaRPr lang="en-US" dirty="0" smtClean="0"/>
          </a:p>
          <a:p>
            <a:pPr algn="ctr">
              <a:buFont typeface="Wingdings" pitchFamily="2" charset="2"/>
              <a:buChar char="Ø"/>
            </a:pPr>
            <a:endParaRPr lang="en-US" dirty="0" smtClean="0"/>
          </a:p>
          <a:p>
            <a:pPr marL="0" indent="0" algn="ctr">
              <a:buNone/>
            </a:pPr>
            <a:r>
              <a:rPr lang="en-US" b="1" dirty="0" smtClean="0"/>
              <a:t>LDL Cholesterol:</a:t>
            </a:r>
          </a:p>
          <a:p>
            <a:pPr algn="ctr">
              <a:buFont typeface="Wingdings" pitchFamily="2" charset="2"/>
              <a:buChar char="Ø"/>
            </a:pPr>
            <a:r>
              <a:rPr lang="en-US" dirty="0" smtClean="0"/>
              <a:t>Acceptable range = less than 100 mg/</a:t>
            </a:r>
            <a:r>
              <a:rPr lang="en-US" dirty="0" err="1" smtClean="0"/>
              <a:t>dL</a:t>
            </a:r>
            <a:endParaRPr lang="en-US" dirty="0" smtClean="0"/>
          </a:p>
          <a:p>
            <a:pPr algn="ctr">
              <a:buFont typeface="Wingdings" pitchFamily="2" charset="2"/>
              <a:buChar char="Ø"/>
            </a:pPr>
            <a:r>
              <a:rPr lang="en-US" dirty="0" smtClean="0"/>
              <a:t>Borderline range = 130 to 159 mg/</a:t>
            </a:r>
            <a:r>
              <a:rPr lang="en-US" dirty="0" err="1" smtClean="0"/>
              <a:t>dL</a:t>
            </a:r>
            <a:endParaRPr lang="en-US" dirty="0" smtClean="0"/>
          </a:p>
          <a:p>
            <a:pPr algn="ctr">
              <a:buFont typeface="Wingdings" pitchFamily="2" charset="2"/>
              <a:buChar char="Ø"/>
            </a:pPr>
            <a:r>
              <a:rPr lang="en-US" dirty="0" smtClean="0"/>
              <a:t>High range = 160 to 189 mg/</a:t>
            </a:r>
            <a:r>
              <a:rPr lang="en-US" dirty="0" err="1" smtClean="0"/>
              <a:t>dL</a:t>
            </a:r>
            <a:endParaRPr lang="en-US" dirty="0" smtClean="0"/>
          </a:p>
          <a:p>
            <a:pPr algn="ctr">
              <a:buFont typeface="Wingdings" pitchFamily="2" charset="2"/>
              <a:buChar char="Ø"/>
            </a:pPr>
            <a:r>
              <a:rPr lang="en-US" dirty="0" smtClean="0"/>
              <a:t>Extremely High Range = greater than or equal to 190 mg/</a:t>
            </a:r>
            <a:r>
              <a:rPr lang="en-US" dirty="0" err="1" smtClean="0"/>
              <a:t>dL</a:t>
            </a:r>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6/12/2010</a:t>
            </a:r>
            <a:endParaRPr lang="en-US" dirty="0"/>
          </a:p>
        </p:txBody>
      </p:sp>
      <p:sp>
        <p:nvSpPr>
          <p:cNvPr id="5" name="Slide Number Placeholder 4"/>
          <p:cNvSpPr>
            <a:spLocks noGrp="1"/>
          </p:cNvSpPr>
          <p:nvPr>
            <p:ph type="sldNum" sz="quarter" idx="12"/>
          </p:nvPr>
        </p:nvSpPr>
        <p:spPr/>
        <p:txBody>
          <a:bodyPr/>
          <a:lstStyle/>
          <a:p>
            <a:fld id="{CAB8F2D2-31AE-493F-A84D-8DDFA224469F}"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Reducing Blood Cholesterol Levels</a:t>
            </a:r>
            <a:endParaRPr lang="en-US" dirty="0"/>
          </a:p>
        </p:txBody>
      </p:sp>
      <p:sp>
        <p:nvSpPr>
          <p:cNvPr id="3" name="Content Placeholder 2"/>
          <p:cNvSpPr>
            <a:spLocks noGrp="1"/>
          </p:cNvSpPr>
          <p:nvPr>
            <p:ph idx="1"/>
          </p:nvPr>
        </p:nvSpPr>
        <p:spPr>
          <a:xfrm>
            <a:off x="502920" y="530352"/>
            <a:ext cx="8183880" cy="4575048"/>
          </a:xfrm>
        </p:spPr>
        <p:txBody>
          <a:bodyPr>
            <a:normAutofit/>
          </a:bodyPr>
          <a:lstStyle/>
          <a:p>
            <a:r>
              <a:rPr lang="en-US" dirty="0" smtClean="0"/>
              <a:t>Limit foods that are high in saturated and trans fats.</a:t>
            </a:r>
          </a:p>
          <a:p>
            <a:r>
              <a:rPr lang="en-US" dirty="0" smtClean="0"/>
              <a:t>Limit cholesterol intake to less than 300 mg daily.  </a:t>
            </a:r>
          </a:p>
          <a:p>
            <a:r>
              <a:rPr lang="en-US" dirty="0" smtClean="0"/>
              <a:t>Substitute soy protein for animal protein occasionally. </a:t>
            </a:r>
          </a:p>
          <a:p>
            <a:r>
              <a:rPr lang="en-US" dirty="0" smtClean="0"/>
              <a:t>Eat a diet that is rich in fiber and whole grains. (The recommendation is to consume </a:t>
            </a:r>
            <a:r>
              <a:rPr lang="en-US" b="1" i="1" dirty="0" smtClean="0">
                <a:solidFill>
                  <a:srgbClr val="D4482C"/>
                </a:solidFill>
              </a:rPr>
              <a:t>25 to 30 grams </a:t>
            </a:r>
            <a:r>
              <a:rPr lang="en-US" dirty="0" smtClean="0"/>
              <a:t>of fiber daily).</a:t>
            </a:r>
          </a:p>
          <a:p>
            <a:endParaRPr lang="en-US" dirty="0" smtClean="0"/>
          </a:p>
          <a:p>
            <a:endParaRPr lang="en-US" dirty="0"/>
          </a:p>
        </p:txBody>
      </p:sp>
      <p:sp>
        <p:nvSpPr>
          <p:cNvPr id="4" name="Date Placeholder 3"/>
          <p:cNvSpPr>
            <a:spLocks noGrp="1"/>
          </p:cNvSpPr>
          <p:nvPr>
            <p:ph type="dt" sz="half" idx="10"/>
          </p:nvPr>
        </p:nvSpPr>
        <p:spPr/>
        <p:txBody>
          <a:bodyPr/>
          <a:lstStyle/>
          <a:p>
            <a:r>
              <a:rPr lang="en-US" dirty="0"/>
              <a:t>6</a:t>
            </a:r>
            <a:r>
              <a:rPr lang="en-US" dirty="0" smtClean="0"/>
              <a:t>/12/2010</a:t>
            </a:r>
            <a:endParaRPr lang="en-US" dirty="0"/>
          </a:p>
        </p:txBody>
      </p:sp>
      <p:sp>
        <p:nvSpPr>
          <p:cNvPr id="5" name="Slide Number Placeholder 4"/>
          <p:cNvSpPr>
            <a:spLocks noGrp="1"/>
          </p:cNvSpPr>
          <p:nvPr>
            <p:ph type="sldNum" sz="quarter" idx="12"/>
          </p:nvPr>
        </p:nvSpPr>
        <p:spPr/>
        <p:txBody>
          <a:bodyPr/>
          <a:lstStyle/>
          <a:p>
            <a:fld id="{CAB8F2D2-31AE-493F-A84D-8DDFA224469F}"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Reducing Blood Cholesterol Levels</a:t>
            </a:r>
            <a:endParaRPr lang="en-US" sz="3200" dirty="0"/>
          </a:p>
        </p:txBody>
      </p:sp>
      <p:sp>
        <p:nvSpPr>
          <p:cNvPr id="3" name="Content Placeholder 2"/>
          <p:cNvSpPr>
            <a:spLocks noGrp="1"/>
          </p:cNvSpPr>
          <p:nvPr>
            <p:ph idx="1"/>
          </p:nvPr>
        </p:nvSpPr>
        <p:spPr>
          <a:xfrm>
            <a:off x="502920" y="530352"/>
            <a:ext cx="8183880" cy="3051048"/>
          </a:xfrm>
        </p:spPr>
        <p:txBody>
          <a:bodyPr>
            <a:normAutofit/>
          </a:bodyPr>
          <a:lstStyle/>
          <a:p>
            <a:r>
              <a:rPr lang="en-US" dirty="0" smtClean="0"/>
              <a:t>Eat a diet that is low in cholesterol, saturated fats, and free of trans fats</a:t>
            </a:r>
          </a:p>
          <a:p>
            <a:r>
              <a:rPr lang="en-US" dirty="0" smtClean="0"/>
              <a:t>Participate in moderate intensity exercise at least 30 minutes a day</a:t>
            </a:r>
          </a:p>
          <a:p>
            <a:r>
              <a:rPr lang="en-US" dirty="0" smtClean="0"/>
              <a:t>Maintain healthy weight and BMI</a:t>
            </a:r>
          </a:p>
          <a:p>
            <a:r>
              <a:rPr lang="en-US" dirty="0" smtClean="0"/>
              <a:t>Get a periodic physical exam</a:t>
            </a:r>
          </a:p>
        </p:txBody>
      </p:sp>
      <p:pic>
        <p:nvPicPr>
          <p:cNvPr id="4" name="Picture 3" descr="C:\Documents and Settings\KalickBA\Local Settings\Temporary Internet Files\Content.IE5\8DIZSDUJ\MCj04360150000[1].wmf"/>
          <p:cNvPicPr>
            <a:picLocks noChangeAspect="1" noChangeArrowheads="1"/>
          </p:cNvPicPr>
          <p:nvPr/>
        </p:nvPicPr>
        <p:blipFill>
          <a:blip r:embed="rId3" cstate="print"/>
          <a:srcRect/>
          <a:stretch>
            <a:fillRect/>
          </a:stretch>
        </p:blipFill>
        <p:spPr bwMode="auto">
          <a:xfrm>
            <a:off x="6858000" y="3581400"/>
            <a:ext cx="1616075" cy="1882775"/>
          </a:xfrm>
          <a:prstGeom prst="rect">
            <a:avLst/>
          </a:prstGeom>
          <a:noFill/>
        </p:spPr>
      </p:pic>
      <p:pic>
        <p:nvPicPr>
          <p:cNvPr id="5" name="Picture 6" descr="C:\Documents and Settings\KalickBA\Local Settings\Temporary Internet Files\Content.IE5\S9YV05Q7\MCj02378780000[1].wmf"/>
          <p:cNvPicPr>
            <a:picLocks noChangeAspect="1" noChangeArrowheads="1"/>
          </p:cNvPicPr>
          <p:nvPr/>
        </p:nvPicPr>
        <p:blipFill>
          <a:blip r:embed="rId4" cstate="print"/>
          <a:srcRect/>
          <a:stretch>
            <a:fillRect/>
          </a:stretch>
        </p:blipFill>
        <p:spPr bwMode="auto">
          <a:xfrm>
            <a:off x="838200" y="3581400"/>
            <a:ext cx="2191096" cy="1877085"/>
          </a:xfrm>
          <a:prstGeom prst="rect">
            <a:avLst/>
          </a:prstGeom>
          <a:noFill/>
        </p:spPr>
      </p:pic>
      <p:pic>
        <p:nvPicPr>
          <p:cNvPr id="6" name="Picture 4" descr="C:\Documents and Settings\KalickBA\Local Settings\Temporary Internet Files\Content.IE5\TO7RLJ3V\MCj04418300000[1].wmf"/>
          <p:cNvPicPr>
            <a:picLocks noChangeAspect="1" noChangeArrowheads="1"/>
          </p:cNvPicPr>
          <p:nvPr/>
        </p:nvPicPr>
        <p:blipFill>
          <a:blip r:embed="rId5" cstate="print"/>
          <a:srcRect/>
          <a:stretch>
            <a:fillRect/>
          </a:stretch>
        </p:blipFill>
        <p:spPr bwMode="auto">
          <a:xfrm>
            <a:off x="3276600" y="3505200"/>
            <a:ext cx="1575964" cy="1971675"/>
          </a:xfrm>
          <a:prstGeom prst="rect">
            <a:avLst/>
          </a:prstGeom>
          <a:noFill/>
        </p:spPr>
      </p:pic>
      <p:pic>
        <p:nvPicPr>
          <p:cNvPr id="7" name="Picture 5" descr="C:\Documents and Settings\KalickBA\Local Settings\Temporary Internet Files\Content.IE5\BDH4ZNXI\MCj04238000000[1].wmf"/>
          <p:cNvPicPr>
            <a:picLocks noChangeAspect="1" noChangeArrowheads="1"/>
          </p:cNvPicPr>
          <p:nvPr/>
        </p:nvPicPr>
        <p:blipFill>
          <a:blip r:embed="rId6" cstate="print"/>
          <a:srcRect/>
          <a:stretch>
            <a:fillRect/>
          </a:stretch>
        </p:blipFill>
        <p:spPr bwMode="auto">
          <a:xfrm>
            <a:off x="5181600" y="3505200"/>
            <a:ext cx="1554261" cy="2012950"/>
          </a:xfrm>
          <a:prstGeom prst="rect">
            <a:avLst/>
          </a:prstGeom>
          <a:noFill/>
        </p:spPr>
      </p:pic>
      <p:sp>
        <p:nvSpPr>
          <p:cNvPr id="8" name="Date Placeholder 7"/>
          <p:cNvSpPr>
            <a:spLocks noGrp="1"/>
          </p:cNvSpPr>
          <p:nvPr>
            <p:ph type="dt" sz="half" idx="10"/>
          </p:nvPr>
        </p:nvSpPr>
        <p:spPr/>
        <p:txBody>
          <a:bodyPr/>
          <a:lstStyle/>
          <a:p>
            <a:r>
              <a:rPr lang="en-US" dirty="0"/>
              <a:t>6</a:t>
            </a:r>
            <a:r>
              <a:rPr lang="en-US" dirty="0" smtClean="0"/>
              <a:t>/12/2010</a:t>
            </a:r>
            <a:endParaRPr lang="en-US" dirty="0"/>
          </a:p>
        </p:txBody>
      </p:sp>
      <p:sp>
        <p:nvSpPr>
          <p:cNvPr id="9" name="Slide Number Placeholder 8"/>
          <p:cNvSpPr>
            <a:spLocks noGrp="1"/>
          </p:cNvSpPr>
          <p:nvPr>
            <p:ph type="sldNum" sz="quarter" idx="12"/>
          </p:nvPr>
        </p:nvSpPr>
        <p:spPr/>
        <p:txBody>
          <a:bodyPr/>
          <a:lstStyle/>
          <a:p>
            <a:fld id="{CAB8F2D2-31AE-493F-A84D-8DDFA224469F}" type="slidenum">
              <a:rPr lang="en-US" smtClean="0"/>
              <a:pPr/>
              <a:t>14</a:t>
            </a:fld>
            <a:endParaRPr lang="en-US"/>
          </a:p>
        </p:txBody>
      </p:sp>
      <p:sp>
        <p:nvSpPr>
          <p:cNvPr id="10" name="Footer Placeholder 9"/>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Dietary Recommendations</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t>Choose Margarine Over Butter</a:t>
            </a:r>
          </a:p>
          <a:p>
            <a:r>
              <a:rPr lang="en-US" sz="3600" dirty="0" smtClean="0"/>
              <a:t>Choose Whole Grain Bread</a:t>
            </a:r>
          </a:p>
          <a:p>
            <a:pPr algn="ctr">
              <a:buFont typeface="Wingdings" pitchFamily="2" charset="2"/>
              <a:buChar char="Ø"/>
            </a:pPr>
            <a:endParaRPr lang="en-US" sz="3600" dirty="0" smtClean="0"/>
          </a:p>
          <a:p>
            <a:pPr>
              <a:buFont typeface="Wingdings" pitchFamily="2" charset="2"/>
              <a:buChar char="Ø"/>
            </a:pPr>
            <a:r>
              <a:rPr lang="en-US" sz="3600" dirty="0" smtClean="0"/>
              <a:t>Rules to Remember When Selecting Foods:</a:t>
            </a:r>
          </a:p>
          <a:p>
            <a:pPr>
              <a:buFont typeface="Wingdings" pitchFamily="2" charset="2"/>
              <a:buChar char="Ø"/>
            </a:pPr>
            <a:r>
              <a:rPr lang="en-US" dirty="0" smtClean="0"/>
              <a:t>The first ingredient listed on the Nutrition Facts and Ingredients label is the one that is used the most.</a:t>
            </a:r>
          </a:p>
          <a:p>
            <a:pPr>
              <a:buFont typeface="Wingdings" pitchFamily="2" charset="2"/>
              <a:buChar char="Ø"/>
            </a:pPr>
            <a:r>
              <a:rPr lang="en-US" dirty="0" smtClean="0"/>
              <a:t>Always try to choose foods that have fats and oils listed later on in the ingredients label.</a:t>
            </a:r>
          </a:p>
        </p:txBody>
      </p:sp>
      <p:sp>
        <p:nvSpPr>
          <p:cNvPr id="4" name="Date Placeholder 3"/>
          <p:cNvSpPr>
            <a:spLocks noGrp="1"/>
          </p:cNvSpPr>
          <p:nvPr>
            <p:ph type="dt" sz="half" idx="10"/>
          </p:nvPr>
        </p:nvSpPr>
        <p:spPr/>
        <p:txBody>
          <a:bodyPr/>
          <a:lstStyle/>
          <a:p>
            <a:r>
              <a:rPr lang="en-US" dirty="0"/>
              <a:t>6</a:t>
            </a:r>
            <a:r>
              <a:rPr lang="en-US" dirty="0" smtClean="0"/>
              <a:t>/12/2010</a:t>
            </a:r>
            <a:endParaRPr lang="en-US" dirty="0"/>
          </a:p>
        </p:txBody>
      </p:sp>
      <p:sp>
        <p:nvSpPr>
          <p:cNvPr id="5" name="Slide Number Placeholder 4"/>
          <p:cNvSpPr>
            <a:spLocks noGrp="1"/>
          </p:cNvSpPr>
          <p:nvPr>
            <p:ph type="sldNum" sz="quarter" idx="12"/>
          </p:nvPr>
        </p:nvSpPr>
        <p:spPr/>
        <p:txBody>
          <a:bodyPr/>
          <a:lstStyle/>
          <a:p>
            <a:fld id="{CAB8F2D2-31AE-493F-A84D-8DDFA224469F}"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
            </a:r>
            <a:br>
              <a:rPr lang="en-US" b="0" dirty="0" smtClean="0"/>
            </a:br>
            <a:r>
              <a:rPr lang="en-US" sz="3100" dirty="0" smtClean="0"/>
              <a:t>Dietary Recommendations for Children to Prevent High Cholesterol </a:t>
            </a:r>
            <a:endParaRPr lang="en-US" sz="3100" dirty="0"/>
          </a:p>
        </p:txBody>
      </p:sp>
      <p:sp>
        <p:nvSpPr>
          <p:cNvPr id="3" name="Content Placeholder 2"/>
          <p:cNvSpPr>
            <a:spLocks noGrp="1"/>
          </p:cNvSpPr>
          <p:nvPr>
            <p:ph idx="1"/>
          </p:nvPr>
        </p:nvSpPr>
        <p:spPr/>
        <p:txBody>
          <a:bodyPr/>
          <a:lstStyle/>
          <a:p>
            <a:r>
              <a:rPr lang="en-US" dirty="0" smtClean="0"/>
              <a:t>Encourage children to consume a variety of fruits and vegetables.</a:t>
            </a:r>
          </a:p>
          <a:p>
            <a:r>
              <a:rPr lang="en-US" dirty="0" smtClean="0"/>
              <a:t>Offer whole grain breads and cereals.</a:t>
            </a:r>
          </a:p>
          <a:p>
            <a:r>
              <a:rPr lang="en-US" dirty="0" smtClean="0"/>
              <a:t>Help them choose low fat foods.</a:t>
            </a:r>
          </a:p>
          <a:p>
            <a:r>
              <a:rPr lang="en-US" dirty="0" smtClean="0"/>
              <a:t>Help them maintain their weight within normal range.</a:t>
            </a:r>
          </a:p>
          <a:p>
            <a:r>
              <a:rPr lang="en-US" dirty="0" smtClean="0"/>
              <a:t>Make sure they get 60 minutes of physical activity most days of the week. </a:t>
            </a:r>
            <a:endParaRPr lang="en-US" dirty="0"/>
          </a:p>
        </p:txBody>
      </p:sp>
      <p:sp>
        <p:nvSpPr>
          <p:cNvPr id="4" name="Date Placeholder 3"/>
          <p:cNvSpPr>
            <a:spLocks noGrp="1"/>
          </p:cNvSpPr>
          <p:nvPr>
            <p:ph type="dt" sz="half" idx="10"/>
          </p:nvPr>
        </p:nvSpPr>
        <p:spPr/>
        <p:txBody>
          <a:bodyPr/>
          <a:lstStyle/>
          <a:p>
            <a:r>
              <a:rPr lang="en-US" dirty="0"/>
              <a:t>6</a:t>
            </a:r>
            <a:r>
              <a:rPr lang="en-US" dirty="0" smtClean="0"/>
              <a:t>/12/2010</a:t>
            </a:r>
            <a:endParaRPr lang="en-US" dirty="0"/>
          </a:p>
        </p:txBody>
      </p:sp>
      <p:sp>
        <p:nvSpPr>
          <p:cNvPr id="5" name="Slide Number Placeholder 4"/>
          <p:cNvSpPr>
            <a:spLocks noGrp="1"/>
          </p:cNvSpPr>
          <p:nvPr>
            <p:ph type="sldNum" sz="quarter" idx="12"/>
          </p:nvPr>
        </p:nvSpPr>
        <p:spPr/>
        <p:txBody>
          <a:bodyPr/>
          <a:lstStyle/>
          <a:p>
            <a:fld id="{CAB8F2D2-31AE-493F-A84D-8DDFA224469F}"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ont_NEW copy"/>
          <p:cNvPicPr>
            <a:picLocks noChangeAspect="1" noChangeArrowheads="1"/>
          </p:cNvPicPr>
          <p:nvPr/>
        </p:nvPicPr>
        <p:blipFill>
          <a:blip r:embed="rId2" cstate="print"/>
          <a:srcRect/>
          <a:stretch>
            <a:fillRect/>
          </a:stretch>
        </p:blipFill>
        <p:spPr bwMode="auto">
          <a:xfrm>
            <a:off x="5867400" y="457200"/>
            <a:ext cx="2667000" cy="1212850"/>
          </a:xfrm>
          <a:prstGeom prst="rect">
            <a:avLst/>
          </a:prstGeom>
          <a:noFill/>
          <a:ln w="38100" cmpd="dbl" algn="ctr">
            <a:solidFill>
              <a:srgbClr val="339933"/>
            </a:solidFill>
            <a:miter lim="800000"/>
            <a:headEnd/>
            <a:tailEnd/>
          </a:ln>
          <a:effectLst/>
        </p:spPr>
      </p:pic>
      <p:sp>
        <p:nvSpPr>
          <p:cNvPr id="5" name="Rectangle 4"/>
          <p:cNvSpPr/>
          <p:nvPr/>
        </p:nvSpPr>
        <p:spPr>
          <a:xfrm>
            <a:off x="1143000" y="304800"/>
            <a:ext cx="4572000" cy="1815882"/>
          </a:xfrm>
          <a:prstGeom prst="rect">
            <a:avLst/>
          </a:prstGeom>
        </p:spPr>
        <p:txBody>
          <a:bodyPr>
            <a:spAutoFit/>
          </a:bodyPr>
          <a:lstStyle/>
          <a:p>
            <a:r>
              <a:rPr lang="en-US" sz="1600" b="1" dirty="0" smtClean="0">
                <a:latin typeface="Palatino Linotype" pitchFamily="18" charset="0"/>
              </a:rPr>
              <a:t>Authors:</a:t>
            </a:r>
          </a:p>
          <a:p>
            <a:r>
              <a:rPr lang="en-US" sz="1600" dirty="0" smtClean="0">
                <a:latin typeface="Palatino Linotype" pitchFamily="18" charset="0"/>
              </a:rPr>
              <a:t>Beth Kalicki</a:t>
            </a:r>
          </a:p>
          <a:p>
            <a:r>
              <a:rPr lang="en-US" sz="1600" dirty="0" err="1" smtClean="0">
                <a:latin typeface="Palatino Linotype" pitchFamily="18" charset="0"/>
              </a:rPr>
              <a:t>Heli</a:t>
            </a:r>
            <a:r>
              <a:rPr lang="en-US" sz="1600" dirty="0" smtClean="0">
                <a:latin typeface="Palatino Linotype" pitchFamily="18" charset="0"/>
              </a:rPr>
              <a:t> Roy, PhD, RD</a:t>
            </a:r>
          </a:p>
          <a:p>
            <a:r>
              <a:rPr lang="en-US" sz="1600" b="1" dirty="0" smtClean="0">
                <a:latin typeface="Palatino Linotype" pitchFamily="18" charset="0"/>
              </a:rPr>
              <a:t>Division of Education</a:t>
            </a:r>
            <a:r>
              <a:rPr lang="en-US" sz="1600" dirty="0" smtClean="0">
                <a:latin typeface="Palatino Linotype" pitchFamily="18" charset="0"/>
              </a:rPr>
              <a:t/>
            </a:r>
            <a:br>
              <a:rPr lang="en-US" sz="1600" dirty="0" smtClean="0">
                <a:latin typeface="Palatino Linotype" pitchFamily="18" charset="0"/>
              </a:rPr>
            </a:br>
            <a:r>
              <a:rPr lang="en-US" sz="1600" dirty="0" smtClean="0">
                <a:latin typeface="Palatino Linotype" pitchFamily="18" charset="0"/>
              </a:rPr>
              <a:t>Phillip Brantley, PhD, Director</a:t>
            </a:r>
            <a:r>
              <a:rPr lang="en-US" sz="1600" b="1" dirty="0" smtClean="0">
                <a:latin typeface="Palatino Linotype" pitchFamily="18" charset="0"/>
              </a:rPr>
              <a:t/>
            </a:r>
            <a:br>
              <a:rPr lang="en-US" sz="1600" b="1" dirty="0" smtClean="0">
                <a:latin typeface="Palatino Linotype" pitchFamily="18" charset="0"/>
              </a:rPr>
            </a:br>
            <a:r>
              <a:rPr lang="en-US" sz="1600" b="1" dirty="0" smtClean="0">
                <a:latin typeface="Palatino Linotype" pitchFamily="18" charset="0"/>
              </a:rPr>
              <a:t>Pennington Biomedical Research Center</a:t>
            </a:r>
            <a:r>
              <a:rPr lang="en-US" sz="1600" dirty="0" smtClean="0">
                <a:latin typeface="Palatino Linotype" pitchFamily="18" charset="0"/>
              </a:rPr>
              <a:t/>
            </a:r>
            <a:br>
              <a:rPr lang="en-US" sz="1600" dirty="0" smtClean="0">
                <a:latin typeface="Palatino Linotype" pitchFamily="18" charset="0"/>
              </a:rPr>
            </a:br>
            <a:r>
              <a:rPr lang="en-US" sz="1600" dirty="0" smtClean="0">
                <a:latin typeface="Palatino Linotype" pitchFamily="18" charset="0"/>
              </a:rPr>
              <a:t>Steven </a:t>
            </a:r>
            <a:r>
              <a:rPr lang="en-US" sz="1600" dirty="0" err="1" smtClean="0">
                <a:latin typeface="Palatino Linotype" pitchFamily="18" charset="0"/>
              </a:rPr>
              <a:t>Heymsfield</a:t>
            </a:r>
            <a:r>
              <a:rPr lang="en-US" sz="1600" dirty="0" smtClean="0">
                <a:latin typeface="Palatino Linotype" pitchFamily="18" charset="0"/>
              </a:rPr>
              <a:t>, MD, Executive </a:t>
            </a:r>
            <a:r>
              <a:rPr lang="en-US" sz="1600" dirty="0" smtClean="0">
                <a:latin typeface="Palatino Linotype" pitchFamily="18" charset="0"/>
              </a:rPr>
              <a:t>Director</a:t>
            </a:r>
            <a:endParaRPr lang="en-US" sz="1600" dirty="0"/>
          </a:p>
        </p:txBody>
      </p:sp>
      <p:sp>
        <p:nvSpPr>
          <p:cNvPr id="6" name="Rectangle 3"/>
          <p:cNvSpPr>
            <a:spLocks noGrp="1" noChangeArrowheads="1"/>
          </p:cNvSpPr>
          <p:nvPr>
            <p:ph idx="1"/>
          </p:nvPr>
        </p:nvSpPr>
        <p:spPr>
          <a:xfrm>
            <a:off x="457200" y="2120682"/>
            <a:ext cx="8229600" cy="4386481"/>
          </a:xfrm>
        </p:spPr>
        <p:txBody>
          <a:bodyPr>
            <a:normAutofit/>
          </a:bodyPr>
          <a:lstStyle/>
          <a:p>
            <a:pPr>
              <a:defRPr/>
            </a:pPr>
            <a:r>
              <a:rPr lang="en-US" sz="1050" dirty="0" smtClean="0"/>
              <a:t>The Pennington Biomedical Research Center is a world-renowned nutrition research center.</a:t>
            </a:r>
          </a:p>
          <a:p>
            <a:pPr>
              <a:buFont typeface="Wingdings" pitchFamily="2" charset="2"/>
              <a:buNone/>
              <a:defRPr/>
            </a:pPr>
            <a:r>
              <a:rPr lang="en-US" sz="1050" dirty="0" smtClean="0"/>
              <a:t> </a:t>
            </a:r>
            <a:r>
              <a:rPr lang="en-US" sz="1050" b="1" dirty="0" smtClean="0"/>
              <a:t>Mission:</a:t>
            </a:r>
            <a:endParaRPr lang="en-US" sz="1050" dirty="0" smtClean="0"/>
          </a:p>
          <a:p>
            <a:pPr>
              <a:defRPr/>
            </a:pPr>
            <a:r>
              <a:rPr lang="en-US" sz="1050" dirty="0" smtClean="0"/>
              <a:t>To promote healthier lives through research and education in nutrition and preventive medicine. </a:t>
            </a:r>
          </a:p>
          <a:p>
            <a:pPr>
              <a:defRPr/>
            </a:pPr>
            <a:r>
              <a:rPr lang="en-US" sz="1050" dirty="0" smtClean="0"/>
              <a:t>The Pennington Center has several research areas, including:</a:t>
            </a:r>
          </a:p>
          <a:p>
            <a:pPr>
              <a:defRPr/>
            </a:pPr>
            <a:r>
              <a:rPr lang="en-US" sz="1050" dirty="0" smtClean="0"/>
              <a:t>Clinical Obesity Research</a:t>
            </a:r>
          </a:p>
          <a:p>
            <a:pPr>
              <a:defRPr/>
            </a:pPr>
            <a:r>
              <a:rPr lang="en-US" sz="1050" dirty="0" smtClean="0"/>
              <a:t>Experimental Obesity</a:t>
            </a:r>
          </a:p>
          <a:p>
            <a:pPr>
              <a:defRPr/>
            </a:pPr>
            <a:r>
              <a:rPr lang="en-US" sz="1050" dirty="0" smtClean="0"/>
              <a:t>Functional Foods</a:t>
            </a:r>
          </a:p>
          <a:p>
            <a:pPr>
              <a:defRPr/>
            </a:pPr>
            <a:r>
              <a:rPr lang="en-US" sz="1050" dirty="0" smtClean="0"/>
              <a:t>Health and Performance Enhancement</a:t>
            </a:r>
          </a:p>
          <a:p>
            <a:pPr>
              <a:defRPr/>
            </a:pPr>
            <a:r>
              <a:rPr lang="en-US" sz="1050" dirty="0" smtClean="0"/>
              <a:t>Nutrition and Chronic Diseases</a:t>
            </a:r>
          </a:p>
          <a:p>
            <a:pPr>
              <a:defRPr/>
            </a:pPr>
            <a:r>
              <a:rPr lang="en-US" sz="1050" dirty="0" smtClean="0"/>
              <a:t>Nutrition and the Brain</a:t>
            </a:r>
          </a:p>
          <a:p>
            <a:pPr>
              <a:defRPr/>
            </a:pPr>
            <a:r>
              <a:rPr lang="en-US" sz="1050" dirty="0" smtClean="0"/>
              <a:t>Dementia, Alzheimer’s and healthy aging</a:t>
            </a:r>
          </a:p>
          <a:p>
            <a:pPr>
              <a:defRPr/>
            </a:pPr>
            <a:r>
              <a:rPr lang="en-US" sz="1050" dirty="0" smtClean="0"/>
              <a:t>Diet, exercise, weight loss and weight loss maintenance</a:t>
            </a:r>
          </a:p>
          <a:p>
            <a:pPr>
              <a:defRPr/>
            </a:pPr>
            <a:r>
              <a:rPr lang="en-US" sz="1050" dirty="0" smtClean="0"/>
              <a:t>The research fostered in these areas can have a profound impact on healthy living and on the prevention of common chronic diseases, such as heart disease, cancer, diabetes, hypertension and osteoporosis. </a:t>
            </a:r>
          </a:p>
          <a:p>
            <a:pPr>
              <a:defRPr/>
            </a:pPr>
            <a:r>
              <a:rPr lang="en-US" sz="1050" dirty="0" smtClean="0"/>
              <a:t>The Division of Education provides education and information to the scientific community and the public about research findings, training programs and research areas, and coordinates educational events for the public on various health issues.</a:t>
            </a:r>
          </a:p>
          <a:p>
            <a:pPr>
              <a:defRPr/>
            </a:pPr>
            <a:r>
              <a:rPr lang="en-US" sz="1050" dirty="0" smtClean="0"/>
              <a:t>We invite people of all ages and backgrounds to participate in the exciting research studies being conducted at the Pennington Center in Baton Rouge, Louisiana. If you would like to take part, visit the clinical trials web page at www.pbrc.edu or call (225) 763-3000. </a:t>
            </a:r>
          </a:p>
          <a:p>
            <a:pPr eaLnBrk="1" hangingPunct="1">
              <a:lnSpc>
                <a:spcPct val="80000"/>
              </a:lnSpc>
              <a:buFont typeface="Wingdings" pitchFamily="2" charset="2"/>
              <a:buNone/>
              <a:defRPr/>
            </a:pPr>
            <a:endParaRPr lang="en-US" sz="1400" b="1" dirty="0" smtClean="0"/>
          </a:p>
        </p:txBody>
      </p:sp>
      <p:sp>
        <p:nvSpPr>
          <p:cNvPr id="7" name="Date Placeholder 6"/>
          <p:cNvSpPr>
            <a:spLocks noGrp="1"/>
          </p:cNvSpPr>
          <p:nvPr>
            <p:ph type="dt" sz="half" idx="10"/>
          </p:nvPr>
        </p:nvSpPr>
        <p:spPr/>
        <p:txBody>
          <a:bodyPr/>
          <a:lstStyle/>
          <a:p>
            <a:r>
              <a:rPr lang="en-US" dirty="0"/>
              <a:t>6</a:t>
            </a:r>
            <a:r>
              <a:rPr lang="en-US" dirty="0" smtClean="0"/>
              <a:t>/12/2010</a:t>
            </a:r>
            <a:endParaRPr lang="en-US" dirty="0"/>
          </a:p>
        </p:txBody>
      </p:sp>
      <p:sp>
        <p:nvSpPr>
          <p:cNvPr id="8" name="Slide Number Placeholder 7"/>
          <p:cNvSpPr>
            <a:spLocks noGrp="1"/>
          </p:cNvSpPr>
          <p:nvPr>
            <p:ph type="sldNum" sz="quarter" idx="12"/>
          </p:nvPr>
        </p:nvSpPr>
        <p:spPr/>
        <p:txBody>
          <a:bodyPr/>
          <a:lstStyle/>
          <a:p>
            <a:fld id="{CAB8F2D2-31AE-493F-A84D-8DDFA224469F}" type="slidenum">
              <a:rPr lang="en-US" smtClean="0"/>
              <a:pPr/>
              <a:t>17</a:t>
            </a:fld>
            <a:endParaRPr lang="en-US"/>
          </a:p>
        </p:txBody>
      </p:sp>
      <p:sp>
        <p:nvSpPr>
          <p:cNvPr id="9" name="Footer Placeholder 8"/>
          <p:cNvSpPr>
            <a:spLocks noGrp="1"/>
          </p:cNvSpPr>
          <p:nvPr>
            <p:ph type="ftr" sz="quarter" idx="11"/>
          </p:nvPr>
        </p:nvSpPr>
        <p:spPr/>
        <p:txBody>
          <a:bodyPr/>
          <a:lstStyle/>
          <a:p>
            <a:r>
              <a:rPr lang="en-US" dirty="0" smtClean="0"/>
              <a:t>PBRC 2010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atin typeface="Cooper Black" pitchFamily="18" charset="0"/>
              </a:rPr>
              <a:t>References</a:t>
            </a:r>
            <a:endParaRPr lang="en-US" dirty="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atin typeface="Cooper Black" pitchFamily="18" charset="0"/>
            </a:endParaRPr>
          </a:p>
        </p:txBody>
      </p:sp>
      <p:sp>
        <p:nvSpPr>
          <p:cNvPr id="3" name="Content Placeholder 2"/>
          <p:cNvSpPr>
            <a:spLocks noGrp="1"/>
          </p:cNvSpPr>
          <p:nvPr>
            <p:ph idx="1"/>
          </p:nvPr>
        </p:nvSpPr>
        <p:spPr>
          <a:xfrm>
            <a:off x="457200" y="457201"/>
            <a:ext cx="8229600" cy="4724399"/>
          </a:xfrm>
          <a:noFill/>
        </p:spPr>
        <p:txBody>
          <a:bodyPr>
            <a:normAutofit fontScale="92500" lnSpcReduction="20000"/>
          </a:bodyPr>
          <a:lstStyle/>
          <a:p>
            <a:pPr marL="514350" indent="-514350">
              <a:buFont typeface="+mj-lt"/>
              <a:buAutoNum type="arabicPeriod"/>
            </a:pPr>
            <a:r>
              <a:rPr lang="en-US" sz="1800" dirty="0" smtClean="0"/>
              <a:t>American Diabetes Association.  (2009).  Diabetes, Cholesterol, and Heart Disease.</a:t>
            </a:r>
            <a:r>
              <a:rPr lang="en-US" sz="1800" i="1" dirty="0" smtClean="0"/>
              <a:t> Fact Sheet.</a:t>
            </a:r>
            <a:r>
              <a:rPr lang="en-US" sz="1800" dirty="0" smtClean="0"/>
              <a:t>  Retrieved August 13,2009, from </a:t>
            </a:r>
            <a:br>
              <a:rPr lang="en-US" sz="1800" dirty="0" smtClean="0"/>
            </a:br>
            <a:r>
              <a:rPr lang="en-US" sz="1800" dirty="0" smtClean="0"/>
              <a:t>	http://www.diabetes.org/utils/printthispage.jsp?PageID=</a:t>
            </a:r>
            <a:br>
              <a:rPr lang="en-US" sz="1800" dirty="0" smtClean="0"/>
            </a:br>
            <a:r>
              <a:rPr lang="en-US" sz="1800" dirty="0" smtClean="0"/>
              <a:t>	ALLABOUTDIABETES_253269</a:t>
            </a:r>
          </a:p>
          <a:p>
            <a:pPr marL="514350" indent="-514350">
              <a:buFont typeface="+mj-lt"/>
              <a:buAutoNum type="arabicPeriod"/>
            </a:pPr>
            <a:r>
              <a:rPr lang="en-US" sz="1800" dirty="0" smtClean="0"/>
              <a:t>American Heart Association.  (2009).  About Cholesterol.  </a:t>
            </a:r>
            <a:r>
              <a:rPr lang="en-US" sz="1800" i="1" dirty="0" smtClean="0"/>
              <a:t>Cholesterol</a:t>
            </a:r>
            <a:r>
              <a:rPr lang="en-US" sz="1800" dirty="0" smtClean="0"/>
              <a:t>.  Retrieved  August 11, 2009, from http://www.americanheart.org/print_presenter.</a:t>
            </a:r>
            <a:br>
              <a:rPr lang="en-US" sz="1800" dirty="0" smtClean="0"/>
            </a:br>
            <a:r>
              <a:rPr lang="en-US" sz="1800" dirty="0" smtClean="0"/>
              <a:t>	</a:t>
            </a:r>
            <a:r>
              <a:rPr lang="en-US" sz="1800" dirty="0" err="1" smtClean="0"/>
              <a:t>Jhtml?identifier</a:t>
            </a:r>
            <a:r>
              <a:rPr lang="en-US" sz="1800" dirty="0" smtClean="0"/>
              <a:t>=512</a:t>
            </a:r>
          </a:p>
          <a:p>
            <a:pPr marL="514350" indent="-514350">
              <a:buFont typeface="+mj-lt"/>
              <a:buAutoNum type="arabicPeriod"/>
            </a:pPr>
            <a:r>
              <a:rPr lang="en-US" sz="1800" dirty="0" smtClean="0"/>
              <a:t>American Heart Association. (2009).  Cholesterol: Welcome to the first step for a healthy heart.  </a:t>
            </a:r>
            <a:r>
              <a:rPr lang="en-US" sz="1800" i="1" dirty="0" smtClean="0"/>
              <a:t>Cholesterol</a:t>
            </a:r>
            <a:r>
              <a:rPr lang="en-US" sz="1800" dirty="0" smtClean="0"/>
              <a:t>.  Retrieved August 13, 2009, from  	http://www.americanheart.org/print_presenter.jhtml?identifier=1516</a:t>
            </a:r>
          </a:p>
          <a:p>
            <a:pPr marL="514350" indent="-514350">
              <a:buFont typeface="+mj-lt"/>
              <a:buAutoNum type="arabicPeriod"/>
            </a:pPr>
            <a:r>
              <a:rPr lang="en-US" sz="1800" dirty="0" smtClean="0"/>
              <a:t>American Heart Association.  (2009).  High Cholesterol Increases Your Risk.  </a:t>
            </a:r>
            <a:r>
              <a:rPr lang="en-US" sz="1800" i="1" dirty="0" smtClean="0"/>
              <a:t>Cholesterol</a:t>
            </a:r>
            <a:r>
              <a:rPr lang="en-US" sz="1800" dirty="0" smtClean="0"/>
              <a:t>.  Retrieved August 13, 2009, from 	http://www.americanheart.org/presenter.jhtml?identifier=1502</a:t>
            </a:r>
          </a:p>
          <a:p>
            <a:pPr marL="514350" indent="-514350">
              <a:buFont typeface="+mj-lt"/>
              <a:buAutoNum type="arabicPeriod"/>
            </a:pPr>
            <a:r>
              <a:rPr lang="en-US" sz="1800" dirty="0" smtClean="0"/>
              <a:t>American Heart Association.  (2009).  It’s Not Just a Man’s Problem.  </a:t>
            </a:r>
            <a:r>
              <a:rPr lang="en-US" sz="1800" i="1" dirty="0" smtClean="0"/>
              <a:t>Women and Cholesterol</a:t>
            </a:r>
            <a:r>
              <a:rPr lang="en-US" sz="1800" dirty="0" smtClean="0"/>
              <a:t>.  Retrieved August 13, 2009, from 	http://www.americanheart.org/print_presenter.jhtml?identifier=185</a:t>
            </a:r>
          </a:p>
        </p:txBody>
      </p:sp>
      <p:sp>
        <p:nvSpPr>
          <p:cNvPr id="4" name="Date Placeholder 3"/>
          <p:cNvSpPr>
            <a:spLocks noGrp="1"/>
          </p:cNvSpPr>
          <p:nvPr>
            <p:ph type="dt" sz="half" idx="10"/>
          </p:nvPr>
        </p:nvSpPr>
        <p:spPr/>
        <p:txBody>
          <a:bodyPr/>
          <a:lstStyle/>
          <a:p>
            <a:r>
              <a:rPr lang="en-US" dirty="0" smtClean="0"/>
              <a:t>6</a:t>
            </a:r>
            <a:r>
              <a:rPr lang="en-US" dirty="0" smtClean="0"/>
              <a:t>/12/2010</a:t>
            </a:r>
            <a:endParaRPr lang="en-US" dirty="0"/>
          </a:p>
        </p:txBody>
      </p:sp>
      <p:sp>
        <p:nvSpPr>
          <p:cNvPr id="5" name="Slide Number Placeholder 4"/>
          <p:cNvSpPr>
            <a:spLocks noGrp="1"/>
          </p:cNvSpPr>
          <p:nvPr>
            <p:ph type="sldNum" sz="quarter" idx="12"/>
          </p:nvPr>
        </p:nvSpPr>
        <p:spPr/>
        <p:txBody>
          <a:bodyPr/>
          <a:lstStyle/>
          <a:p>
            <a:fld id="{CAB8F2D2-31AE-493F-A84D-8DDFA224469F}"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atin typeface="Cooper Black" pitchFamily="18" charset="0"/>
              </a:rPr>
              <a:t>References</a:t>
            </a:r>
            <a:endParaRPr lang="en-US" dirty="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atin typeface="Cooper Black" pitchFamily="18" charset="0"/>
            </a:endParaRPr>
          </a:p>
        </p:txBody>
      </p:sp>
      <p:sp>
        <p:nvSpPr>
          <p:cNvPr id="3" name="Content Placeholder 2"/>
          <p:cNvSpPr>
            <a:spLocks noGrp="1"/>
          </p:cNvSpPr>
          <p:nvPr>
            <p:ph idx="1"/>
          </p:nvPr>
        </p:nvSpPr>
        <p:spPr>
          <a:noFill/>
        </p:spPr>
        <p:txBody>
          <a:bodyPr>
            <a:normAutofit fontScale="85000" lnSpcReduction="10000"/>
          </a:bodyPr>
          <a:lstStyle/>
          <a:p>
            <a:pPr marL="514350" indent="-514350">
              <a:buAutoNum type="arabicPeriod" startAt="6"/>
            </a:pPr>
            <a:r>
              <a:rPr lang="en-US" sz="1800" dirty="0" smtClean="0">
                <a:solidFill>
                  <a:schemeClr val="bg1"/>
                </a:solidFill>
              </a:rPr>
              <a:t>A</a:t>
            </a:r>
            <a:r>
              <a:rPr lang="en-US" sz="1800" dirty="0" smtClean="0"/>
              <a:t>merican Heart Association.  (2009).  Learn The Facts.  </a:t>
            </a:r>
            <a:r>
              <a:rPr lang="en-US" sz="1800" i="1" dirty="0" smtClean="0"/>
              <a:t>Cholesterol</a:t>
            </a:r>
            <a:r>
              <a:rPr lang="en-US" sz="1800" dirty="0" smtClean="0"/>
              <a:t>.  Retrieved August 13, 2009, from http://www.americanheart.org/</a:t>
            </a:r>
            <a:br>
              <a:rPr lang="en-US" sz="1800" dirty="0" smtClean="0"/>
            </a:br>
            <a:r>
              <a:rPr lang="en-US" sz="1800" dirty="0" smtClean="0"/>
              <a:t>	</a:t>
            </a:r>
            <a:r>
              <a:rPr lang="en-US" sz="1800" dirty="0" err="1" smtClean="0"/>
              <a:t>presenter.jhtml?identifier</a:t>
            </a:r>
            <a:r>
              <a:rPr lang="en-US" sz="1800" dirty="0" smtClean="0"/>
              <a:t>=3006030</a:t>
            </a:r>
          </a:p>
          <a:p>
            <a:pPr marL="514350" indent="-514350">
              <a:buAutoNum type="arabicPeriod" startAt="6"/>
            </a:pPr>
            <a:r>
              <a:rPr lang="en-US" sz="1800" dirty="0" smtClean="0"/>
              <a:t>American Heart Association.  (2009).  Start Healthy Habits Early.  </a:t>
            </a:r>
            <a:r>
              <a:rPr lang="en-US" sz="1800" i="1" dirty="0" smtClean="0"/>
              <a:t>Children and Cholesterol</a:t>
            </a:r>
            <a:r>
              <a:rPr lang="en-US" sz="1800" dirty="0" smtClean="0"/>
              <a:t>.  Retrieved August 13, 2009, from </a:t>
            </a:r>
            <a:br>
              <a:rPr lang="en-US" sz="1800" dirty="0" smtClean="0"/>
            </a:br>
            <a:r>
              <a:rPr lang="en-US" sz="1800" dirty="0" smtClean="0"/>
              <a:t>	http://americanheart.org/presenter.jhtml?identifier=211</a:t>
            </a:r>
          </a:p>
          <a:p>
            <a:pPr marL="514350" indent="-514350">
              <a:buAutoNum type="arabicPeriod" startAt="6"/>
            </a:pPr>
            <a:r>
              <a:rPr lang="en-US" sz="1800" dirty="0" smtClean="0"/>
              <a:t>Center For Disease Control.  (2006).  Cholesterol Fact Sheet.  </a:t>
            </a:r>
            <a:r>
              <a:rPr lang="en-US" sz="1800" i="1" dirty="0" smtClean="0"/>
              <a:t>Fact Sheets and At-A-Glance Reports</a:t>
            </a:r>
            <a:r>
              <a:rPr lang="en-US" sz="1800" dirty="0" smtClean="0"/>
              <a:t>.  Retrieved August 18,2009, from http://www.cdc.gov/</a:t>
            </a:r>
            <a:br>
              <a:rPr lang="en-US" sz="1800" dirty="0" smtClean="0"/>
            </a:br>
            <a:r>
              <a:rPr lang="en-US" sz="1800" dirty="0" smtClean="0"/>
              <a:t>	</a:t>
            </a:r>
            <a:r>
              <a:rPr lang="en-US" sz="1800" dirty="0" err="1" smtClean="0"/>
              <a:t>print.do?url</a:t>
            </a:r>
            <a:r>
              <a:rPr lang="en-US" sz="1800" dirty="0" smtClean="0"/>
              <a:t>=http://www.cdc.gov/DHDSP/library/fs_cholesterol.htm</a:t>
            </a:r>
          </a:p>
          <a:p>
            <a:pPr marL="514350" indent="-514350">
              <a:buAutoNum type="arabicPeriod" startAt="6"/>
            </a:pPr>
            <a:r>
              <a:rPr lang="en-US" sz="1800" dirty="0" smtClean="0"/>
              <a:t>Federal Citizen Information Center.  (2009).  What You Need to Know About </a:t>
            </a:r>
            <a:br>
              <a:rPr lang="en-US" sz="1800" dirty="0" smtClean="0"/>
            </a:br>
            <a:r>
              <a:rPr lang="en-US" sz="1800" dirty="0" smtClean="0"/>
              <a:t>	Cholesterol.  </a:t>
            </a:r>
            <a:r>
              <a:rPr lang="en-US" sz="1800" i="1" dirty="0" smtClean="0"/>
              <a:t>Health</a:t>
            </a:r>
            <a:r>
              <a:rPr lang="en-US" sz="1800" dirty="0" smtClean="0"/>
              <a:t>.  Retrieved August 18, 2009, from</a:t>
            </a:r>
            <a:br>
              <a:rPr lang="en-US" sz="1800" dirty="0" smtClean="0"/>
            </a:br>
            <a:r>
              <a:rPr lang="en-US" sz="1800" dirty="0" smtClean="0"/>
              <a:t>	http://www.pueblo.gsa.gov/cfocus/cfcholesterol08/focus.htm</a:t>
            </a:r>
          </a:p>
          <a:p>
            <a:pPr marL="514350" indent="-514350">
              <a:buAutoNum type="arabicPeriod" startAt="6"/>
            </a:pPr>
            <a:r>
              <a:rPr lang="en-US" sz="1800" dirty="0" err="1" smtClean="0"/>
              <a:t>Nazano</a:t>
            </a:r>
            <a:r>
              <a:rPr lang="en-US" sz="1800" dirty="0" smtClean="0"/>
              <a:t>, Brenda.  (2009).  High Cholesterol: Heart-Healthy Diet.  </a:t>
            </a:r>
            <a:r>
              <a:rPr lang="en-US" sz="1800" i="1" dirty="0" smtClean="0"/>
              <a:t>Cholesterol </a:t>
            </a:r>
            <a:br>
              <a:rPr lang="en-US" sz="1800" i="1" dirty="0" smtClean="0"/>
            </a:br>
            <a:r>
              <a:rPr lang="en-US" sz="1800" i="1" dirty="0" smtClean="0"/>
              <a:t>	Management Guide</a:t>
            </a:r>
            <a:r>
              <a:rPr lang="en-US" sz="1800" dirty="0" smtClean="0"/>
              <a:t>.  Retrieved August 13, 2009, from </a:t>
            </a:r>
            <a:br>
              <a:rPr lang="en-US" sz="1800" dirty="0" smtClean="0"/>
            </a:br>
            <a:r>
              <a:rPr lang="en-US" sz="1800" dirty="0" smtClean="0"/>
              <a:t>	http://webmd.com/cholesterol-management/guide/heart-healthy-	</a:t>
            </a:r>
            <a:r>
              <a:rPr lang="en-US" sz="1800" dirty="0" err="1" smtClean="0"/>
              <a:t>diet?print</a:t>
            </a:r>
            <a:r>
              <a:rPr lang="en-US" sz="1800" dirty="0" smtClean="0"/>
              <a:t>=true</a:t>
            </a:r>
          </a:p>
          <a:p>
            <a:pPr marL="514350" indent="-514350">
              <a:buNone/>
            </a:pPr>
            <a:endParaRPr lang="en-US" sz="1800" dirty="0"/>
          </a:p>
        </p:txBody>
      </p:sp>
      <p:sp>
        <p:nvSpPr>
          <p:cNvPr id="4" name="Date Placeholder 3"/>
          <p:cNvSpPr>
            <a:spLocks noGrp="1"/>
          </p:cNvSpPr>
          <p:nvPr>
            <p:ph type="dt" sz="half" idx="10"/>
          </p:nvPr>
        </p:nvSpPr>
        <p:spPr/>
        <p:txBody>
          <a:bodyPr/>
          <a:lstStyle/>
          <a:p>
            <a:r>
              <a:rPr lang="en-US" smtClean="0"/>
              <a:t>6</a:t>
            </a:r>
            <a:r>
              <a:rPr lang="en-US" smtClean="0"/>
              <a:t>/12/2010</a:t>
            </a:r>
            <a:endParaRPr lang="en-US"/>
          </a:p>
        </p:txBody>
      </p:sp>
      <p:sp>
        <p:nvSpPr>
          <p:cNvPr id="5" name="Slide Number Placeholder 4"/>
          <p:cNvSpPr>
            <a:spLocks noGrp="1"/>
          </p:cNvSpPr>
          <p:nvPr>
            <p:ph type="sldNum" sz="quarter" idx="12"/>
          </p:nvPr>
        </p:nvSpPr>
        <p:spPr/>
        <p:txBody>
          <a:bodyPr/>
          <a:lstStyle/>
          <a:p>
            <a:fld id="{CAB8F2D2-31AE-493F-A84D-8DDFA224469F}"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Cholesterol Trends</a:t>
            </a:r>
            <a:endParaRPr lang="en-US" dirty="0"/>
          </a:p>
        </p:txBody>
      </p:sp>
      <p:sp>
        <p:nvSpPr>
          <p:cNvPr id="5" name="Content Placeholder 4"/>
          <p:cNvSpPr>
            <a:spLocks noGrp="1"/>
          </p:cNvSpPr>
          <p:nvPr>
            <p:ph idx="1"/>
          </p:nvPr>
        </p:nvSpPr>
        <p:spPr/>
        <p:txBody>
          <a:bodyPr>
            <a:normAutofit/>
          </a:bodyPr>
          <a:lstStyle/>
          <a:p>
            <a:pPr>
              <a:buFont typeface="Wingdings" pitchFamily="2" charset="2"/>
              <a:buChar char="§"/>
            </a:pPr>
            <a:r>
              <a:rPr lang="en-US" dirty="0" smtClean="0"/>
              <a:t>Blood cholesterol levels correlate with weight. However, lean individuals can have high cholesterol levels.</a:t>
            </a:r>
          </a:p>
          <a:p>
            <a:pPr>
              <a:buFont typeface="Wingdings" pitchFamily="2" charset="2"/>
              <a:buChar char="§"/>
            </a:pPr>
            <a:r>
              <a:rPr lang="en-US" dirty="0" smtClean="0"/>
              <a:t>Blood cholesterol levels also correlate with the diet. A diet high in saturated fat and cholesterol increases blood cholesterol level. </a:t>
            </a:r>
          </a:p>
          <a:p>
            <a:pPr>
              <a:buFont typeface="Wingdings" pitchFamily="2" charset="2"/>
              <a:buChar char="§"/>
            </a:pPr>
            <a:r>
              <a:rPr lang="en-US" dirty="0" smtClean="0"/>
              <a:t>Some individuals have high blood cholesterol level due to genetics. </a:t>
            </a:r>
          </a:p>
          <a:p>
            <a:endParaRPr lang="en-US" dirty="0"/>
          </a:p>
        </p:txBody>
      </p:sp>
      <p:sp>
        <p:nvSpPr>
          <p:cNvPr id="6" name="Date Placeholder 5"/>
          <p:cNvSpPr>
            <a:spLocks noGrp="1"/>
          </p:cNvSpPr>
          <p:nvPr>
            <p:ph type="dt" sz="half" idx="10"/>
          </p:nvPr>
        </p:nvSpPr>
        <p:spPr/>
        <p:txBody>
          <a:bodyPr/>
          <a:lstStyle/>
          <a:p>
            <a:r>
              <a:rPr lang="en-US" dirty="0"/>
              <a:t>6</a:t>
            </a:r>
            <a:r>
              <a:rPr lang="en-US" dirty="0" smtClean="0"/>
              <a:t>/12/2010</a:t>
            </a:r>
            <a:endParaRPr lang="en-US" dirty="0"/>
          </a:p>
        </p:txBody>
      </p:sp>
      <p:sp>
        <p:nvSpPr>
          <p:cNvPr id="7" name="Slide Number Placeholder 6"/>
          <p:cNvSpPr>
            <a:spLocks noGrp="1"/>
          </p:cNvSpPr>
          <p:nvPr>
            <p:ph type="sldNum" sz="quarter" idx="12"/>
          </p:nvPr>
        </p:nvSpPr>
        <p:spPr/>
        <p:txBody>
          <a:bodyPr/>
          <a:lstStyle/>
          <a:p>
            <a:fld id="{CAB8F2D2-31AE-493F-A84D-8DDFA224469F}" type="slidenum">
              <a:rPr lang="en-US" smtClean="0"/>
              <a:pPr/>
              <a:t>2</a:t>
            </a:fld>
            <a:endParaRPr lang="en-US"/>
          </a:p>
        </p:txBody>
      </p:sp>
      <p:sp>
        <p:nvSpPr>
          <p:cNvPr id="8" name="Footer Placeholder 7"/>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Cholesterol in the Body</a:t>
            </a:r>
            <a:endParaRPr lang="en-US" sz="2800" dirty="0"/>
          </a:p>
        </p:txBody>
      </p:sp>
      <p:sp>
        <p:nvSpPr>
          <p:cNvPr id="5" name="Content Placeholder 4"/>
          <p:cNvSpPr>
            <a:spLocks noGrp="1"/>
          </p:cNvSpPr>
          <p:nvPr>
            <p:ph sz="half" idx="1"/>
          </p:nvPr>
        </p:nvSpPr>
        <p:spPr>
          <a:xfrm>
            <a:off x="514352" y="530352"/>
            <a:ext cx="4591048" cy="5032248"/>
          </a:xfrm>
        </p:spPr>
        <p:txBody>
          <a:bodyPr>
            <a:normAutofit/>
          </a:bodyPr>
          <a:lstStyle/>
          <a:p>
            <a:r>
              <a:rPr lang="en-US" dirty="0" smtClean="0"/>
              <a:t>Cholesterol travels in the bloodstream. </a:t>
            </a:r>
          </a:p>
          <a:p>
            <a:r>
              <a:rPr lang="en-US" dirty="0" smtClean="0"/>
              <a:t>It is vital to the functioning of the human body.</a:t>
            </a:r>
          </a:p>
          <a:p>
            <a:r>
              <a:rPr lang="en-US" dirty="0" smtClean="0"/>
              <a:t>It serves three main functions: </a:t>
            </a:r>
          </a:p>
          <a:p>
            <a:pPr lvl="1"/>
            <a:r>
              <a:rPr lang="en-US" dirty="0" smtClean="0"/>
              <a:t>to make steroid hormones</a:t>
            </a:r>
          </a:p>
          <a:p>
            <a:pPr lvl="1"/>
            <a:r>
              <a:rPr lang="en-US" dirty="0" smtClean="0"/>
              <a:t>to produce bile acids</a:t>
            </a:r>
          </a:p>
          <a:p>
            <a:pPr lvl="1"/>
            <a:r>
              <a:rPr lang="en-US" dirty="0" smtClean="0"/>
              <a:t>it is a main component of cell membranes and structures.</a:t>
            </a:r>
            <a:endParaRPr lang="en-US" dirty="0"/>
          </a:p>
        </p:txBody>
      </p:sp>
      <p:pic>
        <p:nvPicPr>
          <p:cNvPr id="8" name="Content Placeholder 7" descr="cholesterol in the blood.jpg"/>
          <p:cNvPicPr>
            <a:picLocks noGrp="1" noChangeAspect="1"/>
          </p:cNvPicPr>
          <p:nvPr>
            <p:ph sz="half" idx="2"/>
          </p:nvPr>
        </p:nvPicPr>
        <p:blipFill>
          <a:blip r:embed="rId3" cstate="print"/>
          <a:stretch>
            <a:fillRect/>
          </a:stretch>
        </p:blipFill>
        <p:spPr>
          <a:xfrm>
            <a:off x="5029200" y="1066800"/>
            <a:ext cx="3596680" cy="2877344"/>
          </a:xfrm>
          <a:prstGeom prst="rect">
            <a:avLst/>
          </a:prstGeom>
        </p:spPr>
      </p:pic>
      <p:sp>
        <p:nvSpPr>
          <p:cNvPr id="9" name="Date Placeholder 8"/>
          <p:cNvSpPr>
            <a:spLocks noGrp="1"/>
          </p:cNvSpPr>
          <p:nvPr>
            <p:ph type="dt" sz="half" idx="10"/>
          </p:nvPr>
        </p:nvSpPr>
        <p:spPr/>
        <p:txBody>
          <a:bodyPr/>
          <a:lstStyle/>
          <a:p>
            <a:r>
              <a:rPr lang="en-US" dirty="0" smtClean="0"/>
              <a:t>6/12/2010</a:t>
            </a:r>
            <a:endParaRPr lang="en-US" dirty="0"/>
          </a:p>
        </p:txBody>
      </p:sp>
      <p:sp>
        <p:nvSpPr>
          <p:cNvPr id="10" name="Slide Number Placeholder 9"/>
          <p:cNvSpPr>
            <a:spLocks noGrp="1"/>
          </p:cNvSpPr>
          <p:nvPr>
            <p:ph type="sldNum" sz="quarter" idx="12"/>
          </p:nvPr>
        </p:nvSpPr>
        <p:spPr/>
        <p:txBody>
          <a:bodyPr/>
          <a:lstStyle/>
          <a:p>
            <a:fld id="{CAB8F2D2-31AE-493F-A84D-8DDFA224469F}" type="slidenum">
              <a:rPr lang="en-US" smtClean="0"/>
              <a:pPr/>
              <a:t>3</a:t>
            </a:fld>
            <a:endParaRPr lang="en-US"/>
          </a:p>
        </p:txBody>
      </p:sp>
      <p:sp>
        <p:nvSpPr>
          <p:cNvPr id="11" name="Footer Placeholder 10"/>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Development of Heart Disease</a:t>
            </a:r>
            <a:endParaRPr lang="en-US" dirty="0"/>
          </a:p>
        </p:txBody>
      </p:sp>
      <p:sp>
        <p:nvSpPr>
          <p:cNvPr id="3" name="Content Placeholder 2"/>
          <p:cNvSpPr>
            <a:spLocks noGrp="1"/>
          </p:cNvSpPr>
          <p:nvPr>
            <p:ph idx="1"/>
          </p:nvPr>
        </p:nvSpPr>
        <p:spPr>
          <a:xfrm>
            <a:off x="502920" y="530352"/>
            <a:ext cx="8183880" cy="4575048"/>
          </a:xfrm>
        </p:spPr>
        <p:txBody>
          <a:bodyPr>
            <a:normAutofit fontScale="92500" lnSpcReduction="20000"/>
          </a:bodyPr>
          <a:lstStyle/>
          <a:p>
            <a:r>
              <a:rPr lang="en-US" dirty="0" smtClean="0"/>
              <a:t>High level of blood cholesterol can cause accumulation of cholesterol in the arteries.  </a:t>
            </a:r>
          </a:p>
          <a:p>
            <a:r>
              <a:rPr lang="en-US" dirty="0" smtClean="0"/>
              <a:t>There are no signs of accumulation at early stages.</a:t>
            </a:r>
          </a:p>
          <a:p>
            <a:r>
              <a:rPr lang="en-US" dirty="0" smtClean="0"/>
              <a:t>Build up of cholesterol leads to hardening of arteries.</a:t>
            </a:r>
          </a:p>
          <a:p>
            <a:r>
              <a:rPr lang="en-US" dirty="0" smtClean="0"/>
              <a:t>Hardening of arteries can lead to heart attack and stroke.</a:t>
            </a:r>
          </a:p>
          <a:p>
            <a:r>
              <a:rPr lang="en-US" dirty="0" smtClean="0"/>
              <a:t>Atherosclerosis can begin in childhood.</a:t>
            </a:r>
          </a:p>
          <a:p>
            <a:r>
              <a:rPr lang="en-US" dirty="0" smtClean="0"/>
              <a:t>After age 20, it is recommended that blood cholesterol levels be checked every five years.</a:t>
            </a:r>
          </a:p>
          <a:p>
            <a:endParaRPr lang="en-US" dirty="0" smtClean="0"/>
          </a:p>
        </p:txBody>
      </p:sp>
      <p:sp>
        <p:nvSpPr>
          <p:cNvPr id="4" name="Date Placeholder 3"/>
          <p:cNvSpPr>
            <a:spLocks noGrp="1"/>
          </p:cNvSpPr>
          <p:nvPr>
            <p:ph type="dt" sz="half" idx="10"/>
          </p:nvPr>
        </p:nvSpPr>
        <p:spPr/>
        <p:txBody>
          <a:bodyPr/>
          <a:lstStyle/>
          <a:p>
            <a:r>
              <a:rPr lang="en-US" dirty="0" smtClean="0"/>
              <a:t>6/12/2010</a:t>
            </a:r>
            <a:endParaRPr lang="en-US" dirty="0"/>
          </a:p>
        </p:txBody>
      </p:sp>
      <p:sp>
        <p:nvSpPr>
          <p:cNvPr id="5" name="Slide Number Placeholder 4"/>
          <p:cNvSpPr>
            <a:spLocks noGrp="1"/>
          </p:cNvSpPr>
          <p:nvPr>
            <p:ph type="sldNum" sz="quarter" idx="12"/>
          </p:nvPr>
        </p:nvSpPr>
        <p:spPr/>
        <p:txBody>
          <a:bodyPr/>
          <a:lstStyle/>
          <a:p>
            <a:fld id="{CAB8F2D2-31AE-493F-A84D-8DDFA224469F}"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Cholesterol Come From?</a:t>
            </a:r>
            <a:endParaRPr lang="en-US" dirty="0"/>
          </a:p>
        </p:txBody>
      </p:sp>
      <p:sp>
        <p:nvSpPr>
          <p:cNvPr id="3" name="Content Placeholder 2"/>
          <p:cNvSpPr>
            <a:spLocks noGrp="1"/>
          </p:cNvSpPr>
          <p:nvPr>
            <p:ph idx="1"/>
          </p:nvPr>
        </p:nvSpPr>
        <p:spPr/>
        <p:txBody>
          <a:bodyPr/>
          <a:lstStyle/>
          <a:p>
            <a:r>
              <a:rPr lang="en-US" dirty="0" smtClean="0"/>
              <a:t>Cholesterol is made by the liver and is also consumed in the diet.</a:t>
            </a:r>
          </a:p>
          <a:p>
            <a:r>
              <a:rPr lang="en-US" dirty="0" smtClean="0"/>
              <a:t>The intestinal track absorbs the cholesterol from foods. </a:t>
            </a:r>
          </a:p>
          <a:p>
            <a:r>
              <a:rPr lang="en-US" dirty="0" smtClean="0"/>
              <a:t>Excess cholesterol that is not used for hormone production accumulates in the bloodstream and cells and can result in cholesterol plaques. </a:t>
            </a:r>
          </a:p>
          <a:p>
            <a:endParaRPr lang="en-US" dirty="0"/>
          </a:p>
        </p:txBody>
      </p:sp>
      <p:sp>
        <p:nvSpPr>
          <p:cNvPr id="4" name="Date Placeholder 3"/>
          <p:cNvSpPr>
            <a:spLocks noGrp="1"/>
          </p:cNvSpPr>
          <p:nvPr>
            <p:ph type="dt" sz="half" idx="10"/>
          </p:nvPr>
        </p:nvSpPr>
        <p:spPr/>
        <p:txBody>
          <a:bodyPr/>
          <a:lstStyle/>
          <a:p>
            <a:r>
              <a:rPr lang="en-US" dirty="0"/>
              <a:t>6</a:t>
            </a:r>
            <a:r>
              <a:rPr lang="en-US" dirty="0" smtClean="0"/>
              <a:t>/12/2010</a:t>
            </a:r>
            <a:endParaRPr lang="en-US" dirty="0"/>
          </a:p>
        </p:txBody>
      </p:sp>
      <p:sp>
        <p:nvSpPr>
          <p:cNvPr id="5" name="Slide Number Placeholder 4"/>
          <p:cNvSpPr>
            <a:spLocks noGrp="1"/>
          </p:cNvSpPr>
          <p:nvPr>
            <p:ph type="sldNum" sz="quarter" idx="12"/>
          </p:nvPr>
        </p:nvSpPr>
        <p:spPr/>
        <p:txBody>
          <a:bodyPr/>
          <a:lstStyle/>
          <a:p>
            <a:fld id="{CAB8F2D2-31AE-493F-A84D-8DDFA224469F}"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Cholesterol Types:</a:t>
            </a:r>
            <a:endParaRPr lang="en-US" dirty="0"/>
          </a:p>
        </p:txBody>
      </p:sp>
      <p:sp>
        <p:nvSpPr>
          <p:cNvPr id="4" name="TextBox 3"/>
          <p:cNvSpPr txBox="1"/>
          <p:nvPr/>
        </p:nvSpPr>
        <p:spPr>
          <a:xfrm>
            <a:off x="1143000" y="1295400"/>
            <a:ext cx="7772400" cy="1569660"/>
          </a:xfrm>
          <a:prstGeom prst="rect">
            <a:avLst/>
          </a:prstGeom>
          <a:noFill/>
        </p:spPr>
        <p:txBody>
          <a:bodyPr wrap="square" rtlCol="0">
            <a:spAutoFit/>
          </a:bodyPr>
          <a:lstStyle/>
          <a:p>
            <a:pPr>
              <a:buFont typeface="Wingdings" pitchFamily="2" charset="2"/>
              <a:buChar char="§"/>
            </a:pPr>
            <a:r>
              <a:rPr lang="en-US" sz="2400" dirty="0" smtClean="0"/>
              <a:t>There are 3 main types of cholesterol:</a:t>
            </a:r>
          </a:p>
          <a:p>
            <a:pPr lvl="1">
              <a:buFont typeface="Wingdings" pitchFamily="2" charset="2"/>
              <a:buChar char="§"/>
            </a:pPr>
            <a:r>
              <a:rPr lang="en-US" sz="2400" dirty="0" smtClean="0"/>
              <a:t>High Density Lipoproteins (HDL)</a:t>
            </a:r>
          </a:p>
          <a:p>
            <a:pPr lvl="1">
              <a:buFont typeface="Wingdings" pitchFamily="2" charset="2"/>
              <a:buChar char="§"/>
            </a:pPr>
            <a:r>
              <a:rPr lang="en-US" sz="2400" dirty="0" smtClean="0"/>
              <a:t>Low Density Lipoproteins (LDL)</a:t>
            </a:r>
          </a:p>
          <a:p>
            <a:pPr lvl="1">
              <a:buFont typeface="Wingdings" pitchFamily="2" charset="2"/>
              <a:buChar char="§"/>
            </a:pPr>
            <a:r>
              <a:rPr lang="en-US" sz="2400" dirty="0" smtClean="0"/>
              <a:t>Very Low Density Lipoproteins (VLDL)</a:t>
            </a:r>
          </a:p>
        </p:txBody>
      </p:sp>
      <p:sp>
        <p:nvSpPr>
          <p:cNvPr id="6" name="TextBox 5"/>
          <p:cNvSpPr txBox="1"/>
          <p:nvPr/>
        </p:nvSpPr>
        <p:spPr>
          <a:xfrm>
            <a:off x="4114800" y="3995678"/>
            <a:ext cx="4724400" cy="646331"/>
          </a:xfrm>
          <a:prstGeom prst="rect">
            <a:avLst/>
          </a:prstGeom>
          <a:noFill/>
        </p:spPr>
        <p:txBody>
          <a:bodyPr wrap="square" rtlCol="0">
            <a:spAutoFit/>
          </a:bodyPr>
          <a:lstStyle/>
          <a:p>
            <a:pPr lvl="1">
              <a:buFont typeface="Wingdings" pitchFamily="2" charset="2"/>
              <a:buChar char="v"/>
            </a:pPr>
            <a:endParaRPr lang="en-US" dirty="0" smtClean="0"/>
          </a:p>
          <a:p>
            <a:pPr lvl="1">
              <a:buFont typeface="Wingdings" pitchFamily="2" charset="2"/>
              <a:buChar char="v"/>
            </a:pPr>
            <a:endParaRPr lang="en-US" dirty="0" smtClean="0"/>
          </a:p>
        </p:txBody>
      </p:sp>
      <p:pic>
        <p:nvPicPr>
          <p:cNvPr id="3" name="Picture 2"/>
          <p:cNvPicPr>
            <a:picLocks noChangeAspect="1" noChangeArrowheads="1"/>
          </p:cNvPicPr>
          <p:nvPr/>
        </p:nvPicPr>
        <p:blipFill>
          <a:blip r:embed="rId3" cstate="print"/>
          <a:srcRect/>
          <a:stretch>
            <a:fillRect/>
          </a:stretch>
        </p:blipFill>
        <p:spPr bwMode="auto">
          <a:xfrm>
            <a:off x="1371600" y="3276600"/>
            <a:ext cx="2895600" cy="2571293"/>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dirty="0"/>
              <a:t>6</a:t>
            </a:r>
            <a:r>
              <a:rPr lang="en-US" dirty="0" smtClean="0"/>
              <a:t>/12/2010</a:t>
            </a:r>
            <a:endParaRPr lang="en-US" dirty="0"/>
          </a:p>
        </p:txBody>
      </p:sp>
      <p:sp>
        <p:nvSpPr>
          <p:cNvPr id="8" name="Slide Number Placeholder 7"/>
          <p:cNvSpPr>
            <a:spLocks noGrp="1"/>
          </p:cNvSpPr>
          <p:nvPr>
            <p:ph type="sldNum" sz="quarter" idx="12"/>
          </p:nvPr>
        </p:nvSpPr>
        <p:spPr/>
        <p:txBody>
          <a:bodyPr/>
          <a:lstStyle/>
          <a:p>
            <a:fld id="{CAB8F2D2-31AE-493F-A84D-8DDFA224469F}" type="slidenum">
              <a:rPr lang="en-US" smtClean="0"/>
              <a:pPr/>
              <a:t>6</a:t>
            </a:fld>
            <a:endParaRPr lang="en-US"/>
          </a:p>
        </p:txBody>
      </p:sp>
      <p:sp>
        <p:nvSpPr>
          <p:cNvPr id="9" name="Footer Placeholder 8"/>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DL LDL angel devil.jpg"/>
          <p:cNvPicPr>
            <a:picLocks noGrp="1" noChangeAspect="1"/>
          </p:cNvPicPr>
          <p:nvPr>
            <p:ph idx="1"/>
          </p:nvPr>
        </p:nvPicPr>
        <p:blipFill>
          <a:blip r:embed="rId3" cstate="print"/>
          <a:stretch>
            <a:fillRect/>
          </a:stretch>
        </p:blipFill>
        <p:spPr>
          <a:xfrm>
            <a:off x="3124200" y="1828800"/>
            <a:ext cx="3389097" cy="2685859"/>
          </a:xfrm>
          <a:prstGeom prst="rect">
            <a:avLst/>
          </a:prstGeom>
        </p:spPr>
      </p:pic>
      <p:sp>
        <p:nvSpPr>
          <p:cNvPr id="5" name="TextBox 4"/>
          <p:cNvSpPr txBox="1"/>
          <p:nvPr/>
        </p:nvSpPr>
        <p:spPr>
          <a:xfrm>
            <a:off x="5562600" y="4495800"/>
            <a:ext cx="3124200" cy="1384995"/>
          </a:xfrm>
          <a:prstGeom prst="rect">
            <a:avLst/>
          </a:prstGeom>
          <a:noFill/>
        </p:spPr>
        <p:txBody>
          <a:bodyPr wrap="square" rtlCol="0">
            <a:spAutoFit/>
          </a:bodyPr>
          <a:lstStyle/>
          <a:p>
            <a:pPr algn="ctr"/>
            <a:r>
              <a:rPr lang="en-US" sz="2400" dirty="0" smtClean="0">
                <a:solidFill>
                  <a:srgbClr val="FF0000"/>
                </a:solidFill>
                <a:effectLst>
                  <a:outerShdw blurRad="38100" dist="38100" dir="2700000" algn="tl">
                    <a:srgbClr val="000000">
                      <a:alpha val="43137"/>
                    </a:srgbClr>
                  </a:outerShdw>
                </a:effectLst>
                <a:latin typeface="Bodoni MT Black" pitchFamily="18" charset="0"/>
              </a:rPr>
              <a:t>The Bad Cholesterol = LDL</a:t>
            </a:r>
          </a:p>
          <a:p>
            <a:pPr algn="ctr"/>
            <a:r>
              <a:rPr lang="en-US" dirty="0" smtClean="0">
                <a:solidFill>
                  <a:srgbClr val="FF0000"/>
                </a:solidFill>
                <a:effectLst>
                  <a:outerShdw blurRad="38100" dist="38100" dir="2700000" algn="tl">
                    <a:srgbClr val="000000">
                      <a:alpha val="43137"/>
                    </a:srgbClr>
                  </a:outerShdw>
                </a:effectLst>
                <a:latin typeface="Bodoni MT Black" pitchFamily="18" charset="0"/>
              </a:rPr>
              <a:t>Levels should be less than 100 mg/</a:t>
            </a:r>
            <a:r>
              <a:rPr lang="en-US" dirty="0" err="1" smtClean="0">
                <a:solidFill>
                  <a:srgbClr val="FF0000"/>
                </a:solidFill>
                <a:effectLst>
                  <a:outerShdw blurRad="38100" dist="38100" dir="2700000" algn="tl">
                    <a:srgbClr val="000000">
                      <a:alpha val="43137"/>
                    </a:srgbClr>
                  </a:outerShdw>
                </a:effectLst>
                <a:latin typeface="Bodoni MT Black" pitchFamily="18" charset="0"/>
              </a:rPr>
              <a:t>dL</a:t>
            </a:r>
            <a:endParaRPr lang="en-US" dirty="0">
              <a:solidFill>
                <a:srgbClr val="FF0000"/>
              </a:solidFill>
              <a:effectLst>
                <a:outerShdw blurRad="38100" dist="38100" dir="2700000" algn="tl">
                  <a:srgbClr val="000000">
                    <a:alpha val="43137"/>
                  </a:srgbClr>
                </a:outerShdw>
              </a:effectLst>
              <a:latin typeface="Bodoni MT Black" pitchFamily="18" charset="0"/>
            </a:endParaRPr>
          </a:p>
        </p:txBody>
      </p:sp>
      <p:sp>
        <p:nvSpPr>
          <p:cNvPr id="6" name="TextBox 5"/>
          <p:cNvSpPr txBox="1"/>
          <p:nvPr/>
        </p:nvSpPr>
        <p:spPr>
          <a:xfrm>
            <a:off x="457200" y="457200"/>
            <a:ext cx="3276600" cy="1676400"/>
          </a:xfrm>
          <a:prstGeom prst="rect">
            <a:avLst/>
          </a:prstGeom>
          <a:noFill/>
        </p:spPr>
        <p:txBody>
          <a:bodyPr wrap="square" rtlCol="0">
            <a:spAutoFit/>
          </a:bodyPr>
          <a:lstStyle/>
          <a:p>
            <a:pPr algn="ctr"/>
            <a:r>
              <a:rPr lang="en-US" sz="2400" dirty="0" smtClean="0">
                <a:solidFill>
                  <a:schemeClr val="accent1">
                    <a:lumMod val="75000"/>
                  </a:schemeClr>
                </a:solidFill>
                <a:effectLst>
                  <a:outerShdw blurRad="38100" dist="38100" dir="2700000" algn="tl">
                    <a:srgbClr val="000000">
                      <a:alpha val="43137"/>
                    </a:srgbClr>
                  </a:outerShdw>
                </a:effectLst>
                <a:latin typeface="Bodoni MT Black" pitchFamily="18" charset="0"/>
              </a:rPr>
              <a:t>The Good Cholesterol = HDL</a:t>
            </a:r>
          </a:p>
          <a:p>
            <a:pPr algn="ctr"/>
            <a:r>
              <a:rPr lang="en-US" dirty="0" smtClean="0">
                <a:solidFill>
                  <a:schemeClr val="accent1">
                    <a:lumMod val="75000"/>
                  </a:schemeClr>
                </a:solidFill>
                <a:effectLst>
                  <a:outerShdw blurRad="38100" dist="38100" dir="2700000" algn="tl">
                    <a:srgbClr val="000000">
                      <a:alpha val="43137"/>
                    </a:srgbClr>
                  </a:outerShdw>
                </a:effectLst>
                <a:latin typeface="Bodoni MT Black" pitchFamily="18" charset="0"/>
              </a:rPr>
              <a:t>Levels should be greater than or equal to 60 mg/</a:t>
            </a:r>
            <a:r>
              <a:rPr lang="en-US" dirty="0" err="1" smtClean="0">
                <a:solidFill>
                  <a:schemeClr val="accent1">
                    <a:lumMod val="75000"/>
                  </a:schemeClr>
                </a:solidFill>
                <a:effectLst>
                  <a:outerShdw blurRad="38100" dist="38100" dir="2700000" algn="tl">
                    <a:srgbClr val="000000">
                      <a:alpha val="43137"/>
                    </a:srgbClr>
                  </a:outerShdw>
                </a:effectLst>
                <a:latin typeface="Bodoni MT Black" pitchFamily="18" charset="0"/>
              </a:rPr>
              <a:t>dL</a:t>
            </a:r>
            <a:endParaRPr lang="en-US" dirty="0">
              <a:solidFill>
                <a:schemeClr val="accent1">
                  <a:lumMod val="75000"/>
                </a:schemeClr>
              </a:solidFill>
              <a:effectLst>
                <a:outerShdw blurRad="38100" dist="38100" dir="2700000" algn="tl">
                  <a:srgbClr val="000000">
                    <a:alpha val="43137"/>
                  </a:srgbClr>
                </a:outerShdw>
              </a:effectLst>
              <a:latin typeface="Bodoni MT Black" pitchFamily="18" charset="0"/>
            </a:endParaRPr>
          </a:p>
        </p:txBody>
      </p:sp>
      <p:sp>
        <p:nvSpPr>
          <p:cNvPr id="7" name="Date Placeholder 6"/>
          <p:cNvSpPr>
            <a:spLocks noGrp="1"/>
          </p:cNvSpPr>
          <p:nvPr>
            <p:ph type="dt" sz="half" idx="10"/>
          </p:nvPr>
        </p:nvSpPr>
        <p:spPr/>
        <p:txBody>
          <a:bodyPr/>
          <a:lstStyle/>
          <a:p>
            <a:r>
              <a:rPr lang="en-US" dirty="0"/>
              <a:t>6</a:t>
            </a:r>
            <a:r>
              <a:rPr lang="en-US" dirty="0" smtClean="0"/>
              <a:t>/12/2010</a:t>
            </a:r>
            <a:endParaRPr lang="en-US" dirty="0"/>
          </a:p>
        </p:txBody>
      </p:sp>
      <p:sp>
        <p:nvSpPr>
          <p:cNvPr id="8" name="Slide Number Placeholder 7"/>
          <p:cNvSpPr>
            <a:spLocks noGrp="1"/>
          </p:cNvSpPr>
          <p:nvPr>
            <p:ph type="sldNum" sz="quarter" idx="12"/>
          </p:nvPr>
        </p:nvSpPr>
        <p:spPr/>
        <p:txBody>
          <a:bodyPr/>
          <a:lstStyle/>
          <a:p>
            <a:fld id="{CAB8F2D2-31AE-493F-A84D-8DDFA224469F}" type="slidenum">
              <a:rPr lang="en-US" smtClean="0"/>
              <a:pPr/>
              <a:t>7</a:t>
            </a:fld>
            <a:endParaRPr lang="en-US"/>
          </a:p>
        </p:txBody>
      </p:sp>
      <p:sp>
        <p:nvSpPr>
          <p:cNvPr id="9" name="Footer Placeholder 8"/>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Density Lipoprotein (LDL)</a:t>
            </a:r>
            <a:endParaRPr lang="en-US" dirty="0"/>
          </a:p>
        </p:txBody>
      </p:sp>
      <p:sp>
        <p:nvSpPr>
          <p:cNvPr id="3" name="Content Placeholder 2"/>
          <p:cNvSpPr>
            <a:spLocks noGrp="1"/>
          </p:cNvSpPr>
          <p:nvPr>
            <p:ph idx="1"/>
          </p:nvPr>
        </p:nvSpPr>
        <p:spPr/>
        <p:txBody>
          <a:bodyPr/>
          <a:lstStyle/>
          <a:p>
            <a:r>
              <a:rPr lang="en-US" dirty="0" smtClean="0"/>
              <a:t>LDL cholesterol level is controlled by the liver and the intestines.</a:t>
            </a:r>
          </a:p>
          <a:p>
            <a:r>
              <a:rPr lang="en-US" dirty="0" smtClean="0"/>
              <a:t>Consuming foods that are high in cholesterol can increase cholesterol absorption and blood cholesterol level. </a:t>
            </a:r>
          </a:p>
        </p:txBody>
      </p:sp>
      <p:pic>
        <p:nvPicPr>
          <p:cNvPr id="4" name="Picture 3" descr="C:\Documents and Settings\KalickBA\Local Settings\Temporary Internet Files\Content.IE5\41U7SH6B\MPj04387430000[1].jpg"/>
          <p:cNvPicPr>
            <a:picLocks noChangeAspect="1" noChangeArrowheads="1"/>
          </p:cNvPicPr>
          <p:nvPr/>
        </p:nvPicPr>
        <p:blipFill>
          <a:blip r:embed="rId3" cstate="print"/>
          <a:srcRect/>
          <a:stretch>
            <a:fillRect/>
          </a:stretch>
        </p:blipFill>
        <p:spPr bwMode="auto">
          <a:xfrm>
            <a:off x="6172200" y="4343400"/>
            <a:ext cx="1219200" cy="914400"/>
          </a:xfrm>
          <a:prstGeom prst="rect">
            <a:avLst/>
          </a:prstGeom>
          <a:noFill/>
        </p:spPr>
      </p:pic>
      <p:sp>
        <p:nvSpPr>
          <p:cNvPr id="5" name="Date Placeholder 4"/>
          <p:cNvSpPr>
            <a:spLocks noGrp="1"/>
          </p:cNvSpPr>
          <p:nvPr>
            <p:ph type="dt" sz="half" idx="10"/>
          </p:nvPr>
        </p:nvSpPr>
        <p:spPr/>
        <p:txBody>
          <a:bodyPr/>
          <a:lstStyle/>
          <a:p>
            <a:r>
              <a:rPr lang="en-US" dirty="0"/>
              <a:t>6</a:t>
            </a:r>
            <a:r>
              <a:rPr lang="en-US" dirty="0" smtClean="0"/>
              <a:t>/12/2010</a:t>
            </a:r>
            <a:endParaRPr lang="en-US" dirty="0"/>
          </a:p>
        </p:txBody>
      </p:sp>
      <p:sp>
        <p:nvSpPr>
          <p:cNvPr id="6" name="Slide Number Placeholder 5"/>
          <p:cNvSpPr>
            <a:spLocks noGrp="1"/>
          </p:cNvSpPr>
          <p:nvPr>
            <p:ph type="sldNum" sz="quarter" idx="12"/>
          </p:nvPr>
        </p:nvSpPr>
        <p:spPr/>
        <p:txBody>
          <a:bodyPr/>
          <a:lstStyle/>
          <a:p>
            <a:fld id="{CAB8F2D2-31AE-493F-A84D-8DDFA224469F}"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PBRC 2010</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Density Lipoprotein (HDL)</a:t>
            </a:r>
            <a:endParaRPr lang="en-US" dirty="0"/>
          </a:p>
        </p:txBody>
      </p:sp>
      <p:sp>
        <p:nvSpPr>
          <p:cNvPr id="3" name="Content Placeholder 2"/>
          <p:cNvSpPr>
            <a:spLocks noGrp="1"/>
          </p:cNvSpPr>
          <p:nvPr>
            <p:ph idx="1"/>
          </p:nvPr>
        </p:nvSpPr>
        <p:spPr/>
        <p:txBody>
          <a:bodyPr/>
          <a:lstStyle/>
          <a:p>
            <a:r>
              <a:rPr lang="en-US" dirty="0" smtClean="0"/>
              <a:t>HDL helps to remove cholesterol from the body, which lowers the risk for heart disease. </a:t>
            </a:r>
          </a:p>
          <a:p>
            <a:r>
              <a:rPr lang="en-US" dirty="0" smtClean="0"/>
              <a:t>HDL Cholesterol level that is &lt;40 is a risk factor for heart disease.</a:t>
            </a:r>
          </a:p>
          <a:p>
            <a:r>
              <a:rPr lang="en-US" dirty="0" smtClean="0"/>
              <a:t>HDL Cholesterol level that is &gt; 60 is cardio-protective.</a:t>
            </a:r>
          </a:p>
          <a:p>
            <a:endParaRPr lang="en-US" dirty="0" smtClean="0"/>
          </a:p>
          <a:p>
            <a:endParaRPr lang="en-US" dirty="0"/>
          </a:p>
        </p:txBody>
      </p:sp>
      <p:sp>
        <p:nvSpPr>
          <p:cNvPr id="4" name="Date Placeholder 3"/>
          <p:cNvSpPr>
            <a:spLocks noGrp="1"/>
          </p:cNvSpPr>
          <p:nvPr>
            <p:ph type="dt" sz="half" idx="10"/>
          </p:nvPr>
        </p:nvSpPr>
        <p:spPr/>
        <p:txBody>
          <a:bodyPr/>
          <a:lstStyle/>
          <a:p>
            <a:r>
              <a:rPr lang="en-US" dirty="0"/>
              <a:t>6</a:t>
            </a:r>
            <a:r>
              <a:rPr lang="en-US" dirty="0" smtClean="0"/>
              <a:t>/12/2010</a:t>
            </a:r>
            <a:endParaRPr lang="en-US" dirty="0"/>
          </a:p>
        </p:txBody>
      </p:sp>
      <p:sp>
        <p:nvSpPr>
          <p:cNvPr id="5" name="Slide Number Placeholder 4"/>
          <p:cNvSpPr>
            <a:spLocks noGrp="1"/>
          </p:cNvSpPr>
          <p:nvPr>
            <p:ph type="sldNum" sz="quarter" idx="12"/>
          </p:nvPr>
        </p:nvSpPr>
        <p:spPr/>
        <p:txBody>
          <a:bodyPr/>
          <a:lstStyle/>
          <a:p>
            <a:fld id="{CAB8F2D2-31AE-493F-A84D-8DDFA224469F}"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PBRC 2010</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908</TotalTime>
  <Words>2374</Words>
  <Application>Microsoft Office PowerPoint</Application>
  <PresentationFormat>On-screen Show (4:3)</PresentationFormat>
  <Paragraphs>274</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Aspect</vt:lpstr>
      <vt:lpstr>Cholesterol and Heart Disease</vt:lpstr>
      <vt:lpstr>Cholesterol Trends</vt:lpstr>
      <vt:lpstr>Cholesterol in the Body</vt:lpstr>
      <vt:lpstr>Development of Heart Disease</vt:lpstr>
      <vt:lpstr>Where Does Cholesterol Come From?</vt:lpstr>
      <vt:lpstr>Cholesterol Types:</vt:lpstr>
      <vt:lpstr>PowerPoint Presentation</vt:lpstr>
      <vt:lpstr>Low Density Lipoprotein (LDL)</vt:lpstr>
      <vt:lpstr>High Density Lipoprotein (HDL)</vt:lpstr>
      <vt:lpstr>Ho to Improve High Density Lipoprotein (HDL)</vt:lpstr>
      <vt:lpstr>Cholesterol Guidelines for children</vt:lpstr>
      <vt:lpstr>Cholesterol Guidelines for Adults</vt:lpstr>
      <vt:lpstr>Reducing Blood Cholesterol Levels</vt:lpstr>
      <vt:lpstr>Reducing Blood Cholesterol Levels</vt:lpstr>
      <vt:lpstr>Dietary Recommendations</vt:lpstr>
      <vt:lpstr> Dietary Recommendations for Children to Prevent High Cholesterol </vt:lpstr>
      <vt:lpstr>PowerPoint Presentation</vt:lpstr>
      <vt:lpstr>References</vt:lpstr>
      <vt:lpstr>References</vt:lpstr>
    </vt:vector>
  </TitlesOfParts>
  <Company>PBRC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KalickBA</dc:creator>
  <cp:lastModifiedBy>RoyHJ</cp:lastModifiedBy>
  <cp:revision>107</cp:revision>
  <dcterms:created xsi:type="dcterms:W3CDTF">2009-10-21T18:17:54Z</dcterms:created>
  <dcterms:modified xsi:type="dcterms:W3CDTF">2010-06-11T21:40:54Z</dcterms:modified>
</cp:coreProperties>
</file>