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tiff" ContentType="image/tif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74" r:id="rId2"/>
    <p:sldId id="283" r:id="rId3"/>
    <p:sldId id="281" r:id="rId4"/>
    <p:sldId id="282" r:id="rId5"/>
    <p:sldId id="280" r:id="rId6"/>
    <p:sldId id="258" r:id="rId7"/>
    <p:sldId id="260" r:id="rId8"/>
    <p:sldId id="262" r:id="rId9"/>
    <p:sldId id="265" r:id="rId10"/>
    <p:sldId id="266" r:id="rId11"/>
    <p:sldId id="277" r:id="rId12"/>
    <p:sldId id="275" r:id="rId13"/>
    <p:sldId id="276" r:id="rId14"/>
    <p:sldId id="263" r:id="rId15"/>
    <p:sldId id="284" r:id="rId16"/>
    <p:sldId id="267" r:id="rId17"/>
    <p:sldId id="270" r:id="rId18"/>
    <p:sldId id="257" r:id="rId19"/>
    <p:sldId id="272" r:id="rId20"/>
    <p:sldId id="271" r:id="rId21"/>
    <p:sldId id="27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3B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47" autoAdjust="0"/>
    <p:restoredTop sz="80830" autoAdjust="0"/>
  </p:normalViewPr>
  <p:slideViewPr>
    <p:cSldViewPr>
      <p:cViewPr varScale="1">
        <p:scale>
          <a:sx n="88" d="100"/>
          <a:sy n="88" d="100"/>
        </p:scale>
        <p:origin x="-75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RR</c:v>
                </c:pt>
              </c:strCache>
            </c:strRef>
          </c:tx>
          <c:cat>
            <c:strRef>
              <c:f>Sheet1!$A$2:$A$8</c:f>
              <c:strCache>
                <c:ptCount val="7"/>
                <c:pt idx="0">
                  <c:v>0</c:v>
                </c:pt>
                <c:pt idx="1">
                  <c:v>1-6d</c:v>
                </c:pt>
                <c:pt idx="2">
                  <c:v>7-13d</c:v>
                </c:pt>
                <c:pt idx="3">
                  <c:v>14-27d</c:v>
                </c:pt>
                <c:pt idx="4">
                  <c:v>28-41d</c:v>
                </c:pt>
                <c:pt idx="5">
                  <c:v>42-69d</c:v>
                </c:pt>
                <c:pt idx="6">
                  <c:v>&gt;69d</c:v>
                </c:pt>
              </c:strCache>
            </c:strRef>
          </c:cat>
          <c:val>
            <c:numRef>
              <c:f>Sheet1!$B$2:$B$12</c:f>
              <c:numCache>
                <c:formatCode>General</c:formatCode>
                <c:ptCount val="11"/>
                <c:pt idx="0">
                  <c:v>1.3</c:v>
                </c:pt>
                <c:pt idx="1">
                  <c:v>1</c:v>
                </c:pt>
                <c:pt idx="2">
                  <c:v>0.85</c:v>
                </c:pt>
                <c:pt idx="3">
                  <c:v>0.8</c:v>
                </c:pt>
                <c:pt idx="4">
                  <c:v>1.3</c:v>
                </c:pt>
                <c:pt idx="5">
                  <c:v>1.4</c:v>
                </c:pt>
                <c:pt idx="6">
                  <c:v>1.8</c:v>
                </c:pt>
                <c:pt idx="10">
                  <c:v>0</c:v>
                </c:pt>
              </c:numCache>
            </c:numRef>
          </c:val>
          <c:smooth val="0"/>
        </c:ser>
        <c:ser>
          <c:idx val="1"/>
          <c:order val="1"/>
          <c:tx>
            <c:strRef>
              <c:f>Sheet1!$C$1</c:f>
              <c:strCache>
                <c:ptCount val="1"/>
              </c:strCache>
            </c:strRef>
          </c:tx>
          <c:cat>
            <c:strRef>
              <c:f>Sheet1!$A$2:$A$8</c:f>
              <c:strCache>
                <c:ptCount val="7"/>
                <c:pt idx="0">
                  <c:v>0</c:v>
                </c:pt>
                <c:pt idx="1">
                  <c:v>1-6d</c:v>
                </c:pt>
                <c:pt idx="2">
                  <c:v>7-13d</c:v>
                </c:pt>
                <c:pt idx="3">
                  <c:v>14-27d</c:v>
                </c:pt>
                <c:pt idx="4">
                  <c:v>28-41d</c:v>
                </c:pt>
                <c:pt idx="5">
                  <c:v>42-69d</c:v>
                </c:pt>
                <c:pt idx="6">
                  <c:v>&gt;69d</c:v>
                </c:pt>
              </c:strCache>
            </c:strRef>
          </c:cat>
          <c:val>
            <c:numRef>
              <c:f>Sheet1!$C$2:$C$8</c:f>
              <c:numCache>
                <c:formatCode>General</c:formatCode>
                <c:ptCount val="7"/>
              </c:numCache>
            </c:numRef>
          </c:val>
          <c:smooth val="0"/>
        </c:ser>
        <c:ser>
          <c:idx val="2"/>
          <c:order val="2"/>
          <c:tx>
            <c:strRef>
              <c:f>Sheet1!$D$1</c:f>
              <c:strCache>
                <c:ptCount val="1"/>
              </c:strCache>
            </c:strRef>
          </c:tx>
          <c:cat>
            <c:strRef>
              <c:f>Sheet1!$A$2:$A$8</c:f>
              <c:strCache>
                <c:ptCount val="7"/>
                <c:pt idx="0">
                  <c:v>0</c:v>
                </c:pt>
                <c:pt idx="1">
                  <c:v>1-6d</c:v>
                </c:pt>
                <c:pt idx="2">
                  <c:v>7-13d</c:v>
                </c:pt>
                <c:pt idx="3">
                  <c:v>14-27d</c:v>
                </c:pt>
                <c:pt idx="4">
                  <c:v>28-41d</c:v>
                </c:pt>
                <c:pt idx="5">
                  <c:v>42-69d</c:v>
                </c:pt>
                <c:pt idx="6">
                  <c:v>&gt;69d</c:v>
                </c:pt>
              </c:strCache>
            </c:strRef>
          </c:cat>
          <c:val>
            <c:numRef>
              <c:f>Sheet1!$D$2:$D$8</c:f>
              <c:numCache>
                <c:formatCode>General</c:formatCode>
                <c:ptCount val="7"/>
              </c:numCache>
            </c:numRef>
          </c:val>
          <c:smooth val="0"/>
        </c:ser>
        <c:dLbls>
          <c:showLegendKey val="0"/>
          <c:showVal val="0"/>
          <c:showCatName val="0"/>
          <c:showSerName val="0"/>
          <c:showPercent val="0"/>
          <c:showBubbleSize val="0"/>
        </c:dLbls>
        <c:marker val="1"/>
        <c:smooth val="0"/>
        <c:axId val="153316736"/>
        <c:axId val="153322624"/>
      </c:lineChart>
      <c:catAx>
        <c:axId val="153316736"/>
        <c:scaling>
          <c:orientation val="minMax"/>
        </c:scaling>
        <c:delete val="0"/>
        <c:axPos val="b"/>
        <c:majorTickMark val="out"/>
        <c:minorTickMark val="none"/>
        <c:tickLblPos val="nextTo"/>
        <c:crossAx val="153322624"/>
        <c:crosses val="autoZero"/>
        <c:auto val="1"/>
        <c:lblAlgn val="ctr"/>
        <c:lblOffset val="100"/>
        <c:noMultiLvlLbl val="0"/>
      </c:catAx>
      <c:valAx>
        <c:axId val="153322624"/>
        <c:scaling>
          <c:orientation val="minMax"/>
        </c:scaling>
        <c:delete val="0"/>
        <c:axPos val="l"/>
        <c:majorGridlines/>
        <c:numFmt formatCode="General" sourceLinked="1"/>
        <c:majorTickMark val="out"/>
        <c:minorTickMark val="none"/>
        <c:tickLblPos val="nextTo"/>
        <c:crossAx val="153316736"/>
        <c:crosses val="autoZero"/>
        <c:crossBetween val="between"/>
        <c:majorUnit val="0.5"/>
        <c:minorUnit val="0.1"/>
      </c:valAx>
    </c:plotArea>
    <c:legend>
      <c:legendPos val="r"/>
      <c:legendEntry>
        <c:idx val="1"/>
        <c:delete val="1"/>
      </c:legendEntry>
      <c:legendEntry>
        <c:idx val="2"/>
        <c:delete val="1"/>
      </c:legendEntry>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RR-HD</c:v>
                </c:pt>
              </c:strCache>
            </c:strRef>
          </c:tx>
          <c:marker>
            <c:symbol val="none"/>
          </c:marker>
          <c:cat>
            <c:strRef>
              <c:f>Sheet1!$A$2:$A$9</c:f>
              <c:strCache>
                <c:ptCount val="8"/>
                <c:pt idx="0">
                  <c:v>None</c:v>
                </c:pt>
                <c:pt idx="1">
                  <c:v>&lt;1</c:v>
                </c:pt>
                <c:pt idx="2">
                  <c:v>1</c:v>
                </c:pt>
                <c:pt idx="3">
                  <c:v>2</c:v>
                </c:pt>
                <c:pt idx="4">
                  <c:v>3</c:v>
                </c:pt>
                <c:pt idx="5">
                  <c:v>4</c:v>
                </c:pt>
                <c:pt idx="6">
                  <c:v>5</c:v>
                </c:pt>
                <c:pt idx="7">
                  <c:v>&gt;6</c:v>
                </c:pt>
              </c:strCache>
            </c:strRef>
          </c:cat>
          <c:val>
            <c:numRef>
              <c:f>Sheet1!$B$2:$B$9</c:f>
              <c:numCache>
                <c:formatCode>General</c:formatCode>
                <c:ptCount val="8"/>
                <c:pt idx="0">
                  <c:v>1</c:v>
                </c:pt>
                <c:pt idx="1">
                  <c:v>0.9</c:v>
                </c:pt>
                <c:pt idx="2">
                  <c:v>0.75</c:v>
                </c:pt>
                <c:pt idx="3">
                  <c:v>0.76</c:v>
                </c:pt>
                <c:pt idx="4">
                  <c:v>0.8</c:v>
                </c:pt>
                <c:pt idx="5">
                  <c:v>0.72</c:v>
                </c:pt>
                <c:pt idx="6">
                  <c:v>0.85</c:v>
                </c:pt>
                <c:pt idx="7">
                  <c:v>0.92</c:v>
                </c:pt>
              </c:numCache>
            </c:numRef>
          </c:val>
          <c:smooth val="0"/>
        </c:ser>
        <c:ser>
          <c:idx val="1"/>
          <c:order val="1"/>
          <c:tx>
            <c:strRef>
              <c:f>Sheet1!$C$1</c:f>
              <c:strCache>
                <c:ptCount val="1"/>
                <c:pt idx="0">
                  <c:v>RR-C</c:v>
                </c:pt>
              </c:strCache>
            </c:strRef>
          </c:tx>
          <c:marker>
            <c:symbol val="none"/>
          </c:marker>
          <c:cat>
            <c:strRef>
              <c:f>Sheet1!$A$2:$A$9</c:f>
              <c:strCache>
                <c:ptCount val="8"/>
                <c:pt idx="0">
                  <c:v>None</c:v>
                </c:pt>
                <c:pt idx="1">
                  <c:v>&lt;1</c:v>
                </c:pt>
                <c:pt idx="2">
                  <c:v>1</c:v>
                </c:pt>
                <c:pt idx="3">
                  <c:v>2</c:v>
                </c:pt>
                <c:pt idx="4">
                  <c:v>3</c:v>
                </c:pt>
                <c:pt idx="5">
                  <c:v>4</c:v>
                </c:pt>
                <c:pt idx="6">
                  <c:v>5</c:v>
                </c:pt>
                <c:pt idx="7">
                  <c:v>&gt;6</c:v>
                </c:pt>
              </c:strCache>
            </c:strRef>
          </c:cat>
          <c:val>
            <c:numRef>
              <c:f>Sheet1!$C$2:$C$9</c:f>
              <c:numCache>
                <c:formatCode>General</c:formatCode>
                <c:ptCount val="8"/>
                <c:pt idx="0">
                  <c:v>1</c:v>
                </c:pt>
                <c:pt idx="1">
                  <c:v>0.85</c:v>
                </c:pt>
                <c:pt idx="2">
                  <c:v>0.9</c:v>
                </c:pt>
                <c:pt idx="3">
                  <c:v>1.05</c:v>
                </c:pt>
                <c:pt idx="4">
                  <c:v>1.1499999999999999</c:v>
                </c:pt>
                <c:pt idx="5">
                  <c:v>1.3</c:v>
                </c:pt>
                <c:pt idx="6">
                  <c:v>1.45</c:v>
                </c:pt>
                <c:pt idx="7">
                  <c:v>1.55</c:v>
                </c:pt>
              </c:numCache>
            </c:numRef>
          </c:val>
          <c:smooth val="0"/>
        </c:ser>
        <c:dLbls>
          <c:showLegendKey val="0"/>
          <c:showVal val="0"/>
          <c:showCatName val="0"/>
          <c:showSerName val="0"/>
          <c:showPercent val="0"/>
          <c:showBubbleSize val="0"/>
        </c:dLbls>
        <c:marker val="1"/>
        <c:smooth val="0"/>
        <c:axId val="153496192"/>
        <c:axId val="153497984"/>
      </c:lineChart>
      <c:catAx>
        <c:axId val="153496192"/>
        <c:scaling>
          <c:orientation val="minMax"/>
        </c:scaling>
        <c:delete val="0"/>
        <c:axPos val="b"/>
        <c:majorTickMark val="out"/>
        <c:minorTickMark val="none"/>
        <c:tickLblPos val="nextTo"/>
        <c:crossAx val="153497984"/>
        <c:crosses val="autoZero"/>
        <c:auto val="1"/>
        <c:lblAlgn val="ctr"/>
        <c:lblOffset val="100"/>
        <c:noMultiLvlLbl val="0"/>
      </c:catAx>
      <c:valAx>
        <c:axId val="153497984"/>
        <c:scaling>
          <c:orientation val="minMax"/>
        </c:scaling>
        <c:delete val="0"/>
        <c:axPos val="l"/>
        <c:majorGridlines/>
        <c:numFmt formatCode="General" sourceLinked="1"/>
        <c:majorTickMark val="out"/>
        <c:minorTickMark val="none"/>
        <c:tickLblPos val="nextTo"/>
        <c:crossAx val="15349619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13ABA4-D3A7-4E76-8322-F4680FCA546C}" type="datetimeFigureOut">
              <a:rPr lang="en-US" smtClean="0"/>
              <a:pPr/>
              <a:t>6/11/2010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664A54-D5F9-4A05-8025-34871F0C5126}" type="slidenum">
              <a:rPr lang="en-US" smtClean="0"/>
              <a:pPr/>
              <a:t>‹#›</a:t>
            </a:fld>
            <a:endParaRPr lang="en-US"/>
          </a:p>
        </p:txBody>
      </p:sp>
    </p:spTree>
    <p:extLst>
      <p:ext uri="{BB962C8B-B14F-4D97-AF65-F5344CB8AC3E}">
        <p14:creationId xmlns:p14="http://schemas.microsoft.com/office/powerpoint/2010/main" val="2440555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664A54-D5F9-4A05-8025-34871F0C5126}" type="slidenum">
              <a:rPr lang="en-US" smtClean="0"/>
              <a:pPr/>
              <a:t>3</a:t>
            </a:fld>
            <a:endParaRPr lang="en-US"/>
          </a:p>
        </p:txBody>
      </p:sp>
    </p:spTree>
    <p:extLst>
      <p:ext uri="{BB962C8B-B14F-4D97-AF65-F5344CB8AC3E}">
        <p14:creationId xmlns:p14="http://schemas.microsoft.com/office/powerpoint/2010/main" val="19354619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sz="1200" dirty="0" smtClean="0"/>
              <a:t>Excessive alcohol intake is linked to the weakening of heart muscle, hemorrhagic stroke, cirrhosis of the liver, pancreatitis, certain cancers, trauma, suicide, and homicide.  It also increases blood pressure, which may lead to  heart failure. These changes are due to chronic</a:t>
            </a:r>
            <a:r>
              <a:rPr lang="en-US" sz="1200" baseline="0" dirty="0" smtClean="0"/>
              <a:t> high intake of alcohol and the resultant free radical formation and the damage to the cell structure from high level of free radicals. </a:t>
            </a:r>
            <a:r>
              <a:rPr lang="en-US" sz="1200" dirty="0" smtClean="0"/>
              <a:t>Long term heavy use of alcohol and the resulting free radical build up</a:t>
            </a:r>
            <a:r>
              <a:rPr lang="en-US" sz="1200" baseline="0" dirty="0" smtClean="0"/>
              <a:t> </a:t>
            </a:r>
            <a:r>
              <a:rPr lang="en-US" sz="1200" dirty="0" smtClean="0"/>
              <a:t>destroys the cerebellum of the brain, causing irreversible brain damage, impaired thinking, unsteady walk, or slowed speech.</a:t>
            </a:r>
          </a:p>
          <a:p>
            <a:endParaRPr lang="en-US" dirty="0"/>
          </a:p>
        </p:txBody>
      </p:sp>
      <p:sp>
        <p:nvSpPr>
          <p:cNvPr id="4" name="Slide Number Placeholder 3"/>
          <p:cNvSpPr>
            <a:spLocks noGrp="1"/>
          </p:cNvSpPr>
          <p:nvPr>
            <p:ph type="sldNum" sz="quarter" idx="10"/>
          </p:nvPr>
        </p:nvSpPr>
        <p:spPr/>
        <p:txBody>
          <a:bodyPr/>
          <a:lstStyle/>
          <a:p>
            <a:fld id="{A2664A54-D5F9-4A05-8025-34871F0C5126}" type="slidenum">
              <a:rPr lang="en-US" smtClean="0"/>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b="1" dirty="0" smtClean="0"/>
              <a:t>The American Heart Association recommends</a:t>
            </a:r>
          </a:p>
          <a:p>
            <a:pPr>
              <a:buNone/>
            </a:pPr>
            <a:r>
              <a:rPr lang="en-US" b="1" dirty="0" smtClean="0"/>
              <a:t>that you do not consume alcohol if you have:</a:t>
            </a:r>
          </a:p>
          <a:p>
            <a:pPr>
              <a:buBlip>
                <a:blip r:embed="rId3"/>
              </a:buBlip>
            </a:pPr>
            <a:r>
              <a:rPr lang="en-US" sz="1200" dirty="0" smtClean="0"/>
              <a:t>Personal or strong family history of alcoholism.</a:t>
            </a:r>
          </a:p>
          <a:p>
            <a:pPr>
              <a:buBlip>
                <a:blip r:embed="rId3"/>
              </a:buBlip>
            </a:pPr>
            <a:r>
              <a:rPr lang="en-US" sz="1200" dirty="0" smtClean="0"/>
              <a:t>Uncontrolled high blood pressure</a:t>
            </a:r>
          </a:p>
          <a:p>
            <a:pPr>
              <a:buBlip>
                <a:blip r:embed="rId3"/>
              </a:buBlip>
            </a:pPr>
            <a:r>
              <a:rPr lang="en-US" sz="1200" dirty="0" smtClean="0"/>
              <a:t>High blood triglyceride levels</a:t>
            </a:r>
          </a:p>
          <a:p>
            <a:pPr>
              <a:buBlip>
                <a:blip r:embed="rId3"/>
              </a:buBlip>
            </a:pPr>
            <a:r>
              <a:rPr lang="en-US" sz="1200" dirty="0" smtClean="0"/>
              <a:t>Pancreatitis</a:t>
            </a:r>
          </a:p>
          <a:p>
            <a:pPr>
              <a:buBlip>
                <a:blip r:embed="rId3"/>
              </a:buBlip>
            </a:pPr>
            <a:r>
              <a:rPr lang="en-US" sz="1200" dirty="0" smtClean="0"/>
              <a:t>Liver disease</a:t>
            </a:r>
          </a:p>
          <a:p>
            <a:pPr>
              <a:buBlip>
                <a:blip r:embed="rId3"/>
              </a:buBlip>
            </a:pPr>
            <a:r>
              <a:rPr lang="en-US" sz="1200" dirty="0" err="1" smtClean="0"/>
              <a:t>Porphyria</a:t>
            </a:r>
            <a:r>
              <a:rPr lang="en-US" sz="1200" dirty="0" smtClean="0"/>
              <a:t> (a defect of blood pigment metabolism in which </a:t>
            </a:r>
            <a:r>
              <a:rPr lang="en-US" sz="1200" dirty="0" err="1" smtClean="0"/>
              <a:t>porphyrins</a:t>
            </a:r>
            <a:r>
              <a:rPr lang="en-US" sz="1200" dirty="0" smtClean="0"/>
              <a:t> are produced in excess, are present in the blood, and are found in the urine.)</a:t>
            </a:r>
          </a:p>
          <a:p>
            <a:pPr>
              <a:buBlip>
                <a:blip r:embed="rId3"/>
              </a:buBlip>
            </a:pPr>
            <a:r>
              <a:rPr lang="en-US" sz="1200" dirty="0" smtClean="0"/>
              <a:t>Heart Failure</a:t>
            </a:r>
          </a:p>
          <a:p>
            <a:pPr>
              <a:buBlip>
                <a:blip r:embed="rId3"/>
              </a:buBlip>
            </a:pPr>
            <a:r>
              <a:rPr lang="en-US" sz="1200" dirty="0" smtClean="0"/>
              <a:t>Pregnancy</a:t>
            </a:r>
          </a:p>
          <a:p>
            <a:pPr>
              <a:buBlip>
                <a:blip r:embed="rId3"/>
              </a:buBlip>
            </a:pPr>
            <a:r>
              <a:rPr lang="en-US" sz="1200" dirty="0" smtClean="0"/>
              <a:t>Are using meds that can have adverse reactions with alcohol.</a:t>
            </a:r>
          </a:p>
          <a:p>
            <a:endParaRPr lang="en-US" dirty="0"/>
          </a:p>
        </p:txBody>
      </p:sp>
      <p:sp>
        <p:nvSpPr>
          <p:cNvPr id="4" name="Slide Number Placeholder 3"/>
          <p:cNvSpPr>
            <a:spLocks noGrp="1"/>
          </p:cNvSpPr>
          <p:nvPr>
            <p:ph type="sldNum" sz="quarter" idx="10"/>
          </p:nvPr>
        </p:nvSpPr>
        <p:spPr/>
        <p:txBody>
          <a:bodyPr/>
          <a:lstStyle/>
          <a:p>
            <a:fld id="{A2664A54-D5F9-4A05-8025-34871F0C5126}" type="slidenum">
              <a:rPr lang="en-US" smtClean="0"/>
              <a:pPr/>
              <a:t>16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Notice how the</a:t>
            </a:r>
            <a:r>
              <a:rPr lang="en-US" baseline="0" dirty="0" smtClean="0"/>
              <a:t> alcoholics heart is much larger than the heart of a nonalcoholic.  The alcoholic heart, though the muscle is relaxed, appears </a:t>
            </a:r>
          </a:p>
          <a:p>
            <a:r>
              <a:rPr lang="en-US" baseline="0" dirty="0" smtClean="0"/>
              <a:t>as if it is full of blood and ready to burst, while the nonalcoholic’s heart appears to be more relaxed and less stressed.</a:t>
            </a:r>
          </a:p>
          <a:p>
            <a:endParaRPr lang="en-US" baseline="0" dirty="0" smtClean="0"/>
          </a:p>
          <a:p>
            <a:r>
              <a:rPr lang="en-US" baseline="0" dirty="0" smtClean="0"/>
              <a:t>Photos courtesy of:</a:t>
            </a:r>
          </a:p>
          <a:p>
            <a:r>
              <a:rPr lang="en-US" sz="1200" kern="1200" dirty="0" smtClean="0">
                <a:solidFill>
                  <a:schemeClr val="tx1"/>
                </a:solidFill>
                <a:latin typeface="+mn-lt"/>
                <a:ea typeface="+mn-ea"/>
                <a:cs typeface="+mn-cs"/>
              </a:rPr>
              <a:t>http://www.womensheart.org/images/alcoholheart.gif</a:t>
            </a:r>
            <a:endParaRPr lang="en-US" dirty="0"/>
          </a:p>
        </p:txBody>
      </p:sp>
      <p:sp>
        <p:nvSpPr>
          <p:cNvPr id="4" name="Slide Number Placeholder 3"/>
          <p:cNvSpPr>
            <a:spLocks noGrp="1"/>
          </p:cNvSpPr>
          <p:nvPr>
            <p:ph type="sldNum" sz="quarter" idx="10"/>
          </p:nvPr>
        </p:nvSpPr>
        <p:spPr/>
        <p:txBody>
          <a:bodyPr/>
          <a:lstStyle/>
          <a:p>
            <a:fld id="{A2664A54-D5F9-4A05-8025-34871F0C5126}" type="slidenum">
              <a:rPr lang="en-US" smtClean="0"/>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drink is defined as 12 fl oz of beer or wine cooler, 5 fl</a:t>
            </a:r>
            <a:r>
              <a:rPr lang="en-US" baseline="0" dirty="0" smtClean="0"/>
              <a:t> oz of wine, or 1.5 fl oz of 80-proof spirits.</a:t>
            </a:r>
          </a:p>
          <a:p>
            <a:endParaRPr lang="en-US" baseline="0" dirty="0" smtClean="0"/>
          </a:p>
          <a:p>
            <a:endParaRPr lang="en-US" baseline="0" dirty="0" smtClean="0"/>
          </a:p>
          <a:p>
            <a:endParaRPr lang="en-US" baseline="0" dirty="0" smtClean="0"/>
          </a:p>
          <a:p>
            <a:r>
              <a:rPr lang="en-US" baseline="0" dirty="0" smtClean="0"/>
              <a:t>Photo courtesy of : myhealth.ucsd.edu</a:t>
            </a:r>
            <a:endParaRPr lang="en-US" dirty="0"/>
          </a:p>
        </p:txBody>
      </p:sp>
      <p:sp>
        <p:nvSpPr>
          <p:cNvPr id="4" name="Slide Number Placeholder 3"/>
          <p:cNvSpPr>
            <a:spLocks noGrp="1"/>
          </p:cNvSpPr>
          <p:nvPr>
            <p:ph type="sldNum" sz="quarter" idx="10"/>
          </p:nvPr>
        </p:nvSpPr>
        <p:spPr/>
        <p:txBody>
          <a:bodyPr/>
          <a:lstStyle/>
          <a:p>
            <a:fld id="{A2664A54-D5F9-4A05-8025-34871F0C5126}"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Benefit</a:t>
            </a:r>
            <a:r>
              <a:rPr lang="en-US" b="1" baseline="0" dirty="0" smtClean="0"/>
              <a:t> of Moderate Alcohol Consumption:</a:t>
            </a:r>
          </a:p>
          <a:p>
            <a:endParaRPr lang="en-US"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best known effect of alcohol is a small increase in HDL (good) cholesterol (about 12%); however, regular physical activity is another way to raise HDL cholesterol levels.  Reduced</a:t>
            </a:r>
            <a:r>
              <a:rPr lang="en-US" baseline="0" dirty="0" smtClean="0"/>
              <a:t> cholesterol </a:t>
            </a:r>
            <a:r>
              <a:rPr lang="en-US" dirty="0" smtClean="0"/>
              <a:t>helps in decreasing the amount of plaque build-up within the arteries; thus delaying the progression of atherosclerosis (which is caused by a build-up of fatty plaque within the arteries.) and heart disease. Reduced</a:t>
            </a:r>
            <a:r>
              <a:rPr lang="en-US" baseline="0" dirty="0" smtClean="0"/>
              <a:t> fat can also lead to reduced dementia and strokes. The </a:t>
            </a:r>
            <a:r>
              <a:rPr lang="en-US" baseline="0" dirty="0" err="1" smtClean="0"/>
              <a:t>phytonutrients</a:t>
            </a:r>
            <a:r>
              <a:rPr lang="en-US" baseline="0" dirty="0" smtClean="0"/>
              <a:t> in some alcoholic beverages such as red wine, </a:t>
            </a:r>
            <a:r>
              <a:rPr lang="en-US" baseline="0" dirty="0" err="1" smtClean="0"/>
              <a:t>resveratrol</a:t>
            </a:r>
            <a:r>
              <a:rPr lang="en-US" baseline="0" dirty="0" smtClean="0"/>
              <a:t>, can help reduce oxidative damage to nerve cells and delay and prevent dementia. It can prevent lipid accumulation in the arteries and therefore reduce strokes and heart disease. </a:t>
            </a:r>
            <a:endParaRPr lang="en-US" dirty="0" smtClean="0"/>
          </a:p>
          <a:p>
            <a:endParaRPr lang="en-US" b="1" dirty="0"/>
          </a:p>
        </p:txBody>
      </p:sp>
      <p:sp>
        <p:nvSpPr>
          <p:cNvPr id="4" name="Slide Number Placeholder 3"/>
          <p:cNvSpPr>
            <a:spLocks noGrp="1"/>
          </p:cNvSpPr>
          <p:nvPr>
            <p:ph type="sldNum" sz="quarter" idx="10"/>
          </p:nvPr>
        </p:nvSpPr>
        <p:spPr/>
        <p:txBody>
          <a:bodyPr/>
          <a:lstStyle/>
          <a:p>
            <a:fld id="{A2664A54-D5F9-4A05-8025-34871F0C5126}" type="slidenum">
              <a:rPr lang="en-US" smtClean="0"/>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Alcohol</a:t>
            </a:r>
            <a:r>
              <a:rPr lang="en-US" b="1" baseline="0" dirty="0" smtClean="0"/>
              <a:t> Benefits (Cont’d) :</a:t>
            </a:r>
          </a:p>
          <a:p>
            <a:endParaRPr lang="en-US" b="1" baseline="0" dirty="0" smtClean="0"/>
          </a:p>
          <a:p>
            <a:r>
              <a:rPr lang="en-US" sz="1200" dirty="0" smtClean="0"/>
              <a:t>Alcohol or substances within some alcoholic beverages, such as </a:t>
            </a:r>
            <a:r>
              <a:rPr lang="en-US" sz="1200" dirty="0" err="1" smtClean="0"/>
              <a:t>Resveratrol</a:t>
            </a:r>
            <a:r>
              <a:rPr lang="en-US" sz="1200" dirty="0" smtClean="0"/>
              <a:t>, may prevent platelets in the blood for sticking to one another.  This may reduce clot formation; thus decreasing the risk of a heart attack.</a:t>
            </a:r>
          </a:p>
          <a:p>
            <a:endParaRPr lang="en-US" sz="1200" dirty="0" smtClean="0"/>
          </a:p>
          <a:p>
            <a:r>
              <a:rPr lang="en-US" sz="1200" dirty="0" smtClean="0"/>
              <a:t>Alcohol may protect against heart attack by inhibiting the constriction of the coronary arteries, limiting clot formation (as stated above), and decreasing levels of homocysteine; which is an amino acid that is commonly linked to an increase in heart attack risk.</a:t>
            </a:r>
          </a:p>
          <a:p>
            <a:endParaRPr lang="en-US" sz="1200" dirty="0" smtClean="0"/>
          </a:p>
          <a:p>
            <a:r>
              <a:rPr lang="en-US" sz="1200" dirty="0" smtClean="0"/>
              <a:t>Moderate alcohol consumption has been shown to lead to a lower rate of obesity.</a:t>
            </a:r>
          </a:p>
          <a:p>
            <a:endParaRPr lang="en-US" b="1" baseline="0" dirty="0" smtClean="0"/>
          </a:p>
        </p:txBody>
      </p:sp>
      <p:sp>
        <p:nvSpPr>
          <p:cNvPr id="4" name="Slide Number Placeholder 3"/>
          <p:cNvSpPr>
            <a:spLocks noGrp="1"/>
          </p:cNvSpPr>
          <p:nvPr>
            <p:ph type="sldNum" sz="quarter" idx="10"/>
          </p:nvPr>
        </p:nvSpPr>
        <p:spPr/>
        <p:txBody>
          <a:bodyPr/>
          <a:lstStyle/>
          <a:p>
            <a:fld id="{A2664A54-D5F9-4A05-8025-34871F0C5126}"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In a study performed by the journal </a:t>
            </a:r>
            <a:r>
              <a:rPr lang="en-US" sz="1200" i="1" dirty="0" smtClean="0"/>
              <a:t>Addiction</a:t>
            </a:r>
            <a:r>
              <a:rPr lang="en-US" sz="1200" dirty="0" smtClean="0"/>
              <a:t>, 427 men who recently had a nonfatal heart attack were compared with 905 similar men who had never had a heart attack.  The men who drank alcohol daily in the previous two years were 59% less likely to have a heart attack than lifelong abstainers.  Those who drank alcohol less frequently, including those who drank less than once a week, also had a decreased risk of heart attack.</a:t>
            </a:r>
          </a:p>
          <a:p>
            <a:endParaRPr lang="en-US" dirty="0"/>
          </a:p>
        </p:txBody>
      </p:sp>
      <p:sp>
        <p:nvSpPr>
          <p:cNvPr id="4" name="Slide Number Placeholder 3"/>
          <p:cNvSpPr>
            <a:spLocks noGrp="1"/>
          </p:cNvSpPr>
          <p:nvPr>
            <p:ph type="sldNum" sz="quarter" idx="10"/>
          </p:nvPr>
        </p:nvSpPr>
        <p:spPr/>
        <p:txBody>
          <a:bodyPr/>
          <a:lstStyle/>
          <a:p>
            <a:fld id="{A2664A54-D5F9-4A05-8025-34871F0C5126}" type="slidenum">
              <a:rPr lang="en-US" smtClean="0"/>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Wingdings" pitchFamily="2" charset="2"/>
              <a:buChar char="v"/>
            </a:pPr>
            <a:r>
              <a:rPr lang="en-US" sz="1200" dirty="0" smtClean="0">
                <a:solidFill>
                  <a:schemeClr val="accent1">
                    <a:lumMod val="75000"/>
                  </a:schemeClr>
                </a:solidFill>
              </a:rPr>
              <a:t>Men who drank two alcoholic drinks per day were fifty percent less likely to die of any cause over ten years, when compared to those who only drank once per week or less.</a:t>
            </a:r>
          </a:p>
          <a:p>
            <a:pPr>
              <a:buFont typeface="Wingdings" pitchFamily="2" charset="2"/>
              <a:buChar char="v"/>
            </a:pPr>
            <a:r>
              <a:rPr lang="en-US" sz="1200" dirty="0" smtClean="0">
                <a:solidFill>
                  <a:schemeClr val="accent1">
                    <a:lumMod val="75000"/>
                  </a:schemeClr>
                </a:solidFill>
              </a:rPr>
              <a:t>Women who drank alcohol about one to six drinks per week or less were twenty-eight percent less likely to die from any cause than those who drank alcohol less frequently.  Women must be careful though, as alcohol may cause breast cancer.</a:t>
            </a:r>
          </a:p>
          <a:p>
            <a:endParaRPr lang="en-US" dirty="0"/>
          </a:p>
        </p:txBody>
      </p:sp>
      <p:sp>
        <p:nvSpPr>
          <p:cNvPr id="4" name="Slide Number Placeholder 3"/>
          <p:cNvSpPr>
            <a:spLocks noGrp="1"/>
          </p:cNvSpPr>
          <p:nvPr>
            <p:ph type="sldNum" sz="quarter" idx="10"/>
          </p:nvPr>
        </p:nvSpPr>
        <p:spPr/>
        <p:txBody>
          <a:bodyPr/>
          <a:lstStyle/>
          <a:p>
            <a:fld id="{A2664A54-D5F9-4A05-8025-34871F0C5126}" type="slidenum">
              <a:rPr lang="en-US" smtClean="0"/>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Simply looking at the total </a:t>
            </a:r>
            <a:r>
              <a:rPr lang="en-US" sz="1200" i="1" kern="1200" dirty="0" smtClean="0">
                <a:solidFill>
                  <a:schemeClr val="tx1"/>
                </a:solidFill>
                <a:latin typeface="+mn-lt"/>
                <a:ea typeface="+mn-ea"/>
                <a:cs typeface="+mn-cs"/>
              </a:rPr>
              <a:t>quantity</a:t>
            </a:r>
            <a:r>
              <a:rPr lang="en-US" sz="1200" kern="1200" dirty="0" smtClean="0">
                <a:solidFill>
                  <a:schemeClr val="tx1"/>
                </a:solidFill>
                <a:latin typeface="+mn-lt"/>
                <a:ea typeface="+mn-ea"/>
                <a:cs typeface="+mn-cs"/>
              </a:rPr>
              <a:t> of alcohol consumed over time obscures the importance of the </a:t>
            </a:r>
            <a:r>
              <a:rPr lang="en-US" sz="1200" i="1" kern="1200" dirty="0" smtClean="0">
                <a:solidFill>
                  <a:schemeClr val="tx1"/>
                </a:solidFill>
                <a:latin typeface="+mn-lt"/>
                <a:ea typeface="+mn-ea"/>
                <a:cs typeface="+mn-cs"/>
              </a:rPr>
              <a:t>pattern</a:t>
            </a:r>
            <a:r>
              <a:rPr lang="en-US" sz="1200" kern="1200" dirty="0" smtClean="0">
                <a:solidFill>
                  <a:schemeClr val="tx1"/>
                </a:solidFill>
                <a:latin typeface="+mn-lt"/>
                <a:ea typeface="+mn-ea"/>
                <a:cs typeface="+mn-cs"/>
              </a:rPr>
              <a:t> of alcohol consumption. One or two drinks each day is associated with better health and greater longevity whereas consuming the same quantity (seven to fourteen drinks) once a week is associated with negative health. The same quantity of alcohol can have either beneficial or harmful consequences depending on the pattern of its consumption.</a:t>
            </a:r>
          </a:p>
          <a:p>
            <a:endParaRPr lang="en-US" dirty="0"/>
          </a:p>
        </p:txBody>
      </p:sp>
      <p:sp>
        <p:nvSpPr>
          <p:cNvPr id="4" name="Slide Number Placeholder 3"/>
          <p:cNvSpPr>
            <a:spLocks noGrp="1"/>
          </p:cNvSpPr>
          <p:nvPr>
            <p:ph type="sldNum" sz="quarter" idx="10"/>
          </p:nvPr>
        </p:nvSpPr>
        <p:spPr/>
        <p:txBody>
          <a:bodyPr/>
          <a:lstStyle/>
          <a:p>
            <a:fld id="{A2664A54-D5F9-4A05-8025-34871F0C5126}" type="slidenum">
              <a:rPr lang="en-US" smtClean="0"/>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Drinking more</a:t>
            </a:r>
            <a:r>
              <a:rPr lang="en-US" baseline="0" dirty="0" smtClean="0"/>
              <a:t> than </a:t>
            </a:r>
            <a:r>
              <a:rPr lang="en-US" dirty="0" smtClean="0"/>
              <a:t>3 drinks a day results in direct toxic effect on the heart since this is a larger</a:t>
            </a:r>
            <a:r>
              <a:rPr lang="en-US" baseline="0" dirty="0" smtClean="0"/>
              <a:t> load of alcohol than what most people can metabolize immediately</a:t>
            </a:r>
            <a:r>
              <a:rPr lang="en-US" dirty="0" smtClean="0"/>
              <a:t>. The toxic metabolic intermediates</a:t>
            </a:r>
            <a:r>
              <a:rPr lang="en-US" baseline="0" dirty="0" smtClean="0"/>
              <a:t>, acetaldehyde, builds in the blood and causes negative side effects. The negative side effects that result from h</a:t>
            </a:r>
            <a:r>
              <a:rPr lang="en-US" dirty="0" smtClean="0"/>
              <a:t>igh intake on alcohol are: </a:t>
            </a:r>
          </a:p>
          <a:p>
            <a:pPr lvl="1"/>
            <a:r>
              <a:rPr lang="en-US" dirty="0" smtClean="0"/>
              <a:t>high blood pressure </a:t>
            </a:r>
          </a:p>
          <a:p>
            <a:pPr lvl="1"/>
            <a:r>
              <a:rPr lang="en-US" dirty="0" smtClean="0"/>
              <a:t>high TG levels</a:t>
            </a:r>
          </a:p>
          <a:p>
            <a:pPr lvl="1"/>
            <a:r>
              <a:rPr lang="en-US" dirty="0" smtClean="0"/>
              <a:t>heart disease </a:t>
            </a:r>
          </a:p>
          <a:p>
            <a:pPr lvl="1"/>
            <a:r>
              <a:rPr lang="en-US" dirty="0" smtClean="0"/>
              <a:t>stroke</a:t>
            </a:r>
          </a:p>
          <a:p>
            <a:pPr lvl="1"/>
            <a:r>
              <a:rPr lang="en-US" dirty="0" smtClean="0"/>
              <a:t>alcoholic </a:t>
            </a:r>
            <a:r>
              <a:rPr lang="en-US" dirty="0" err="1" smtClean="0"/>
              <a:t>cardiomyopathy</a:t>
            </a:r>
            <a:r>
              <a:rPr lang="en-US" dirty="0" smtClean="0"/>
              <a:t> (enlarged and diseased heart), </a:t>
            </a:r>
          </a:p>
          <a:p>
            <a:pPr lvl="1"/>
            <a:r>
              <a:rPr lang="en-US" dirty="0" smtClean="0"/>
              <a:t>congestive heart failure </a:t>
            </a:r>
          </a:p>
          <a:p>
            <a:r>
              <a:rPr lang="en-US" dirty="0" smtClean="0"/>
              <a:t>When acetaldehyde</a:t>
            </a:r>
            <a:r>
              <a:rPr lang="en-US" baseline="0" dirty="0" smtClean="0"/>
              <a:t> builds in the blood, it leads to increased free radical formation in the body and the negative changes seen due to high and/or chronic alcohol intake.  </a:t>
            </a:r>
            <a:endParaRPr lang="en-US" dirty="0"/>
          </a:p>
        </p:txBody>
      </p:sp>
      <p:sp>
        <p:nvSpPr>
          <p:cNvPr id="4" name="Slide Number Placeholder 3"/>
          <p:cNvSpPr>
            <a:spLocks noGrp="1"/>
          </p:cNvSpPr>
          <p:nvPr>
            <p:ph type="sldNum" sz="quarter" idx="10"/>
          </p:nvPr>
        </p:nvSpPr>
        <p:spPr/>
        <p:txBody>
          <a:bodyPr/>
          <a:lstStyle/>
          <a:p>
            <a:fld id="{A2664A54-D5F9-4A05-8025-34871F0C5126}" type="slidenum">
              <a:rPr lang="en-US" smtClean="0"/>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Binge drinking places you at a higher risk of </a:t>
            </a:r>
            <a:r>
              <a:rPr lang="en-US" sz="1200" dirty="0" err="1" smtClean="0"/>
              <a:t>atrial</a:t>
            </a:r>
            <a:r>
              <a:rPr lang="en-US" sz="1200" dirty="0" smtClean="0"/>
              <a:t> fibrillation, a cardiac arrhythmia (irregular heart beat), that is usually fatal if left untreated.</a:t>
            </a:r>
          </a:p>
          <a:p>
            <a:endParaRPr lang="en-US" dirty="0"/>
          </a:p>
        </p:txBody>
      </p:sp>
      <p:sp>
        <p:nvSpPr>
          <p:cNvPr id="4" name="Slide Number Placeholder 3"/>
          <p:cNvSpPr>
            <a:spLocks noGrp="1"/>
          </p:cNvSpPr>
          <p:nvPr>
            <p:ph type="sldNum" sz="quarter" idx="10"/>
          </p:nvPr>
        </p:nvSpPr>
        <p:spPr/>
        <p:txBody>
          <a:bodyPr/>
          <a:lstStyle/>
          <a:p>
            <a:fld id="{A2664A54-D5F9-4A05-8025-34871F0C5126}"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3/12/2010</a:t>
            </a:r>
            <a:endParaRPr lang="en-US"/>
          </a:p>
        </p:txBody>
      </p:sp>
      <p:sp>
        <p:nvSpPr>
          <p:cNvPr id="5" name="Footer Placeholder 4"/>
          <p:cNvSpPr>
            <a:spLocks noGrp="1"/>
          </p:cNvSpPr>
          <p:nvPr>
            <p:ph type="ftr" sz="quarter" idx="11"/>
          </p:nvPr>
        </p:nvSpPr>
        <p:spPr/>
        <p:txBody>
          <a:bodyPr/>
          <a:lstStyle/>
          <a:p>
            <a:r>
              <a:rPr lang="en-US" smtClean="0"/>
              <a:t>PBRC 2010</a:t>
            </a:r>
            <a:endParaRPr lang="en-US"/>
          </a:p>
        </p:txBody>
      </p:sp>
      <p:sp>
        <p:nvSpPr>
          <p:cNvPr id="6" name="Slide Number Placeholder 5"/>
          <p:cNvSpPr>
            <a:spLocks noGrp="1"/>
          </p:cNvSpPr>
          <p:nvPr>
            <p:ph type="sldNum" sz="quarter" idx="12"/>
          </p:nvPr>
        </p:nvSpPr>
        <p:spPr/>
        <p:txBody>
          <a:bodyPr/>
          <a:lstStyle/>
          <a:p>
            <a:fld id="{E65F7D85-AC68-464D-AA80-1001B1295E6A}" type="slidenum">
              <a:rPr lang="en-US" smtClean="0"/>
              <a:pPr/>
              <a:t>‹#›</a:t>
            </a:fld>
            <a:endParaRPr lang="en-US"/>
          </a:p>
        </p:txBody>
      </p:sp>
      <p:pic>
        <p:nvPicPr>
          <p:cNvPr id="7" name="Picture 6" descr="Pennington Logo.jpg"/>
          <p:cNvPicPr>
            <a:picLocks noChangeAspect="1"/>
          </p:cNvPicPr>
          <p:nvPr userDrawn="1"/>
        </p:nvPicPr>
        <p:blipFill>
          <a:blip r:embed="rId2" cstate="print"/>
          <a:stretch>
            <a:fillRect/>
          </a:stretch>
        </p:blipFill>
        <p:spPr>
          <a:xfrm>
            <a:off x="228600" y="457200"/>
            <a:ext cx="717804" cy="72085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3/12/2010</a:t>
            </a:r>
            <a:endParaRPr lang="en-US"/>
          </a:p>
        </p:txBody>
      </p:sp>
      <p:sp>
        <p:nvSpPr>
          <p:cNvPr id="5" name="Footer Placeholder 4"/>
          <p:cNvSpPr>
            <a:spLocks noGrp="1"/>
          </p:cNvSpPr>
          <p:nvPr>
            <p:ph type="ftr" sz="quarter" idx="11"/>
          </p:nvPr>
        </p:nvSpPr>
        <p:spPr/>
        <p:txBody>
          <a:bodyPr/>
          <a:lstStyle/>
          <a:p>
            <a:r>
              <a:rPr lang="en-US" smtClean="0"/>
              <a:t>PBRC 2010</a:t>
            </a:r>
            <a:endParaRPr lang="en-US"/>
          </a:p>
        </p:txBody>
      </p:sp>
      <p:sp>
        <p:nvSpPr>
          <p:cNvPr id="6" name="Slide Number Placeholder 5"/>
          <p:cNvSpPr>
            <a:spLocks noGrp="1"/>
          </p:cNvSpPr>
          <p:nvPr>
            <p:ph type="sldNum" sz="quarter" idx="12"/>
          </p:nvPr>
        </p:nvSpPr>
        <p:spPr/>
        <p:txBody>
          <a:bodyPr/>
          <a:lstStyle/>
          <a:p>
            <a:fld id="{E65F7D85-AC68-464D-AA80-1001B1295E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3/12/2010</a:t>
            </a:r>
            <a:endParaRPr lang="en-US"/>
          </a:p>
        </p:txBody>
      </p:sp>
      <p:sp>
        <p:nvSpPr>
          <p:cNvPr id="5" name="Footer Placeholder 4"/>
          <p:cNvSpPr>
            <a:spLocks noGrp="1"/>
          </p:cNvSpPr>
          <p:nvPr>
            <p:ph type="ftr" sz="quarter" idx="11"/>
          </p:nvPr>
        </p:nvSpPr>
        <p:spPr/>
        <p:txBody>
          <a:bodyPr/>
          <a:lstStyle/>
          <a:p>
            <a:r>
              <a:rPr lang="en-US" smtClean="0"/>
              <a:t>PBRC 2010</a:t>
            </a:r>
            <a:endParaRPr lang="en-US"/>
          </a:p>
        </p:txBody>
      </p:sp>
      <p:sp>
        <p:nvSpPr>
          <p:cNvPr id="6" name="Slide Number Placeholder 5"/>
          <p:cNvSpPr>
            <a:spLocks noGrp="1"/>
          </p:cNvSpPr>
          <p:nvPr>
            <p:ph type="sldNum" sz="quarter" idx="12"/>
          </p:nvPr>
        </p:nvSpPr>
        <p:spPr/>
        <p:txBody>
          <a:bodyPr/>
          <a:lstStyle/>
          <a:p>
            <a:fld id="{E65F7D85-AC68-464D-AA80-1001B1295E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50800" dir="5400000" algn="ctr" rotWithShape="0">
              <a:schemeClr val="tx2">
                <a:lumMod val="60000"/>
                <a:lumOff val="40000"/>
              </a:schemeClr>
            </a:outerShdw>
          </a:effectLst>
        </p:spPr>
        <p:txBody>
          <a:bodyPr/>
          <a:lstStyle>
            <a:lvl1pPr>
              <a:defRPr>
                <a:solidFill>
                  <a:srgbClr val="133B6B"/>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n-US" smtClean="0"/>
              <a:t>3/12/2010</a:t>
            </a:r>
            <a:endParaRPr lang="en-US"/>
          </a:p>
        </p:txBody>
      </p:sp>
      <p:sp>
        <p:nvSpPr>
          <p:cNvPr id="5" name="Footer Placeholder 4"/>
          <p:cNvSpPr>
            <a:spLocks noGrp="1"/>
          </p:cNvSpPr>
          <p:nvPr>
            <p:ph type="ftr" sz="quarter" idx="11"/>
          </p:nvPr>
        </p:nvSpPr>
        <p:spPr/>
        <p:txBody>
          <a:bodyPr/>
          <a:lstStyle/>
          <a:p>
            <a:r>
              <a:rPr lang="en-US" smtClean="0"/>
              <a:t>PBRC 2010</a:t>
            </a:r>
            <a:endParaRPr lang="en-US"/>
          </a:p>
        </p:txBody>
      </p:sp>
      <p:sp>
        <p:nvSpPr>
          <p:cNvPr id="6" name="Slide Number Placeholder 5"/>
          <p:cNvSpPr>
            <a:spLocks noGrp="1"/>
          </p:cNvSpPr>
          <p:nvPr>
            <p:ph type="sldNum" sz="quarter" idx="12"/>
          </p:nvPr>
        </p:nvSpPr>
        <p:spPr/>
        <p:txBody>
          <a:bodyPr/>
          <a:lstStyle/>
          <a:p>
            <a:fld id="{E65F7D85-AC68-464D-AA80-1001B1295E6A}" type="slidenum">
              <a:rPr lang="en-US" smtClean="0"/>
              <a:pPr/>
              <a:t>‹#›</a:t>
            </a:fld>
            <a:endParaRPr lang="en-US"/>
          </a:p>
        </p:txBody>
      </p:sp>
      <p:pic>
        <p:nvPicPr>
          <p:cNvPr id="7" name="Picture 6" descr="Pennington Logo.jpg"/>
          <p:cNvPicPr>
            <a:picLocks noChangeAspect="1"/>
          </p:cNvPicPr>
          <p:nvPr userDrawn="1"/>
        </p:nvPicPr>
        <p:blipFill>
          <a:blip r:embed="rId2" cstate="print"/>
          <a:stretch>
            <a:fillRect/>
          </a:stretch>
        </p:blipFill>
        <p:spPr>
          <a:xfrm>
            <a:off x="228600" y="457200"/>
            <a:ext cx="717804" cy="72085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3/12/2010</a:t>
            </a:r>
            <a:endParaRPr lang="en-US"/>
          </a:p>
        </p:txBody>
      </p:sp>
      <p:sp>
        <p:nvSpPr>
          <p:cNvPr id="5" name="Footer Placeholder 4"/>
          <p:cNvSpPr>
            <a:spLocks noGrp="1"/>
          </p:cNvSpPr>
          <p:nvPr>
            <p:ph type="ftr" sz="quarter" idx="11"/>
          </p:nvPr>
        </p:nvSpPr>
        <p:spPr/>
        <p:txBody>
          <a:bodyPr/>
          <a:lstStyle/>
          <a:p>
            <a:r>
              <a:rPr lang="en-US" smtClean="0"/>
              <a:t>PBRC 2010</a:t>
            </a:r>
            <a:endParaRPr lang="en-US"/>
          </a:p>
        </p:txBody>
      </p:sp>
      <p:sp>
        <p:nvSpPr>
          <p:cNvPr id="6" name="Slide Number Placeholder 5"/>
          <p:cNvSpPr>
            <a:spLocks noGrp="1"/>
          </p:cNvSpPr>
          <p:nvPr>
            <p:ph type="sldNum" sz="quarter" idx="12"/>
          </p:nvPr>
        </p:nvSpPr>
        <p:spPr/>
        <p:txBody>
          <a:bodyPr/>
          <a:lstStyle/>
          <a:p>
            <a:fld id="{E65F7D85-AC68-464D-AA80-1001B1295E6A}" type="slidenum">
              <a:rPr lang="en-US" smtClean="0"/>
              <a:pPr/>
              <a:t>‹#›</a:t>
            </a:fld>
            <a:endParaRPr lang="en-US"/>
          </a:p>
        </p:txBody>
      </p:sp>
      <p:pic>
        <p:nvPicPr>
          <p:cNvPr id="7" name="Picture 6" descr="Pennington Logo.jpg"/>
          <p:cNvPicPr>
            <a:picLocks noChangeAspect="1"/>
          </p:cNvPicPr>
          <p:nvPr userDrawn="1"/>
        </p:nvPicPr>
        <p:blipFill>
          <a:blip r:embed="rId2" cstate="print"/>
          <a:stretch>
            <a:fillRect/>
          </a:stretch>
        </p:blipFill>
        <p:spPr>
          <a:xfrm>
            <a:off x="3962400" y="838200"/>
            <a:ext cx="717804" cy="720852"/>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3/12/2010</a:t>
            </a:r>
            <a:endParaRPr lang="en-US"/>
          </a:p>
        </p:txBody>
      </p:sp>
      <p:sp>
        <p:nvSpPr>
          <p:cNvPr id="6" name="Footer Placeholder 5"/>
          <p:cNvSpPr>
            <a:spLocks noGrp="1"/>
          </p:cNvSpPr>
          <p:nvPr>
            <p:ph type="ftr" sz="quarter" idx="11"/>
          </p:nvPr>
        </p:nvSpPr>
        <p:spPr/>
        <p:txBody>
          <a:bodyPr/>
          <a:lstStyle/>
          <a:p>
            <a:r>
              <a:rPr lang="en-US" smtClean="0"/>
              <a:t>PBRC 2010</a:t>
            </a:r>
            <a:endParaRPr lang="en-US"/>
          </a:p>
        </p:txBody>
      </p:sp>
      <p:sp>
        <p:nvSpPr>
          <p:cNvPr id="7" name="Slide Number Placeholder 6"/>
          <p:cNvSpPr>
            <a:spLocks noGrp="1"/>
          </p:cNvSpPr>
          <p:nvPr>
            <p:ph type="sldNum" sz="quarter" idx="12"/>
          </p:nvPr>
        </p:nvSpPr>
        <p:spPr/>
        <p:txBody>
          <a:bodyPr/>
          <a:lstStyle/>
          <a:p>
            <a:fld id="{E65F7D85-AC68-464D-AA80-1001B1295E6A}" type="slidenum">
              <a:rPr lang="en-US" smtClean="0"/>
              <a:pPr/>
              <a:t>‹#›</a:t>
            </a:fld>
            <a:endParaRPr lang="en-US"/>
          </a:p>
        </p:txBody>
      </p:sp>
      <p:pic>
        <p:nvPicPr>
          <p:cNvPr id="8" name="Picture 7" descr="Pennington Logo.jpg"/>
          <p:cNvPicPr>
            <a:picLocks noChangeAspect="1"/>
          </p:cNvPicPr>
          <p:nvPr userDrawn="1"/>
        </p:nvPicPr>
        <p:blipFill>
          <a:blip r:embed="rId2" cstate="print"/>
          <a:stretch>
            <a:fillRect/>
          </a:stretch>
        </p:blipFill>
        <p:spPr>
          <a:xfrm>
            <a:off x="228600" y="457200"/>
            <a:ext cx="717804" cy="720852"/>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3/12/2010</a:t>
            </a:r>
            <a:endParaRPr lang="en-US"/>
          </a:p>
        </p:txBody>
      </p:sp>
      <p:sp>
        <p:nvSpPr>
          <p:cNvPr id="8" name="Footer Placeholder 7"/>
          <p:cNvSpPr>
            <a:spLocks noGrp="1"/>
          </p:cNvSpPr>
          <p:nvPr>
            <p:ph type="ftr" sz="quarter" idx="11"/>
          </p:nvPr>
        </p:nvSpPr>
        <p:spPr/>
        <p:txBody>
          <a:bodyPr/>
          <a:lstStyle/>
          <a:p>
            <a:r>
              <a:rPr lang="en-US" smtClean="0"/>
              <a:t>PBRC 2010</a:t>
            </a:r>
            <a:endParaRPr lang="en-US"/>
          </a:p>
        </p:txBody>
      </p:sp>
      <p:sp>
        <p:nvSpPr>
          <p:cNvPr id="9" name="Slide Number Placeholder 8"/>
          <p:cNvSpPr>
            <a:spLocks noGrp="1"/>
          </p:cNvSpPr>
          <p:nvPr>
            <p:ph type="sldNum" sz="quarter" idx="12"/>
          </p:nvPr>
        </p:nvSpPr>
        <p:spPr/>
        <p:txBody>
          <a:bodyPr/>
          <a:lstStyle/>
          <a:p>
            <a:fld id="{E65F7D85-AC68-464D-AA80-1001B1295E6A}" type="slidenum">
              <a:rPr lang="en-US" smtClean="0"/>
              <a:pPr/>
              <a:t>‹#›</a:t>
            </a:fld>
            <a:endParaRPr lang="en-US"/>
          </a:p>
        </p:txBody>
      </p:sp>
      <p:pic>
        <p:nvPicPr>
          <p:cNvPr id="10" name="Picture 9" descr="Pennington Logo.jpg"/>
          <p:cNvPicPr>
            <a:picLocks noChangeAspect="1"/>
          </p:cNvPicPr>
          <p:nvPr userDrawn="1"/>
        </p:nvPicPr>
        <p:blipFill>
          <a:blip r:embed="rId2" cstate="print"/>
          <a:stretch>
            <a:fillRect/>
          </a:stretch>
        </p:blipFill>
        <p:spPr>
          <a:xfrm>
            <a:off x="228600" y="457200"/>
            <a:ext cx="717804" cy="720852"/>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3/12/2010</a:t>
            </a:r>
            <a:endParaRPr lang="en-US"/>
          </a:p>
        </p:txBody>
      </p:sp>
      <p:sp>
        <p:nvSpPr>
          <p:cNvPr id="4" name="Footer Placeholder 3"/>
          <p:cNvSpPr>
            <a:spLocks noGrp="1"/>
          </p:cNvSpPr>
          <p:nvPr>
            <p:ph type="ftr" sz="quarter" idx="11"/>
          </p:nvPr>
        </p:nvSpPr>
        <p:spPr/>
        <p:txBody>
          <a:bodyPr/>
          <a:lstStyle/>
          <a:p>
            <a:r>
              <a:rPr lang="en-US" smtClean="0"/>
              <a:t>PBRC 2010</a:t>
            </a:r>
            <a:endParaRPr lang="en-US"/>
          </a:p>
        </p:txBody>
      </p:sp>
      <p:sp>
        <p:nvSpPr>
          <p:cNvPr id="5" name="Slide Number Placeholder 4"/>
          <p:cNvSpPr>
            <a:spLocks noGrp="1"/>
          </p:cNvSpPr>
          <p:nvPr>
            <p:ph type="sldNum" sz="quarter" idx="12"/>
          </p:nvPr>
        </p:nvSpPr>
        <p:spPr/>
        <p:txBody>
          <a:bodyPr/>
          <a:lstStyle/>
          <a:p>
            <a:fld id="{E65F7D85-AC68-464D-AA80-1001B1295E6A}" type="slidenum">
              <a:rPr lang="en-US" smtClean="0"/>
              <a:pPr/>
              <a:t>‹#›</a:t>
            </a:fld>
            <a:endParaRPr lang="en-US"/>
          </a:p>
        </p:txBody>
      </p:sp>
      <p:pic>
        <p:nvPicPr>
          <p:cNvPr id="6" name="Picture 5" descr="Pennington Logo.jpg"/>
          <p:cNvPicPr>
            <a:picLocks noChangeAspect="1"/>
          </p:cNvPicPr>
          <p:nvPr userDrawn="1"/>
        </p:nvPicPr>
        <p:blipFill>
          <a:blip r:embed="rId2" cstate="print"/>
          <a:stretch>
            <a:fillRect/>
          </a:stretch>
        </p:blipFill>
        <p:spPr>
          <a:xfrm>
            <a:off x="228600" y="457200"/>
            <a:ext cx="717804" cy="720852"/>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3/12/2010</a:t>
            </a:r>
            <a:endParaRPr lang="en-US"/>
          </a:p>
        </p:txBody>
      </p:sp>
      <p:sp>
        <p:nvSpPr>
          <p:cNvPr id="3" name="Footer Placeholder 2"/>
          <p:cNvSpPr>
            <a:spLocks noGrp="1"/>
          </p:cNvSpPr>
          <p:nvPr>
            <p:ph type="ftr" sz="quarter" idx="11"/>
          </p:nvPr>
        </p:nvSpPr>
        <p:spPr/>
        <p:txBody>
          <a:bodyPr/>
          <a:lstStyle/>
          <a:p>
            <a:r>
              <a:rPr lang="en-US" smtClean="0"/>
              <a:t>PBRC 2010</a:t>
            </a:r>
            <a:endParaRPr lang="en-US"/>
          </a:p>
        </p:txBody>
      </p:sp>
      <p:sp>
        <p:nvSpPr>
          <p:cNvPr id="4" name="Slide Number Placeholder 3"/>
          <p:cNvSpPr>
            <a:spLocks noGrp="1"/>
          </p:cNvSpPr>
          <p:nvPr>
            <p:ph type="sldNum" sz="quarter" idx="12"/>
          </p:nvPr>
        </p:nvSpPr>
        <p:spPr/>
        <p:txBody>
          <a:bodyPr/>
          <a:lstStyle/>
          <a:p>
            <a:fld id="{E65F7D85-AC68-464D-AA80-1001B1295E6A}" type="slidenum">
              <a:rPr lang="en-US" smtClean="0"/>
              <a:pPr/>
              <a:t>‹#›</a:t>
            </a:fld>
            <a:endParaRPr lang="en-US"/>
          </a:p>
        </p:txBody>
      </p:sp>
      <p:pic>
        <p:nvPicPr>
          <p:cNvPr id="5" name="Picture 4" descr="Pennington Logo.jpg"/>
          <p:cNvPicPr>
            <a:picLocks noChangeAspect="1"/>
          </p:cNvPicPr>
          <p:nvPr userDrawn="1"/>
        </p:nvPicPr>
        <p:blipFill>
          <a:blip r:embed="rId2" cstate="print"/>
          <a:stretch>
            <a:fillRect/>
          </a:stretch>
        </p:blipFill>
        <p:spPr>
          <a:xfrm>
            <a:off x="228600" y="457200"/>
            <a:ext cx="717804" cy="720852"/>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3/12/2010</a:t>
            </a:r>
            <a:endParaRPr lang="en-US"/>
          </a:p>
        </p:txBody>
      </p:sp>
      <p:sp>
        <p:nvSpPr>
          <p:cNvPr id="6" name="Footer Placeholder 5"/>
          <p:cNvSpPr>
            <a:spLocks noGrp="1"/>
          </p:cNvSpPr>
          <p:nvPr>
            <p:ph type="ftr" sz="quarter" idx="11"/>
          </p:nvPr>
        </p:nvSpPr>
        <p:spPr/>
        <p:txBody>
          <a:bodyPr/>
          <a:lstStyle/>
          <a:p>
            <a:r>
              <a:rPr lang="en-US" smtClean="0"/>
              <a:t>PBRC 2010</a:t>
            </a:r>
            <a:endParaRPr lang="en-US"/>
          </a:p>
        </p:txBody>
      </p:sp>
      <p:sp>
        <p:nvSpPr>
          <p:cNvPr id="7" name="Slide Number Placeholder 6"/>
          <p:cNvSpPr>
            <a:spLocks noGrp="1"/>
          </p:cNvSpPr>
          <p:nvPr>
            <p:ph type="sldNum" sz="quarter" idx="12"/>
          </p:nvPr>
        </p:nvSpPr>
        <p:spPr/>
        <p:txBody>
          <a:bodyPr/>
          <a:lstStyle/>
          <a:p>
            <a:fld id="{E65F7D85-AC68-464D-AA80-1001B1295E6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3/12/2010</a:t>
            </a:r>
            <a:endParaRPr lang="en-US"/>
          </a:p>
        </p:txBody>
      </p:sp>
      <p:sp>
        <p:nvSpPr>
          <p:cNvPr id="6" name="Footer Placeholder 5"/>
          <p:cNvSpPr>
            <a:spLocks noGrp="1"/>
          </p:cNvSpPr>
          <p:nvPr>
            <p:ph type="ftr" sz="quarter" idx="11"/>
          </p:nvPr>
        </p:nvSpPr>
        <p:spPr/>
        <p:txBody>
          <a:bodyPr/>
          <a:lstStyle/>
          <a:p>
            <a:r>
              <a:rPr lang="en-US" smtClean="0"/>
              <a:t>PBRC 2010</a:t>
            </a:r>
            <a:endParaRPr lang="en-US"/>
          </a:p>
        </p:txBody>
      </p:sp>
      <p:sp>
        <p:nvSpPr>
          <p:cNvPr id="7" name="Slide Number Placeholder 6"/>
          <p:cNvSpPr>
            <a:spLocks noGrp="1"/>
          </p:cNvSpPr>
          <p:nvPr>
            <p:ph type="sldNum" sz="quarter" idx="12"/>
          </p:nvPr>
        </p:nvSpPr>
        <p:spPr/>
        <p:txBody>
          <a:bodyPr/>
          <a:lstStyle/>
          <a:p>
            <a:fld id="{E65F7D85-AC68-464D-AA80-1001B1295E6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3/12/2010</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PBRC 2010</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5F7D85-AC68-464D-AA80-1001B1295E6A}" type="slidenum">
              <a:rPr lang="en-US" smtClean="0"/>
              <a:pPr/>
              <a:t>‹#›</a:t>
            </a:fld>
            <a:endParaRPr lang="en-US"/>
          </a:p>
        </p:txBody>
      </p:sp>
      <p:pic>
        <p:nvPicPr>
          <p:cNvPr id="7" name="Picture 6" descr="Pennington Logo.jpg"/>
          <p:cNvPicPr>
            <a:picLocks noChangeAspect="1"/>
          </p:cNvPicPr>
          <p:nvPr userDrawn="1"/>
        </p:nvPicPr>
        <p:blipFill>
          <a:blip r:embed="rId13" cstate="print"/>
          <a:stretch>
            <a:fillRect/>
          </a:stretch>
        </p:blipFill>
        <p:spPr>
          <a:xfrm>
            <a:off x="228600" y="457200"/>
            <a:ext cx="717804" cy="72085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6.gif"/></Relationships>
</file>

<file path=ppt/slides/_rels/slide19.xml.rels><?xml version="1.0" encoding="UTF-8" standalone="yes"?>
<Relationships xmlns="http://schemas.openxmlformats.org/package/2006/relationships"><Relationship Id="rId3" Type="http://schemas.openxmlformats.org/officeDocument/2006/relationships/image" Target="../media/image13.tiff"/><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noFill/>
        </p:spPr>
        <p:txBody>
          <a:bodyPr/>
          <a:lstStyle/>
          <a:p>
            <a:r>
              <a:rPr lang="en-US" dirty="0" smtClean="0"/>
              <a:t>Alcohol and your heart</a:t>
            </a:r>
            <a:endParaRPr lang="en-US" dirty="0"/>
          </a:p>
        </p:txBody>
      </p:sp>
      <p:sp>
        <p:nvSpPr>
          <p:cNvPr id="5" name="Subtitle 4"/>
          <p:cNvSpPr>
            <a:spLocks noGrp="1"/>
          </p:cNvSpPr>
          <p:nvPr>
            <p:ph type="subTitle" idx="1"/>
          </p:nvPr>
        </p:nvSpPr>
        <p:spPr/>
        <p:txBody>
          <a:bodyPr>
            <a:normAutofit fontScale="92500" lnSpcReduction="20000"/>
          </a:bodyPr>
          <a:lstStyle/>
          <a:p>
            <a:r>
              <a:rPr lang="en-US" dirty="0" smtClean="0">
                <a:solidFill>
                  <a:schemeClr val="tx1">
                    <a:lumMod val="85000"/>
                    <a:lumOff val="15000"/>
                  </a:schemeClr>
                </a:solidFill>
                <a:latin typeface="Cooper Black" pitchFamily="18" charset="0"/>
              </a:rPr>
              <a:t>Beth A. </a:t>
            </a:r>
            <a:r>
              <a:rPr lang="en-US" dirty="0" err="1" smtClean="0">
                <a:solidFill>
                  <a:schemeClr val="tx1">
                    <a:lumMod val="85000"/>
                    <a:lumOff val="15000"/>
                  </a:schemeClr>
                </a:solidFill>
                <a:latin typeface="Cooper Black" pitchFamily="18" charset="0"/>
              </a:rPr>
              <a:t>Kalicki</a:t>
            </a:r>
            <a:endParaRPr lang="en-US" dirty="0" smtClean="0">
              <a:solidFill>
                <a:schemeClr val="tx1">
                  <a:lumMod val="85000"/>
                  <a:lumOff val="15000"/>
                </a:schemeClr>
              </a:solidFill>
              <a:latin typeface="Cooper Black" pitchFamily="18" charset="0"/>
            </a:endParaRPr>
          </a:p>
          <a:p>
            <a:r>
              <a:rPr lang="en-US" dirty="0" err="1" smtClean="0">
                <a:solidFill>
                  <a:schemeClr val="tx1">
                    <a:lumMod val="85000"/>
                    <a:lumOff val="15000"/>
                  </a:schemeClr>
                </a:solidFill>
                <a:latin typeface="Cooper Black" pitchFamily="18" charset="0"/>
              </a:rPr>
              <a:t>Heli</a:t>
            </a:r>
            <a:r>
              <a:rPr lang="en-US" dirty="0" smtClean="0">
                <a:solidFill>
                  <a:schemeClr val="tx1">
                    <a:lumMod val="85000"/>
                    <a:lumOff val="15000"/>
                  </a:schemeClr>
                </a:solidFill>
                <a:latin typeface="Cooper Black" pitchFamily="18" charset="0"/>
              </a:rPr>
              <a:t> J. Roy, RD, PhD</a:t>
            </a:r>
          </a:p>
          <a:p>
            <a:r>
              <a:rPr lang="en-US" dirty="0" smtClean="0">
                <a:solidFill>
                  <a:schemeClr val="tx1">
                    <a:lumMod val="85000"/>
                    <a:lumOff val="15000"/>
                  </a:schemeClr>
                </a:solidFill>
                <a:latin typeface="Cooper Black" pitchFamily="18" charset="0"/>
              </a:rPr>
              <a:t>Pennington Biomedical Research Center</a:t>
            </a:r>
            <a:endParaRPr lang="en-US"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8" name="Picture 4" descr="C:\Documents and Settings\KalickBA\Local Settings\Temporary Internet Files\Content.IE5\GEI9Y818\MPj04141030000[1].jpg"/>
          <p:cNvPicPr>
            <a:picLocks noChangeAspect="1" noChangeArrowheads="1"/>
          </p:cNvPicPr>
          <p:nvPr/>
        </p:nvPicPr>
        <p:blipFill>
          <a:blip r:embed="rId3" cstate="print"/>
          <a:srcRect/>
          <a:stretch>
            <a:fillRect/>
          </a:stretch>
        </p:blipFill>
        <p:spPr bwMode="auto">
          <a:xfrm>
            <a:off x="228600" y="2057400"/>
            <a:ext cx="4267200" cy="2803684"/>
          </a:xfrm>
          <a:prstGeom prst="rect">
            <a:avLst/>
          </a:prstGeom>
          <a:noFill/>
        </p:spPr>
      </p:pic>
      <p:sp>
        <p:nvSpPr>
          <p:cNvPr id="8" name="TextBox 7"/>
          <p:cNvSpPr txBox="1"/>
          <p:nvPr/>
        </p:nvSpPr>
        <p:spPr>
          <a:xfrm>
            <a:off x="4724400" y="1981200"/>
            <a:ext cx="4114800" cy="3662541"/>
          </a:xfrm>
          <a:prstGeom prst="rect">
            <a:avLst/>
          </a:prstGeom>
          <a:noFill/>
        </p:spPr>
        <p:txBody>
          <a:bodyPr wrap="square" rtlCol="0">
            <a:spAutoFit/>
          </a:bodyPr>
          <a:lstStyle/>
          <a:p>
            <a:r>
              <a:rPr lang="en-US" sz="3200" dirty="0" smtClean="0">
                <a:solidFill>
                  <a:schemeClr val="tx1">
                    <a:lumMod val="85000"/>
                    <a:lumOff val="15000"/>
                  </a:schemeClr>
                </a:solidFill>
              </a:rPr>
              <a:t>Men </a:t>
            </a:r>
          </a:p>
          <a:p>
            <a:pPr lvl="1"/>
            <a:r>
              <a:rPr lang="en-US" sz="2800" dirty="0" smtClean="0">
                <a:solidFill>
                  <a:schemeClr val="tx1">
                    <a:lumMod val="85000"/>
                    <a:lumOff val="15000"/>
                  </a:schemeClr>
                </a:solidFill>
              </a:rPr>
              <a:t>reduced risk of heart attack and heart disease</a:t>
            </a:r>
          </a:p>
          <a:p>
            <a:r>
              <a:rPr lang="en-US" sz="3200" dirty="0" smtClean="0">
                <a:solidFill>
                  <a:schemeClr val="tx1">
                    <a:lumMod val="85000"/>
                    <a:lumOff val="15000"/>
                  </a:schemeClr>
                </a:solidFill>
              </a:rPr>
              <a:t>Women </a:t>
            </a:r>
          </a:p>
          <a:p>
            <a:pPr lvl="1"/>
            <a:r>
              <a:rPr lang="en-US" sz="2800" dirty="0" smtClean="0">
                <a:solidFill>
                  <a:schemeClr val="tx1">
                    <a:lumMod val="85000"/>
                    <a:lumOff val="15000"/>
                  </a:schemeClr>
                </a:solidFill>
              </a:rPr>
              <a:t>decreased </a:t>
            </a:r>
            <a:r>
              <a:rPr lang="en-US" sz="2800" dirty="0">
                <a:solidFill>
                  <a:schemeClr val="tx1">
                    <a:lumMod val="85000"/>
                    <a:lumOff val="15000"/>
                  </a:schemeClr>
                </a:solidFill>
              </a:rPr>
              <a:t>risk of</a:t>
            </a:r>
          </a:p>
          <a:p>
            <a:pPr lvl="1"/>
            <a:r>
              <a:rPr lang="en-US" sz="2800" dirty="0">
                <a:solidFill>
                  <a:schemeClr val="tx1">
                    <a:lumMod val="85000"/>
                    <a:lumOff val="15000"/>
                  </a:schemeClr>
                </a:solidFill>
              </a:rPr>
              <a:t>death from cardiovascular disease</a:t>
            </a:r>
          </a:p>
        </p:txBody>
      </p:sp>
      <p:sp>
        <p:nvSpPr>
          <p:cNvPr id="6" name="Title 1"/>
          <p:cNvSpPr>
            <a:spLocks noGrp="1"/>
          </p:cNvSpPr>
          <p:nvPr>
            <p:ph type="title"/>
          </p:nvPr>
        </p:nvSpPr>
        <p:spPr>
          <a:xfrm>
            <a:off x="457200" y="274638"/>
            <a:ext cx="8229600" cy="1143000"/>
          </a:xfrm>
        </p:spPr>
        <p:txBody>
          <a:bodyPr>
            <a:normAutofit fontScale="90000"/>
          </a:bodyPr>
          <a:lstStyle/>
          <a:p>
            <a:r>
              <a:rPr lang="en-US" dirty="0" smtClean="0"/>
              <a:t>Benefits of moderate alcohol consumption</a:t>
            </a:r>
            <a:endParaRPr lang="en-US" dirty="0"/>
          </a:p>
        </p:txBody>
      </p:sp>
      <p:sp>
        <p:nvSpPr>
          <p:cNvPr id="7" name="Date Placeholder 6"/>
          <p:cNvSpPr>
            <a:spLocks noGrp="1"/>
          </p:cNvSpPr>
          <p:nvPr>
            <p:ph type="dt" sz="half" idx="10"/>
          </p:nvPr>
        </p:nvSpPr>
        <p:spPr/>
        <p:txBody>
          <a:bodyPr/>
          <a:lstStyle/>
          <a:p>
            <a:r>
              <a:rPr lang="en-US" smtClean="0"/>
              <a:t>3/12/2010</a:t>
            </a:r>
            <a:endParaRPr lang="en-US"/>
          </a:p>
        </p:txBody>
      </p:sp>
      <p:sp>
        <p:nvSpPr>
          <p:cNvPr id="9" name="Slide Number Placeholder 8"/>
          <p:cNvSpPr>
            <a:spLocks noGrp="1"/>
          </p:cNvSpPr>
          <p:nvPr>
            <p:ph type="sldNum" sz="quarter" idx="12"/>
          </p:nvPr>
        </p:nvSpPr>
        <p:spPr/>
        <p:txBody>
          <a:bodyPr/>
          <a:lstStyle/>
          <a:p>
            <a:fld id="{E65F7D85-AC68-464D-AA80-1001B1295E6A}" type="slidenum">
              <a:rPr lang="en-US" smtClean="0"/>
              <a:pPr/>
              <a:t>10</a:t>
            </a:fld>
            <a:endParaRPr lang="en-US"/>
          </a:p>
        </p:txBody>
      </p:sp>
      <p:sp>
        <p:nvSpPr>
          <p:cNvPr id="10" name="Footer Placeholder 9"/>
          <p:cNvSpPr>
            <a:spLocks noGrp="1"/>
          </p:cNvSpPr>
          <p:nvPr>
            <p:ph type="ftr" sz="quarter" idx="11"/>
          </p:nvPr>
        </p:nvSpPr>
        <p:spPr/>
        <p:txBody>
          <a:bodyPr/>
          <a:lstStyle/>
          <a:p>
            <a:r>
              <a:rPr lang="en-US" smtClean="0"/>
              <a:t>PBRC 2010</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Pattern of alcohol consumption is important</a:t>
            </a:r>
            <a:endParaRPr lang="en-US" dirty="0"/>
          </a:p>
        </p:txBody>
      </p:sp>
      <p:sp>
        <p:nvSpPr>
          <p:cNvPr id="3" name="Content Placeholder 2"/>
          <p:cNvSpPr>
            <a:spLocks noGrp="1"/>
          </p:cNvSpPr>
          <p:nvPr>
            <p:ph idx="1"/>
          </p:nvPr>
        </p:nvSpPr>
        <p:spPr/>
        <p:txBody>
          <a:bodyPr>
            <a:normAutofit/>
          </a:bodyPr>
          <a:lstStyle/>
          <a:p>
            <a:r>
              <a:rPr lang="en-US" dirty="0" smtClean="0"/>
              <a:t>Small amount daily is associated with better health and increased longevity </a:t>
            </a:r>
          </a:p>
          <a:p>
            <a:r>
              <a:rPr lang="en-US" dirty="0" smtClean="0"/>
              <a:t>Consuming seven to fourteen drinks once a week is associated with negative health (binge drinking). </a:t>
            </a:r>
          </a:p>
        </p:txBody>
      </p:sp>
      <p:sp>
        <p:nvSpPr>
          <p:cNvPr id="4" name="Date Placeholder 3"/>
          <p:cNvSpPr>
            <a:spLocks noGrp="1"/>
          </p:cNvSpPr>
          <p:nvPr>
            <p:ph type="dt" sz="half" idx="10"/>
          </p:nvPr>
        </p:nvSpPr>
        <p:spPr/>
        <p:txBody>
          <a:bodyPr/>
          <a:lstStyle/>
          <a:p>
            <a:r>
              <a:rPr lang="en-US" smtClean="0"/>
              <a:t>3/12/2010</a:t>
            </a:r>
            <a:endParaRPr lang="en-US"/>
          </a:p>
        </p:txBody>
      </p:sp>
      <p:sp>
        <p:nvSpPr>
          <p:cNvPr id="5" name="Slide Number Placeholder 4"/>
          <p:cNvSpPr>
            <a:spLocks noGrp="1"/>
          </p:cNvSpPr>
          <p:nvPr>
            <p:ph type="sldNum" sz="quarter" idx="12"/>
          </p:nvPr>
        </p:nvSpPr>
        <p:spPr/>
        <p:txBody>
          <a:bodyPr/>
          <a:lstStyle/>
          <a:p>
            <a:fld id="{E65F7D85-AC68-464D-AA80-1001B1295E6A}" type="slidenum">
              <a:rPr lang="en-US" smtClean="0"/>
              <a:pPr/>
              <a:t>11</a:t>
            </a:fld>
            <a:endParaRPr lang="en-US"/>
          </a:p>
        </p:txBody>
      </p:sp>
      <p:sp>
        <p:nvSpPr>
          <p:cNvPr id="6" name="Footer Placeholder 5"/>
          <p:cNvSpPr>
            <a:spLocks noGrp="1"/>
          </p:cNvSpPr>
          <p:nvPr>
            <p:ph type="ftr" sz="quarter" idx="11"/>
          </p:nvPr>
        </p:nvSpPr>
        <p:spPr/>
        <p:txBody>
          <a:bodyPr/>
          <a:lstStyle/>
          <a:p>
            <a:r>
              <a:rPr lang="en-US" smtClean="0"/>
              <a:t>PBRC 2010</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5791200" cy="4525963"/>
          </a:xfrm>
        </p:spPr>
        <p:txBody>
          <a:bodyPr>
            <a:normAutofit fontScale="92500" lnSpcReduction="10000"/>
          </a:bodyPr>
          <a:lstStyle/>
          <a:p>
            <a:r>
              <a:rPr lang="en-US" dirty="0" smtClean="0"/>
              <a:t>&gt; 3 drinks = direct toxic effect on the heart</a:t>
            </a:r>
          </a:p>
          <a:p>
            <a:r>
              <a:rPr lang="en-US" dirty="0" smtClean="0"/>
              <a:t>High intake of alcohol results in</a:t>
            </a:r>
          </a:p>
          <a:p>
            <a:pPr lvl="1"/>
            <a:r>
              <a:rPr lang="en-US" dirty="0" smtClean="0"/>
              <a:t>high blood pressure </a:t>
            </a:r>
          </a:p>
          <a:p>
            <a:pPr lvl="1"/>
            <a:r>
              <a:rPr lang="en-US" dirty="0" smtClean="0"/>
              <a:t>high triglyceride levels</a:t>
            </a:r>
          </a:p>
          <a:p>
            <a:pPr lvl="1"/>
            <a:r>
              <a:rPr lang="en-US" dirty="0"/>
              <a:t>congestive heart failure </a:t>
            </a:r>
          </a:p>
          <a:p>
            <a:pPr lvl="1"/>
            <a:r>
              <a:rPr lang="en-US" dirty="0"/>
              <a:t>alcoholic cardiomyopathy (enlarged and diseased heart) </a:t>
            </a:r>
          </a:p>
          <a:p>
            <a:pPr lvl="1"/>
            <a:r>
              <a:rPr lang="en-US" dirty="0" smtClean="0"/>
              <a:t>increased incidence of heart disease and stroke</a:t>
            </a:r>
          </a:p>
          <a:p>
            <a:endParaRPr lang="en-US" dirty="0"/>
          </a:p>
        </p:txBody>
      </p:sp>
      <p:pic>
        <p:nvPicPr>
          <p:cNvPr id="4" name="Picture 13" descr="http://www.womensheart.org/images/alcoholheart.gif"/>
          <p:cNvPicPr>
            <a:picLocks noChangeAspect="1" noChangeArrowheads="1"/>
          </p:cNvPicPr>
          <p:nvPr/>
        </p:nvPicPr>
        <p:blipFill>
          <a:blip r:embed="rId3" cstate="print"/>
          <a:srcRect/>
          <a:stretch>
            <a:fillRect/>
          </a:stretch>
        </p:blipFill>
        <p:spPr bwMode="auto">
          <a:xfrm>
            <a:off x="6705600" y="2438400"/>
            <a:ext cx="1430867" cy="1981200"/>
          </a:xfrm>
          <a:prstGeom prst="rect">
            <a:avLst/>
          </a:prstGeom>
          <a:noFill/>
        </p:spPr>
      </p:pic>
      <p:sp>
        <p:nvSpPr>
          <p:cNvPr id="7" name="Title 1"/>
          <p:cNvSpPr>
            <a:spLocks noGrp="1"/>
          </p:cNvSpPr>
          <p:nvPr>
            <p:ph type="title"/>
          </p:nvPr>
        </p:nvSpPr>
        <p:spPr>
          <a:xfrm>
            <a:off x="457200" y="274638"/>
            <a:ext cx="8229600" cy="1143000"/>
          </a:xfrm>
        </p:spPr>
        <p:txBody>
          <a:bodyPr>
            <a:normAutofit/>
          </a:bodyPr>
          <a:lstStyle/>
          <a:p>
            <a:r>
              <a:rPr lang="en-US" dirty="0" smtClean="0"/>
              <a:t>Harmful effects of alcohol</a:t>
            </a:r>
            <a:endParaRPr lang="en-US" dirty="0"/>
          </a:p>
        </p:txBody>
      </p:sp>
      <p:sp>
        <p:nvSpPr>
          <p:cNvPr id="8" name="Date Placeholder 7"/>
          <p:cNvSpPr>
            <a:spLocks noGrp="1"/>
          </p:cNvSpPr>
          <p:nvPr>
            <p:ph type="dt" sz="half" idx="10"/>
          </p:nvPr>
        </p:nvSpPr>
        <p:spPr/>
        <p:txBody>
          <a:bodyPr/>
          <a:lstStyle/>
          <a:p>
            <a:r>
              <a:rPr lang="en-US" smtClean="0"/>
              <a:t>3/12/2010</a:t>
            </a:r>
            <a:endParaRPr lang="en-US"/>
          </a:p>
        </p:txBody>
      </p:sp>
      <p:sp>
        <p:nvSpPr>
          <p:cNvPr id="9" name="Slide Number Placeholder 8"/>
          <p:cNvSpPr>
            <a:spLocks noGrp="1"/>
          </p:cNvSpPr>
          <p:nvPr>
            <p:ph type="sldNum" sz="quarter" idx="12"/>
          </p:nvPr>
        </p:nvSpPr>
        <p:spPr/>
        <p:txBody>
          <a:bodyPr/>
          <a:lstStyle/>
          <a:p>
            <a:fld id="{E65F7D85-AC68-464D-AA80-1001B1295E6A}" type="slidenum">
              <a:rPr lang="en-US" smtClean="0"/>
              <a:pPr/>
              <a:t>12</a:t>
            </a:fld>
            <a:endParaRPr lang="en-US"/>
          </a:p>
        </p:txBody>
      </p:sp>
      <p:sp>
        <p:nvSpPr>
          <p:cNvPr id="10" name="Footer Placeholder 9"/>
          <p:cNvSpPr>
            <a:spLocks noGrp="1"/>
          </p:cNvSpPr>
          <p:nvPr>
            <p:ph type="ftr" sz="quarter" idx="11"/>
          </p:nvPr>
        </p:nvSpPr>
        <p:spPr/>
        <p:txBody>
          <a:bodyPr/>
          <a:lstStyle/>
          <a:p>
            <a:r>
              <a:rPr lang="en-US" smtClean="0"/>
              <a:t>PBRC 2010</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Binge </a:t>
            </a:r>
            <a:r>
              <a:rPr lang="en-US" dirty="0"/>
              <a:t>drinking = more than 3 or 4 drinks in a short </a:t>
            </a:r>
            <a:r>
              <a:rPr lang="en-US" dirty="0" smtClean="0"/>
              <a:t>time. </a:t>
            </a:r>
            <a:endParaRPr lang="en-US" dirty="0"/>
          </a:p>
          <a:p>
            <a:r>
              <a:rPr lang="en-US" dirty="0" smtClean="0"/>
              <a:t>Increases risk of:</a:t>
            </a:r>
          </a:p>
          <a:p>
            <a:pPr lvl="1"/>
            <a:r>
              <a:rPr lang="en-US" dirty="0" smtClean="0"/>
              <a:t>atrial fibrillation </a:t>
            </a:r>
          </a:p>
          <a:p>
            <a:pPr lvl="1"/>
            <a:r>
              <a:rPr lang="en-US" dirty="0" smtClean="0"/>
              <a:t>cardiac arrhythmia (irregular heart beat)</a:t>
            </a:r>
            <a:endParaRPr lang="en-US" dirty="0"/>
          </a:p>
        </p:txBody>
      </p:sp>
      <p:sp>
        <p:nvSpPr>
          <p:cNvPr id="5" name="Title 1"/>
          <p:cNvSpPr>
            <a:spLocks noGrp="1"/>
          </p:cNvSpPr>
          <p:nvPr>
            <p:ph type="title"/>
          </p:nvPr>
        </p:nvSpPr>
        <p:spPr>
          <a:xfrm>
            <a:off x="457200" y="274638"/>
            <a:ext cx="8229600" cy="1143000"/>
          </a:xfrm>
        </p:spPr>
        <p:txBody>
          <a:bodyPr>
            <a:normAutofit/>
          </a:bodyPr>
          <a:lstStyle/>
          <a:p>
            <a:r>
              <a:rPr lang="en-US" dirty="0" smtClean="0"/>
              <a:t>Binge Drinking</a:t>
            </a:r>
            <a:endParaRPr lang="en-US" dirty="0"/>
          </a:p>
        </p:txBody>
      </p:sp>
      <p:sp>
        <p:nvSpPr>
          <p:cNvPr id="6" name="Date Placeholder 5"/>
          <p:cNvSpPr>
            <a:spLocks noGrp="1"/>
          </p:cNvSpPr>
          <p:nvPr>
            <p:ph type="dt" sz="half" idx="10"/>
          </p:nvPr>
        </p:nvSpPr>
        <p:spPr/>
        <p:txBody>
          <a:bodyPr/>
          <a:lstStyle/>
          <a:p>
            <a:r>
              <a:rPr lang="en-US" smtClean="0"/>
              <a:t>3/12/2010</a:t>
            </a:r>
            <a:endParaRPr lang="en-US"/>
          </a:p>
        </p:txBody>
      </p:sp>
      <p:sp>
        <p:nvSpPr>
          <p:cNvPr id="7" name="Slide Number Placeholder 6"/>
          <p:cNvSpPr>
            <a:spLocks noGrp="1"/>
          </p:cNvSpPr>
          <p:nvPr>
            <p:ph type="sldNum" sz="quarter" idx="12"/>
          </p:nvPr>
        </p:nvSpPr>
        <p:spPr/>
        <p:txBody>
          <a:bodyPr/>
          <a:lstStyle/>
          <a:p>
            <a:fld id="{E65F7D85-AC68-464D-AA80-1001B1295E6A}" type="slidenum">
              <a:rPr lang="en-US" smtClean="0"/>
              <a:pPr/>
              <a:t>13</a:t>
            </a:fld>
            <a:endParaRPr lang="en-US"/>
          </a:p>
        </p:txBody>
      </p:sp>
      <p:sp>
        <p:nvSpPr>
          <p:cNvPr id="8" name="Footer Placeholder 7"/>
          <p:cNvSpPr>
            <a:spLocks noGrp="1"/>
          </p:cNvSpPr>
          <p:nvPr>
            <p:ph type="ftr" sz="quarter" idx="11"/>
          </p:nvPr>
        </p:nvSpPr>
        <p:spPr/>
        <p:txBody>
          <a:bodyPr/>
          <a:lstStyle/>
          <a:p>
            <a:r>
              <a:rPr lang="en-US" smtClean="0"/>
              <a:t>PBRC 2010</a:t>
            </a:r>
            <a:endParaRPr lang="en-US"/>
          </a:p>
        </p:txBody>
      </p:sp>
      <p:pic>
        <p:nvPicPr>
          <p:cNvPr id="1027" name="Picture 3"/>
          <p:cNvPicPr>
            <a:picLocks noChangeAspect="1" noChangeArrowheads="1"/>
          </p:cNvPicPr>
          <p:nvPr/>
        </p:nvPicPr>
        <p:blipFill>
          <a:blip r:embed="rId3" cstate="print"/>
          <a:srcRect/>
          <a:stretch>
            <a:fillRect/>
          </a:stretch>
        </p:blipFill>
        <p:spPr bwMode="auto">
          <a:xfrm>
            <a:off x="3352800" y="5257800"/>
            <a:ext cx="591122" cy="1104900"/>
          </a:xfrm>
          <a:prstGeom prst="rect">
            <a:avLst/>
          </a:prstGeom>
          <a:noFill/>
          <a:ln w="9525">
            <a:noFill/>
            <a:miter lim="800000"/>
            <a:headEnd/>
            <a:tailEnd/>
          </a:ln>
        </p:spPr>
      </p:pic>
      <p:pic>
        <p:nvPicPr>
          <p:cNvPr id="11" name="Picture 3"/>
          <p:cNvPicPr>
            <a:picLocks noChangeAspect="1" noChangeArrowheads="1"/>
          </p:cNvPicPr>
          <p:nvPr/>
        </p:nvPicPr>
        <p:blipFill>
          <a:blip r:embed="rId3" cstate="print"/>
          <a:srcRect/>
          <a:stretch>
            <a:fillRect/>
          </a:stretch>
        </p:blipFill>
        <p:spPr bwMode="auto">
          <a:xfrm>
            <a:off x="6019800" y="5257800"/>
            <a:ext cx="591122" cy="1104900"/>
          </a:xfrm>
          <a:prstGeom prst="rect">
            <a:avLst/>
          </a:prstGeom>
          <a:noFill/>
          <a:ln w="9525">
            <a:noFill/>
            <a:miter lim="800000"/>
            <a:headEnd/>
            <a:tailEnd/>
          </a:ln>
        </p:spPr>
      </p:pic>
      <p:pic>
        <p:nvPicPr>
          <p:cNvPr id="12" name="Picture 3"/>
          <p:cNvPicPr>
            <a:picLocks noChangeAspect="1" noChangeArrowheads="1"/>
          </p:cNvPicPr>
          <p:nvPr/>
        </p:nvPicPr>
        <p:blipFill>
          <a:blip r:embed="rId3" cstate="print"/>
          <a:srcRect/>
          <a:stretch>
            <a:fillRect/>
          </a:stretch>
        </p:blipFill>
        <p:spPr bwMode="auto">
          <a:xfrm>
            <a:off x="3886200" y="5257800"/>
            <a:ext cx="591122" cy="1104900"/>
          </a:xfrm>
          <a:prstGeom prst="rect">
            <a:avLst/>
          </a:prstGeom>
          <a:noFill/>
          <a:ln w="9525">
            <a:noFill/>
            <a:miter lim="800000"/>
            <a:headEnd/>
            <a:tailEnd/>
          </a:ln>
        </p:spPr>
      </p:pic>
      <p:pic>
        <p:nvPicPr>
          <p:cNvPr id="13" name="Picture 3"/>
          <p:cNvPicPr>
            <a:picLocks noChangeAspect="1" noChangeArrowheads="1"/>
          </p:cNvPicPr>
          <p:nvPr/>
        </p:nvPicPr>
        <p:blipFill>
          <a:blip r:embed="rId3" cstate="print"/>
          <a:srcRect/>
          <a:stretch>
            <a:fillRect/>
          </a:stretch>
        </p:blipFill>
        <p:spPr bwMode="auto">
          <a:xfrm>
            <a:off x="4419600" y="5257800"/>
            <a:ext cx="591122" cy="1104900"/>
          </a:xfrm>
          <a:prstGeom prst="rect">
            <a:avLst/>
          </a:prstGeom>
          <a:noFill/>
          <a:ln w="9525">
            <a:noFill/>
            <a:miter lim="800000"/>
            <a:headEnd/>
            <a:tailEnd/>
          </a:ln>
        </p:spPr>
      </p:pic>
      <p:pic>
        <p:nvPicPr>
          <p:cNvPr id="14" name="Picture 3"/>
          <p:cNvPicPr>
            <a:picLocks noChangeAspect="1" noChangeArrowheads="1"/>
          </p:cNvPicPr>
          <p:nvPr/>
        </p:nvPicPr>
        <p:blipFill>
          <a:blip r:embed="rId3" cstate="print"/>
          <a:srcRect/>
          <a:stretch>
            <a:fillRect/>
          </a:stretch>
        </p:blipFill>
        <p:spPr bwMode="auto">
          <a:xfrm>
            <a:off x="4953000" y="5257800"/>
            <a:ext cx="591122" cy="1104900"/>
          </a:xfrm>
          <a:prstGeom prst="rect">
            <a:avLst/>
          </a:prstGeom>
          <a:noFill/>
          <a:ln w="9525">
            <a:noFill/>
            <a:miter lim="800000"/>
            <a:headEnd/>
            <a:tailEnd/>
          </a:ln>
        </p:spPr>
      </p:pic>
      <p:pic>
        <p:nvPicPr>
          <p:cNvPr id="15" name="Picture 3"/>
          <p:cNvPicPr>
            <a:picLocks noChangeAspect="1" noChangeArrowheads="1"/>
          </p:cNvPicPr>
          <p:nvPr/>
        </p:nvPicPr>
        <p:blipFill>
          <a:blip r:embed="rId3" cstate="print"/>
          <a:srcRect/>
          <a:stretch>
            <a:fillRect/>
          </a:stretch>
        </p:blipFill>
        <p:spPr bwMode="auto">
          <a:xfrm>
            <a:off x="5486400" y="5257800"/>
            <a:ext cx="591122" cy="1104900"/>
          </a:xfrm>
          <a:prstGeom prst="rect">
            <a:avLst/>
          </a:prstGeom>
          <a:noFill/>
          <a:ln w="9525">
            <a:noFill/>
            <a:miter lim="800000"/>
            <a:headEnd/>
            <a:tailEnd/>
          </a:ln>
        </p:spPr>
      </p:pic>
      <p:pic>
        <p:nvPicPr>
          <p:cNvPr id="16" name="Picture 3"/>
          <p:cNvPicPr>
            <a:picLocks noChangeAspect="1" noChangeArrowheads="1"/>
          </p:cNvPicPr>
          <p:nvPr/>
        </p:nvPicPr>
        <p:blipFill>
          <a:blip r:embed="rId3" cstate="print"/>
          <a:srcRect/>
          <a:stretch>
            <a:fillRect/>
          </a:stretch>
        </p:blipFill>
        <p:spPr bwMode="auto">
          <a:xfrm>
            <a:off x="2819400" y="5257800"/>
            <a:ext cx="591122" cy="1104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1524000" y="1295400"/>
            <a:ext cx="7391400" cy="4431983"/>
          </a:xfrm>
          <a:prstGeom prst="rect">
            <a:avLst/>
          </a:prstGeom>
          <a:noFill/>
        </p:spPr>
        <p:txBody>
          <a:bodyPr wrap="square" rtlCol="0">
            <a:spAutoFit/>
          </a:bodyPr>
          <a:lstStyle/>
          <a:p>
            <a:r>
              <a:rPr lang="en-US" sz="2530" dirty="0" smtClean="0"/>
              <a:t>Can lead to:</a:t>
            </a:r>
          </a:p>
          <a:p>
            <a:endParaRPr lang="en-US" sz="1100" dirty="0" smtClean="0"/>
          </a:p>
          <a:p>
            <a:pPr>
              <a:buFont typeface="Wingdings" pitchFamily="2" charset="2"/>
              <a:buChar char="v"/>
            </a:pPr>
            <a:r>
              <a:rPr lang="en-US" sz="2530" dirty="0" smtClean="0"/>
              <a:t>weakening of heart muscle </a:t>
            </a:r>
          </a:p>
          <a:p>
            <a:pPr>
              <a:buFont typeface="Wingdings" pitchFamily="2" charset="2"/>
              <a:buChar char="v"/>
            </a:pPr>
            <a:r>
              <a:rPr lang="en-US" sz="2530" dirty="0" smtClean="0"/>
              <a:t>hemorrhagic stroke </a:t>
            </a:r>
          </a:p>
          <a:p>
            <a:pPr>
              <a:buFont typeface="Wingdings" pitchFamily="2" charset="2"/>
              <a:buChar char="v"/>
            </a:pPr>
            <a:r>
              <a:rPr lang="en-US" sz="2530" dirty="0" smtClean="0"/>
              <a:t>cirrhosis of the liver </a:t>
            </a:r>
          </a:p>
          <a:p>
            <a:pPr>
              <a:buFont typeface="Wingdings" pitchFamily="2" charset="2"/>
              <a:buChar char="v"/>
            </a:pPr>
            <a:r>
              <a:rPr lang="en-US" sz="2530" dirty="0" smtClean="0"/>
              <a:t>pancreatitis </a:t>
            </a:r>
          </a:p>
          <a:p>
            <a:pPr>
              <a:buFont typeface="Wingdings" pitchFamily="2" charset="2"/>
              <a:buChar char="v"/>
            </a:pPr>
            <a:r>
              <a:rPr lang="en-US" sz="2530" dirty="0" smtClean="0"/>
              <a:t>certain cancers </a:t>
            </a:r>
          </a:p>
          <a:p>
            <a:pPr>
              <a:buFont typeface="Wingdings" pitchFamily="2" charset="2"/>
              <a:buChar char="v"/>
            </a:pPr>
            <a:r>
              <a:rPr lang="en-US" sz="2530" dirty="0" smtClean="0"/>
              <a:t>trauma </a:t>
            </a:r>
          </a:p>
          <a:p>
            <a:pPr>
              <a:buFont typeface="Wingdings" pitchFamily="2" charset="2"/>
              <a:buChar char="v"/>
            </a:pPr>
            <a:r>
              <a:rPr lang="en-US" sz="2530" dirty="0" smtClean="0"/>
              <a:t>suicide </a:t>
            </a:r>
          </a:p>
          <a:p>
            <a:pPr>
              <a:buFont typeface="Wingdings" pitchFamily="2" charset="2"/>
              <a:buChar char="v"/>
            </a:pPr>
            <a:r>
              <a:rPr lang="en-US" sz="2530" dirty="0" smtClean="0"/>
              <a:t>homicide </a:t>
            </a:r>
          </a:p>
          <a:p>
            <a:endParaRPr lang="en-US" sz="2530" dirty="0" smtClean="0"/>
          </a:p>
          <a:p>
            <a:pPr>
              <a:buFont typeface="Arial" pitchFamily="34" charset="0"/>
              <a:buChar char="•"/>
            </a:pPr>
            <a:endParaRPr lang="en-US" dirty="0"/>
          </a:p>
        </p:txBody>
      </p:sp>
      <p:pic>
        <p:nvPicPr>
          <p:cNvPr id="20483" name="Picture 3" descr="C:\Documents and Settings\KalickBA\Local Settings\Temporary Internet Files\Content.IE5\TO7RLJ3V\MPj04036960000[1].jpg"/>
          <p:cNvPicPr>
            <a:picLocks noChangeAspect="1" noChangeArrowheads="1"/>
          </p:cNvPicPr>
          <p:nvPr/>
        </p:nvPicPr>
        <p:blipFill>
          <a:blip r:embed="rId3" cstate="print"/>
          <a:srcRect/>
          <a:stretch>
            <a:fillRect/>
          </a:stretch>
        </p:blipFill>
        <p:spPr bwMode="auto">
          <a:xfrm>
            <a:off x="6248400" y="2438400"/>
            <a:ext cx="1447799" cy="1981200"/>
          </a:xfrm>
          <a:prstGeom prst="rect">
            <a:avLst/>
          </a:prstGeom>
          <a:noFill/>
        </p:spPr>
      </p:pic>
      <p:sp>
        <p:nvSpPr>
          <p:cNvPr id="7" name="Title 1"/>
          <p:cNvSpPr>
            <a:spLocks noGrp="1"/>
          </p:cNvSpPr>
          <p:nvPr>
            <p:ph type="title"/>
          </p:nvPr>
        </p:nvSpPr>
        <p:spPr>
          <a:xfrm>
            <a:off x="457200" y="274638"/>
            <a:ext cx="8229600" cy="1143000"/>
          </a:xfrm>
        </p:spPr>
        <p:txBody>
          <a:bodyPr>
            <a:normAutofit/>
          </a:bodyPr>
          <a:lstStyle/>
          <a:p>
            <a:r>
              <a:rPr lang="en-US" dirty="0" smtClean="0"/>
              <a:t>Excessive alcohol intake</a:t>
            </a:r>
            <a:endParaRPr lang="en-US" dirty="0"/>
          </a:p>
        </p:txBody>
      </p:sp>
      <p:sp>
        <p:nvSpPr>
          <p:cNvPr id="8" name="Date Placeholder 7"/>
          <p:cNvSpPr>
            <a:spLocks noGrp="1"/>
          </p:cNvSpPr>
          <p:nvPr>
            <p:ph type="dt" sz="half" idx="10"/>
          </p:nvPr>
        </p:nvSpPr>
        <p:spPr/>
        <p:txBody>
          <a:bodyPr/>
          <a:lstStyle/>
          <a:p>
            <a:r>
              <a:rPr lang="en-US" smtClean="0"/>
              <a:t>3/12/2010</a:t>
            </a:r>
            <a:endParaRPr lang="en-US"/>
          </a:p>
        </p:txBody>
      </p:sp>
      <p:sp>
        <p:nvSpPr>
          <p:cNvPr id="9" name="Slide Number Placeholder 8"/>
          <p:cNvSpPr>
            <a:spLocks noGrp="1"/>
          </p:cNvSpPr>
          <p:nvPr>
            <p:ph type="sldNum" sz="quarter" idx="12"/>
          </p:nvPr>
        </p:nvSpPr>
        <p:spPr/>
        <p:txBody>
          <a:bodyPr/>
          <a:lstStyle/>
          <a:p>
            <a:fld id="{E65F7D85-AC68-464D-AA80-1001B1295E6A}" type="slidenum">
              <a:rPr lang="en-US" smtClean="0"/>
              <a:pPr/>
              <a:t>14</a:t>
            </a:fld>
            <a:endParaRPr lang="en-US"/>
          </a:p>
        </p:txBody>
      </p:sp>
      <p:sp>
        <p:nvSpPr>
          <p:cNvPr id="10" name="Footer Placeholder 9"/>
          <p:cNvSpPr>
            <a:spLocks noGrp="1"/>
          </p:cNvSpPr>
          <p:nvPr>
            <p:ph type="ftr" sz="quarter" idx="11"/>
          </p:nvPr>
        </p:nvSpPr>
        <p:spPr/>
        <p:txBody>
          <a:bodyPr/>
          <a:lstStyle/>
          <a:p>
            <a:r>
              <a:rPr lang="en-US" smtClean="0"/>
              <a:t>PBRC 2010</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Excessive alcohol intake</a:t>
            </a:r>
          </a:p>
        </p:txBody>
      </p:sp>
      <p:sp>
        <p:nvSpPr>
          <p:cNvPr id="3" name="Content Placeholder 2"/>
          <p:cNvSpPr>
            <a:spLocks noGrp="1"/>
          </p:cNvSpPr>
          <p:nvPr>
            <p:ph idx="1"/>
          </p:nvPr>
        </p:nvSpPr>
        <p:spPr/>
        <p:txBody>
          <a:bodyPr/>
          <a:lstStyle/>
          <a:p>
            <a:r>
              <a:rPr lang="en-US" dirty="0"/>
              <a:t>Long term excessive alcohol </a:t>
            </a:r>
            <a:r>
              <a:rPr lang="en-US" dirty="0" smtClean="0"/>
              <a:t>use:  </a:t>
            </a:r>
          </a:p>
          <a:p>
            <a:pPr lvl="1"/>
            <a:r>
              <a:rPr lang="en-US" dirty="0" smtClean="0"/>
              <a:t>irreversible </a:t>
            </a:r>
            <a:r>
              <a:rPr lang="en-US" dirty="0"/>
              <a:t>brain </a:t>
            </a:r>
            <a:r>
              <a:rPr lang="en-US" dirty="0" smtClean="0"/>
              <a:t>damage </a:t>
            </a:r>
          </a:p>
          <a:p>
            <a:pPr lvl="1"/>
            <a:r>
              <a:rPr lang="en-US" dirty="0" smtClean="0"/>
              <a:t>impaired thinking </a:t>
            </a:r>
          </a:p>
          <a:p>
            <a:pPr lvl="1"/>
            <a:r>
              <a:rPr lang="en-US" dirty="0" smtClean="0"/>
              <a:t>unsteady walk</a:t>
            </a:r>
          </a:p>
          <a:p>
            <a:pPr lvl="1"/>
            <a:r>
              <a:rPr lang="en-US" dirty="0" smtClean="0"/>
              <a:t>slowed speech</a:t>
            </a:r>
            <a:endParaRPr lang="en-US" dirty="0"/>
          </a:p>
          <a:p>
            <a:r>
              <a:rPr lang="en-US" dirty="0" smtClean="0"/>
              <a:t>These results are irreversible even if a person discontinues alcohol consumption.</a:t>
            </a:r>
            <a:endParaRPr lang="en-US" dirty="0"/>
          </a:p>
        </p:txBody>
      </p:sp>
      <p:sp>
        <p:nvSpPr>
          <p:cNvPr id="4" name="Date Placeholder 3"/>
          <p:cNvSpPr>
            <a:spLocks noGrp="1"/>
          </p:cNvSpPr>
          <p:nvPr>
            <p:ph type="dt" sz="half" idx="10"/>
          </p:nvPr>
        </p:nvSpPr>
        <p:spPr/>
        <p:txBody>
          <a:bodyPr/>
          <a:lstStyle/>
          <a:p>
            <a:r>
              <a:rPr lang="en-US" smtClean="0"/>
              <a:t>3/12/2010</a:t>
            </a:r>
            <a:endParaRPr lang="en-US"/>
          </a:p>
        </p:txBody>
      </p:sp>
      <p:sp>
        <p:nvSpPr>
          <p:cNvPr id="5" name="Footer Placeholder 4"/>
          <p:cNvSpPr>
            <a:spLocks noGrp="1"/>
          </p:cNvSpPr>
          <p:nvPr>
            <p:ph type="ftr" sz="quarter" idx="11"/>
          </p:nvPr>
        </p:nvSpPr>
        <p:spPr/>
        <p:txBody>
          <a:bodyPr/>
          <a:lstStyle/>
          <a:p>
            <a:r>
              <a:rPr lang="en-US" smtClean="0"/>
              <a:t>PBRC 2010</a:t>
            </a:r>
            <a:endParaRPr lang="en-US"/>
          </a:p>
        </p:txBody>
      </p:sp>
      <p:sp>
        <p:nvSpPr>
          <p:cNvPr id="6" name="Slide Number Placeholder 5"/>
          <p:cNvSpPr>
            <a:spLocks noGrp="1"/>
          </p:cNvSpPr>
          <p:nvPr>
            <p:ph type="sldNum" sz="quarter" idx="12"/>
          </p:nvPr>
        </p:nvSpPr>
        <p:spPr/>
        <p:txBody>
          <a:bodyPr/>
          <a:lstStyle/>
          <a:p>
            <a:fld id="{E65F7D85-AC68-464D-AA80-1001B1295E6A}" type="slidenum">
              <a:rPr lang="en-US" smtClean="0"/>
              <a:pPr/>
              <a:t>15</a:t>
            </a:fld>
            <a:endParaRPr lang="en-US"/>
          </a:p>
        </p:txBody>
      </p:sp>
    </p:spTree>
    <p:extLst>
      <p:ext uri="{BB962C8B-B14F-4D97-AF65-F5344CB8AC3E}">
        <p14:creationId xmlns:p14="http://schemas.microsoft.com/office/powerpoint/2010/main" val="27056305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5059363"/>
          </a:xfrm>
          <a:noFill/>
        </p:spPr>
        <p:txBody>
          <a:bodyPr>
            <a:normAutofit lnSpcReduction="10000"/>
          </a:bodyPr>
          <a:lstStyle/>
          <a:p>
            <a:pPr>
              <a:buNone/>
            </a:pPr>
            <a:r>
              <a:rPr lang="en-US" b="1" dirty="0" smtClean="0">
                <a:solidFill>
                  <a:schemeClr val="bg1"/>
                </a:solidFill>
              </a:rPr>
              <a:t>The American Heart Association recommends</a:t>
            </a:r>
          </a:p>
          <a:p>
            <a:pPr>
              <a:buNone/>
            </a:pPr>
            <a:r>
              <a:rPr lang="en-US" b="1" dirty="0" smtClean="0">
                <a:solidFill>
                  <a:schemeClr val="bg1"/>
                </a:solidFill>
              </a:rPr>
              <a:t>that you do not consume alcohol if you have:</a:t>
            </a:r>
          </a:p>
          <a:p>
            <a:pPr>
              <a:buBlip>
                <a:blip r:embed="rId3"/>
              </a:buBlip>
            </a:pPr>
            <a:r>
              <a:rPr lang="en-US" sz="2400" dirty="0" smtClean="0">
                <a:solidFill>
                  <a:schemeClr val="bg1"/>
                </a:solidFill>
              </a:rPr>
              <a:t>Personal or strong family history of alcoholism.</a:t>
            </a:r>
          </a:p>
          <a:p>
            <a:pPr>
              <a:buBlip>
                <a:blip r:embed="rId3"/>
              </a:buBlip>
            </a:pPr>
            <a:r>
              <a:rPr lang="en-US" sz="2400" dirty="0" smtClean="0">
                <a:solidFill>
                  <a:schemeClr val="bg1"/>
                </a:solidFill>
              </a:rPr>
              <a:t>Uncontrolled high blood pressure</a:t>
            </a:r>
          </a:p>
          <a:p>
            <a:pPr>
              <a:buBlip>
                <a:blip r:embed="rId3"/>
              </a:buBlip>
            </a:pPr>
            <a:r>
              <a:rPr lang="en-US" sz="2400" dirty="0" smtClean="0">
                <a:solidFill>
                  <a:schemeClr val="bg1"/>
                </a:solidFill>
              </a:rPr>
              <a:t>High blood triglyceride levels</a:t>
            </a:r>
          </a:p>
          <a:p>
            <a:pPr>
              <a:buBlip>
                <a:blip r:embed="rId3"/>
              </a:buBlip>
            </a:pPr>
            <a:r>
              <a:rPr lang="en-US" sz="2400" dirty="0" smtClean="0">
                <a:solidFill>
                  <a:schemeClr val="bg1"/>
                </a:solidFill>
              </a:rPr>
              <a:t>Pancreatitis</a:t>
            </a:r>
          </a:p>
          <a:p>
            <a:pPr>
              <a:buBlip>
                <a:blip r:embed="rId3"/>
              </a:buBlip>
            </a:pPr>
            <a:r>
              <a:rPr lang="en-US" sz="2400" dirty="0" smtClean="0">
                <a:solidFill>
                  <a:schemeClr val="bg1"/>
                </a:solidFill>
              </a:rPr>
              <a:t>Liver disease</a:t>
            </a:r>
          </a:p>
          <a:p>
            <a:pPr>
              <a:buBlip>
                <a:blip r:embed="rId3"/>
              </a:buBlip>
            </a:pPr>
            <a:r>
              <a:rPr lang="en-US" sz="2400" dirty="0" err="1" smtClean="0">
                <a:solidFill>
                  <a:schemeClr val="bg1"/>
                </a:solidFill>
              </a:rPr>
              <a:t>Porphyria</a:t>
            </a:r>
            <a:endParaRPr lang="en-US" sz="2400" dirty="0" smtClean="0">
              <a:solidFill>
                <a:schemeClr val="bg1"/>
              </a:solidFill>
            </a:endParaRPr>
          </a:p>
          <a:p>
            <a:pPr>
              <a:buBlip>
                <a:blip r:embed="rId3"/>
              </a:buBlip>
            </a:pPr>
            <a:r>
              <a:rPr lang="en-US" sz="2400" dirty="0" smtClean="0">
                <a:solidFill>
                  <a:schemeClr val="bg1"/>
                </a:solidFill>
              </a:rPr>
              <a:t>Heart Failure</a:t>
            </a:r>
          </a:p>
          <a:p>
            <a:pPr>
              <a:buBlip>
                <a:blip r:embed="rId3"/>
              </a:buBlip>
            </a:pPr>
            <a:r>
              <a:rPr lang="en-US" sz="2400" dirty="0" smtClean="0">
                <a:solidFill>
                  <a:schemeClr val="bg1"/>
                </a:solidFill>
              </a:rPr>
              <a:t>Pregnancy</a:t>
            </a:r>
          </a:p>
          <a:p>
            <a:pPr>
              <a:buBlip>
                <a:blip r:embed="rId3"/>
              </a:buBlip>
            </a:pPr>
            <a:r>
              <a:rPr lang="en-US" sz="2400" dirty="0" smtClean="0">
                <a:solidFill>
                  <a:schemeClr val="bg1"/>
                </a:solidFill>
              </a:rPr>
              <a:t>Are using medications that can have adverse reactions with alcohol.</a:t>
            </a:r>
            <a:endParaRPr lang="en-US" sz="2400" dirty="0">
              <a:solidFill>
                <a:schemeClr val="bg1"/>
              </a:solidFill>
            </a:endParaRPr>
          </a:p>
        </p:txBody>
      </p:sp>
      <p:sp>
        <p:nvSpPr>
          <p:cNvPr id="5" name="Title 1"/>
          <p:cNvSpPr>
            <a:spLocks noGrp="1"/>
          </p:cNvSpPr>
          <p:nvPr>
            <p:ph type="title"/>
          </p:nvPr>
        </p:nvSpPr>
        <p:spPr>
          <a:xfrm>
            <a:off x="457200" y="274638"/>
            <a:ext cx="8229600" cy="1143000"/>
          </a:xfrm>
        </p:spPr>
        <p:txBody>
          <a:bodyPr>
            <a:normAutofit/>
          </a:bodyPr>
          <a:lstStyle/>
          <a:p>
            <a:r>
              <a:rPr lang="en-US" dirty="0" smtClean="0"/>
              <a:t>When not to consume alcohol</a:t>
            </a:r>
            <a:endParaRPr lang="en-US" dirty="0"/>
          </a:p>
        </p:txBody>
      </p:sp>
      <p:sp>
        <p:nvSpPr>
          <p:cNvPr id="6" name="Date Placeholder 5"/>
          <p:cNvSpPr>
            <a:spLocks noGrp="1"/>
          </p:cNvSpPr>
          <p:nvPr>
            <p:ph type="dt" sz="half" idx="10"/>
          </p:nvPr>
        </p:nvSpPr>
        <p:spPr/>
        <p:txBody>
          <a:bodyPr/>
          <a:lstStyle/>
          <a:p>
            <a:r>
              <a:rPr lang="en-US" smtClean="0"/>
              <a:t>3/12/2010</a:t>
            </a:r>
            <a:endParaRPr lang="en-US"/>
          </a:p>
        </p:txBody>
      </p:sp>
      <p:sp>
        <p:nvSpPr>
          <p:cNvPr id="7" name="Slide Number Placeholder 6"/>
          <p:cNvSpPr>
            <a:spLocks noGrp="1"/>
          </p:cNvSpPr>
          <p:nvPr>
            <p:ph type="sldNum" sz="quarter" idx="12"/>
          </p:nvPr>
        </p:nvSpPr>
        <p:spPr/>
        <p:txBody>
          <a:bodyPr/>
          <a:lstStyle/>
          <a:p>
            <a:fld id="{E65F7D85-AC68-464D-AA80-1001B1295E6A}" type="slidenum">
              <a:rPr lang="en-US" smtClean="0"/>
              <a:pPr/>
              <a:t>16</a:t>
            </a:fld>
            <a:endParaRPr lang="en-US"/>
          </a:p>
        </p:txBody>
      </p:sp>
      <p:sp>
        <p:nvSpPr>
          <p:cNvPr id="8" name="Footer Placeholder 7"/>
          <p:cNvSpPr>
            <a:spLocks noGrp="1"/>
          </p:cNvSpPr>
          <p:nvPr>
            <p:ph type="ftr" sz="quarter" idx="11"/>
          </p:nvPr>
        </p:nvSpPr>
        <p:spPr/>
        <p:txBody>
          <a:bodyPr/>
          <a:lstStyle/>
          <a:p>
            <a:r>
              <a:rPr lang="en-US" smtClean="0"/>
              <a:t>PBRC 2010</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noFill/>
        </p:spPr>
        <p:txBody>
          <a:bodyPr/>
          <a:lstStyle/>
          <a:p>
            <a:r>
              <a:rPr lang="en-US" dirty="0" smtClean="0">
                <a:solidFill>
                  <a:schemeClr val="bg1"/>
                </a:solidFill>
              </a:rPr>
              <a:t>The American Heart Association recommends traditional methods for preventing heart disease.  These include:</a:t>
            </a:r>
          </a:p>
          <a:p>
            <a:pPr lvl="1"/>
            <a:r>
              <a:rPr lang="en-US" dirty="0" smtClean="0">
                <a:solidFill>
                  <a:schemeClr val="bg1"/>
                </a:solidFill>
              </a:rPr>
              <a:t>Consuming a healthy diet</a:t>
            </a:r>
          </a:p>
          <a:p>
            <a:pPr lvl="1"/>
            <a:r>
              <a:rPr lang="en-US" dirty="0" smtClean="0">
                <a:solidFill>
                  <a:schemeClr val="bg1"/>
                </a:solidFill>
              </a:rPr>
              <a:t>Exercising</a:t>
            </a:r>
          </a:p>
          <a:p>
            <a:pPr lvl="1"/>
            <a:r>
              <a:rPr lang="en-US" dirty="0" smtClean="0">
                <a:solidFill>
                  <a:schemeClr val="bg1"/>
                </a:solidFill>
              </a:rPr>
              <a:t>Controlling blood cholesterol</a:t>
            </a:r>
          </a:p>
          <a:p>
            <a:pPr lvl="1"/>
            <a:r>
              <a:rPr lang="en-US" dirty="0" smtClean="0">
                <a:solidFill>
                  <a:schemeClr val="bg1"/>
                </a:solidFill>
              </a:rPr>
              <a:t>Remaining a healthy weight</a:t>
            </a:r>
          </a:p>
          <a:p>
            <a:pPr lvl="1"/>
            <a:r>
              <a:rPr lang="en-US" dirty="0" smtClean="0">
                <a:solidFill>
                  <a:schemeClr val="bg1"/>
                </a:solidFill>
              </a:rPr>
              <a:t>Controlling blood pressure within normal ranges</a:t>
            </a:r>
            <a:endParaRPr lang="en-US" dirty="0">
              <a:solidFill>
                <a:schemeClr val="bg1"/>
              </a:solidFill>
            </a:endParaRPr>
          </a:p>
        </p:txBody>
      </p:sp>
      <p:sp>
        <p:nvSpPr>
          <p:cNvPr id="4" name="Title 3"/>
          <p:cNvSpPr>
            <a:spLocks noGrp="1"/>
          </p:cNvSpPr>
          <p:nvPr>
            <p:ph type="title"/>
          </p:nvPr>
        </p:nvSpPr>
        <p:spPr/>
        <p:txBody>
          <a:bodyPr>
            <a:normAutofit fontScale="90000"/>
          </a:bodyPr>
          <a:lstStyle/>
          <a:p>
            <a:r>
              <a:rPr lang="en-US" dirty="0" smtClean="0"/>
              <a:t>Recommendations by the </a:t>
            </a:r>
            <a:br>
              <a:rPr lang="en-US" dirty="0" smtClean="0"/>
            </a:br>
            <a:r>
              <a:rPr lang="en-US" dirty="0" smtClean="0"/>
              <a:t>American Heart Association</a:t>
            </a:r>
            <a:endParaRPr lang="en-US" dirty="0"/>
          </a:p>
        </p:txBody>
      </p:sp>
      <p:sp>
        <p:nvSpPr>
          <p:cNvPr id="5" name="Date Placeholder 4"/>
          <p:cNvSpPr>
            <a:spLocks noGrp="1"/>
          </p:cNvSpPr>
          <p:nvPr>
            <p:ph type="dt" sz="half" idx="10"/>
          </p:nvPr>
        </p:nvSpPr>
        <p:spPr/>
        <p:txBody>
          <a:bodyPr/>
          <a:lstStyle/>
          <a:p>
            <a:r>
              <a:rPr lang="en-US" smtClean="0"/>
              <a:t>3/12/2010</a:t>
            </a:r>
            <a:endParaRPr lang="en-US"/>
          </a:p>
        </p:txBody>
      </p:sp>
      <p:sp>
        <p:nvSpPr>
          <p:cNvPr id="6" name="Slide Number Placeholder 5"/>
          <p:cNvSpPr>
            <a:spLocks noGrp="1"/>
          </p:cNvSpPr>
          <p:nvPr>
            <p:ph type="sldNum" sz="quarter" idx="12"/>
          </p:nvPr>
        </p:nvSpPr>
        <p:spPr/>
        <p:txBody>
          <a:bodyPr/>
          <a:lstStyle/>
          <a:p>
            <a:fld id="{E65F7D85-AC68-464D-AA80-1001B1295E6A}" type="slidenum">
              <a:rPr lang="en-US" smtClean="0"/>
              <a:pPr/>
              <a:t>17</a:t>
            </a:fld>
            <a:endParaRPr lang="en-US"/>
          </a:p>
        </p:txBody>
      </p:sp>
      <p:sp>
        <p:nvSpPr>
          <p:cNvPr id="7" name="Footer Placeholder 6"/>
          <p:cNvSpPr>
            <a:spLocks noGrp="1"/>
          </p:cNvSpPr>
          <p:nvPr>
            <p:ph type="ftr" sz="quarter" idx="11"/>
          </p:nvPr>
        </p:nvSpPr>
        <p:spPr/>
        <p:txBody>
          <a:bodyPr/>
          <a:lstStyle/>
          <a:p>
            <a:r>
              <a:rPr lang="en-US" smtClean="0"/>
              <a:t>PBRC 2010</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295400" y="0"/>
            <a:ext cx="6438853" cy="1754326"/>
          </a:xfrm>
          <a:prstGeom prst="rect">
            <a:avLst/>
          </a:prstGeom>
          <a:noFill/>
        </p:spPr>
        <p:txBody>
          <a:bodyPr wrap="square" lIns="91440" tIns="45720" rIns="91440" bIns="45720">
            <a:spAutoFit/>
          </a:bodyPr>
          <a:lstStyle/>
          <a:p>
            <a:pPr algn="ctr"/>
            <a:r>
              <a:rPr lang="en-US" sz="5400" b="1" cap="none" spc="0" dirty="0" smtClean="0">
                <a:ln w="22225">
                  <a:solidFill>
                    <a:schemeClr val="accent2">
                      <a:satMod val="140000"/>
                    </a:schemeClr>
                  </a:solidFill>
                  <a:prstDash val="solid"/>
                  <a:miter lim="800000"/>
                </a:ln>
                <a:blipFill>
                  <a:blip r:embed="rId3"/>
                  <a:stretch>
                    <a:fillRect/>
                  </a:stretch>
                </a:blipFill>
                <a:effectLst>
                  <a:outerShdw blurRad="25500" dist="23000" dir="7020000" algn="tl">
                    <a:srgbClr val="000000">
                      <a:alpha val="50000"/>
                    </a:srgbClr>
                  </a:outerShdw>
                </a:effectLst>
              </a:rPr>
              <a:t>Normal Heart vs. Alcoholic Heart</a:t>
            </a:r>
            <a:endParaRPr lang="en-US" sz="5400" b="1" cap="none" spc="0" dirty="0">
              <a:ln w="22225">
                <a:solidFill>
                  <a:schemeClr val="accent2">
                    <a:satMod val="140000"/>
                  </a:schemeClr>
                </a:solidFill>
                <a:prstDash val="solid"/>
                <a:miter lim="800000"/>
              </a:ln>
              <a:blipFill>
                <a:blip r:embed="rId3"/>
                <a:stretch>
                  <a:fillRect/>
                </a:stretch>
              </a:blipFill>
              <a:effectLst>
                <a:outerShdw blurRad="25500" dist="23000" dir="7020000" algn="tl">
                  <a:srgbClr val="000000">
                    <a:alpha val="50000"/>
                  </a:srgbClr>
                </a:outerShdw>
              </a:effectLst>
            </a:endParaRPr>
          </a:p>
        </p:txBody>
      </p:sp>
      <p:pic>
        <p:nvPicPr>
          <p:cNvPr id="5" name="Picture 4" descr="alcoholheart.gif"/>
          <p:cNvPicPr>
            <a:picLocks noChangeAspect="1"/>
          </p:cNvPicPr>
          <p:nvPr/>
        </p:nvPicPr>
        <p:blipFill>
          <a:blip r:embed="rId4" cstate="print"/>
          <a:stretch>
            <a:fillRect/>
          </a:stretch>
        </p:blipFill>
        <p:spPr>
          <a:xfrm>
            <a:off x="762000" y="2133600"/>
            <a:ext cx="2352675" cy="3257550"/>
          </a:xfrm>
          <a:prstGeom prst="rect">
            <a:avLst/>
          </a:prstGeom>
        </p:spPr>
      </p:pic>
      <p:sp>
        <p:nvSpPr>
          <p:cNvPr id="6" name="TextBox 5"/>
          <p:cNvSpPr txBox="1"/>
          <p:nvPr/>
        </p:nvSpPr>
        <p:spPr>
          <a:xfrm>
            <a:off x="762000" y="5638800"/>
            <a:ext cx="2362200" cy="646331"/>
          </a:xfrm>
          <a:prstGeom prst="rect">
            <a:avLst/>
          </a:prstGeom>
          <a:noFill/>
        </p:spPr>
        <p:txBody>
          <a:bodyPr wrap="square" rtlCol="0">
            <a:spAutoFit/>
          </a:bodyPr>
          <a:lstStyle/>
          <a:p>
            <a:pPr algn="ctr"/>
            <a:r>
              <a:rPr lang="en-US" dirty="0" smtClean="0"/>
              <a:t>The Enlarged Heart of an Alcoholic</a:t>
            </a:r>
            <a:endParaRPr lang="en-US" dirty="0"/>
          </a:p>
        </p:txBody>
      </p:sp>
      <p:sp>
        <p:nvSpPr>
          <p:cNvPr id="7" name="TextBox 6"/>
          <p:cNvSpPr txBox="1"/>
          <p:nvPr/>
        </p:nvSpPr>
        <p:spPr>
          <a:xfrm>
            <a:off x="5562600" y="5638800"/>
            <a:ext cx="2286000" cy="646331"/>
          </a:xfrm>
          <a:prstGeom prst="rect">
            <a:avLst/>
          </a:prstGeom>
          <a:noFill/>
        </p:spPr>
        <p:txBody>
          <a:bodyPr wrap="square" rtlCol="0">
            <a:spAutoFit/>
          </a:bodyPr>
          <a:lstStyle/>
          <a:p>
            <a:pPr algn="ctr"/>
            <a:r>
              <a:rPr lang="en-US" dirty="0" smtClean="0"/>
              <a:t>A Normal Size Human Heart</a:t>
            </a:r>
            <a:endParaRPr lang="en-US" dirty="0"/>
          </a:p>
        </p:txBody>
      </p:sp>
      <p:pic>
        <p:nvPicPr>
          <p:cNvPr id="1028" name="Picture 4" descr="picture of a normal healthy heart"/>
          <p:cNvPicPr>
            <a:picLocks noChangeAspect="1" noChangeArrowheads="1"/>
          </p:cNvPicPr>
          <p:nvPr/>
        </p:nvPicPr>
        <p:blipFill>
          <a:blip r:embed="rId5" cstate="print"/>
          <a:srcRect/>
          <a:stretch>
            <a:fillRect/>
          </a:stretch>
        </p:blipFill>
        <p:spPr bwMode="auto">
          <a:xfrm>
            <a:off x="5486400" y="2057400"/>
            <a:ext cx="2286000" cy="3286125"/>
          </a:xfrm>
          <a:prstGeom prst="rect">
            <a:avLst/>
          </a:prstGeom>
          <a:noFill/>
        </p:spPr>
      </p:pic>
      <p:sp>
        <p:nvSpPr>
          <p:cNvPr id="8" name="Date Placeholder 7"/>
          <p:cNvSpPr>
            <a:spLocks noGrp="1"/>
          </p:cNvSpPr>
          <p:nvPr>
            <p:ph type="dt" sz="half" idx="10"/>
          </p:nvPr>
        </p:nvSpPr>
        <p:spPr/>
        <p:txBody>
          <a:bodyPr/>
          <a:lstStyle/>
          <a:p>
            <a:r>
              <a:rPr lang="en-US" smtClean="0"/>
              <a:t>3/12/2010</a:t>
            </a:r>
            <a:endParaRPr lang="en-US"/>
          </a:p>
        </p:txBody>
      </p:sp>
      <p:sp>
        <p:nvSpPr>
          <p:cNvPr id="9" name="Slide Number Placeholder 8"/>
          <p:cNvSpPr>
            <a:spLocks noGrp="1"/>
          </p:cNvSpPr>
          <p:nvPr>
            <p:ph type="sldNum" sz="quarter" idx="12"/>
          </p:nvPr>
        </p:nvSpPr>
        <p:spPr/>
        <p:txBody>
          <a:bodyPr/>
          <a:lstStyle/>
          <a:p>
            <a:fld id="{E65F7D85-AC68-464D-AA80-1001B1295E6A}" type="slidenum">
              <a:rPr lang="en-US" smtClean="0"/>
              <a:pPr/>
              <a:t>18</a:t>
            </a:fld>
            <a:endParaRPr lang="en-US"/>
          </a:p>
        </p:txBody>
      </p:sp>
      <p:sp>
        <p:nvSpPr>
          <p:cNvPr id="10" name="Footer Placeholder 9"/>
          <p:cNvSpPr>
            <a:spLocks noGrp="1"/>
          </p:cNvSpPr>
          <p:nvPr>
            <p:ph type="ftr" sz="quarter" idx="11"/>
          </p:nvPr>
        </p:nvSpPr>
        <p:spPr/>
        <p:txBody>
          <a:bodyPr/>
          <a:lstStyle/>
          <a:p>
            <a:r>
              <a:rPr lang="en-US" smtClean="0"/>
              <a:t>PBRC 2010</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1000724front_newpennington.jpg"/>
          <p:cNvPicPr>
            <a:picLocks noChangeAspect="1"/>
          </p:cNvPicPr>
          <p:nvPr/>
        </p:nvPicPr>
        <p:blipFill>
          <a:blip r:embed="rId2" cstate="print"/>
          <a:stretch>
            <a:fillRect/>
          </a:stretch>
        </p:blipFill>
        <p:spPr>
          <a:xfrm>
            <a:off x="2438400" y="228600"/>
            <a:ext cx="4038600" cy="1524000"/>
          </a:xfrm>
          <a:prstGeom prst="rect">
            <a:avLst/>
          </a:prstGeom>
        </p:spPr>
      </p:pic>
      <p:sp>
        <p:nvSpPr>
          <p:cNvPr id="5" name="TextBox 4"/>
          <p:cNvSpPr txBox="1"/>
          <p:nvPr/>
        </p:nvSpPr>
        <p:spPr>
          <a:xfrm>
            <a:off x="1676400" y="2209800"/>
            <a:ext cx="5715000" cy="3293209"/>
          </a:xfrm>
          <a:prstGeom prst="rect">
            <a:avLst/>
          </a:prstGeom>
          <a:noFill/>
        </p:spPr>
        <p:txBody>
          <a:bodyPr wrap="square" rtlCol="0">
            <a:spAutoFit/>
          </a:bodyPr>
          <a:lstStyle/>
          <a:p>
            <a:pPr algn="ctr"/>
            <a:r>
              <a:rPr lang="en-US" sz="2400" b="1" dirty="0" smtClean="0">
                <a:latin typeface="Cooper Black" pitchFamily="18" charset="0"/>
              </a:rPr>
              <a:t>Pennington Biomedical Research Center</a:t>
            </a:r>
          </a:p>
          <a:p>
            <a:endParaRPr lang="en-US" sz="1600" i="1" dirty="0" smtClean="0">
              <a:latin typeface="Cooper Black" pitchFamily="18" charset="0"/>
            </a:endParaRPr>
          </a:p>
          <a:p>
            <a:r>
              <a:rPr lang="en-US" sz="1600" i="1" dirty="0" smtClean="0">
                <a:latin typeface="Cooper Black" pitchFamily="18" charset="0"/>
              </a:rPr>
              <a:t>Authors:</a:t>
            </a:r>
          </a:p>
          <a:p>
            <a:r>
              <a:rPr lang="en-US" sz="1600" dirty="0" smtClean="0">
                <a:latin typeface="Cooper Black" pitchFamily="18" charset="0"/>
              </a:rPr>
              <a:t>Beth A. Kalicki</a:t>
            </a:r>
          </a:p>
          <a:p>
            <a:r>
              <a:rPr lang="en-US" sz="1600" dirty="0" smtClean="0">
                <a:latin typeface="Cooper Black" pitchFamily="18" charset="0"/>
              </a:rPr>
              <a:t>Heli J. Roy, RD, PhD</a:t>
            </a:r>
          </a:p>
          <a:p>
            <a:endParaRPr lang="en-US" sz="1600" dirty="0" smtClean="0">
              <a:latin typeface="Cooper Black" pitchFamily="18" charset="0"/>
            </a:endParaRPr>
          </a:p>
          <a:p>
            <a:r>
              <a:rPr lang="en-US" sz="1600" i="1" dirty="0" smtClean="0">
                <a:latin typeface="Cooper Black" pitchFamily="18" charset="0"/>
              </a:rPr>
              <a:t>Division of Education</a:t>
            </a:r>
          </a:p>
          <a:p>
            <a:r>
              <a:rPr lang="en-US" sz="1600" dirty="0" smtClean="0">
                <a:latin typeface="Cooper Black" pitchFamily="18" charset="0"/>
              </a:rPr>
              <a:t>Phillip Brantley, PhD, Director</a:t>
            </a:r>
          </a:p>
          <a:p>
            <a:endParaRPr lang="en-US" sz="1600" dirty="0" smtClean="0">
              <a:latin typeface="Cooper Black" pitchFamily="18" charset="0"/>
            </a:endParaRPr>
          </a:p>
          <a:p>
            <a:r>
              <a:rPr lang="en-US" sz="1600" i="1" dirty="0" smtClean="0">
                <a:latin typeface="Cooper Black" pitchFamily="18" charset="0"/>
              </a:rPr>
              <a:t>Pennington Biomedical Research Center</a:t>
            </a:r>
          </a:p>
          <a:p>
            <a:r>
              <a:rPr lang="en-US" sz="1600" dirty="0" smtClean="0">
                <a:latin typeface="Cooper Black" pitchFamily="18" charset="0"/>
              </a:rPr>
              <a:t>Steven </a:t>
            </a:r>
            <a:r>
              <a:rPr lang="en-US" sz="1600" dirty="0" err="1" smtClean="0">
                <a:latin typeface="Cooper Black" pitchFamily="18" charset="0"/>
              </a:rPr>
              <a:t>Heymsfield</a:t>
            </a:r>
            <a:r>
              <a:rPr lang="en-US" sz="1600" smtClean="0">
                <a:latin typeface="Cooper Black" pitchFamily="18" charset="0"/>
              </a:rPr>
              <a:t>, MD, </a:t>
            </a:r>
            <a:r>
              <a:rPr lang="en-US" sz="1600" dirty="0" smtClean="0">
                <a:latin typeface="Cooper Black" pitchFamily="18" charset="0"/>
              </a:rPr>
              <a:t>Executive Director</a:t>
            </a:r>
            <a:endParaRPr lang="en-US" sz="1600" dirty="0">
              <a:latin typeface="Cooper Black" pitchFamily="18" charset="0"/>
            </a:endParaRPr>
          </a:p>
        </p:txBody>
      </p:sp>
      <p:pic>
        <p:nvPicPr>
          <p:cNvPr id="6" name="Picture 5" descr="PBRC logotype.tif"/>
          <p:cNvPicPr>
            <a:picLocks noChangeAspect="1"/>
          </p:cNvPicPr>
          <p:nvPr/>
        </p:nvPicPr>
        <p:blipFill>
          <a:blip r:embed="rId3" cstate="print"/>
          <a:stretch>
            <a:fillRect/>
          </a:stretch>
        </p:blipFill>
        <p:spPr>
          <a:xfrm>
            <a:off x="4191000" y="5800344"/>
            <a:ext cx="953779" cy="1057656"/>
          </a:xfrm>
          <a:prstGeom prst="rect">
            <a:avLst/>
          </a:prstGeom>
        </p:spPr>
      </p:pic>
      <p:sp>
        <p:nvSpPr>
          <p:cNvPr id="7" name="Date Placeholder 6"/>
          <p:cNvSpPr>
            <a:spLocks noGrp="1"/>
          </p:cNvSpPr>
          <p:nvPr>
            <p:ph type="dt" sz="half" idx="10"/>
          </p:nvPr>
        </p:nvSpPr>
        <p:spPr/>
        <p:txBody>
          <a:bodyPr/>
          <a:lstStyle/>
          <a:p>
            <a:r>
              <a:rPr lang="en-US" smtClean="0"/>
              <a:t>3/12/2010</a:t>
            </a:r>
            <a:endParaRPr lang="en-US"/>
          </a:p>
        </p:txBody>
      </p:sp>
      <p:sp>
        <p:nvSpPr>
          <p:cNvPr id="8" name="Slide Number Placeholder 7"/>
          <p:cNvSpPr>
            <a:spLocks noGrp="1"/>
          </p:cNvSpPr>
          <p:nvPr>
            <p:ph type="sldNum" sz="quarter" idx="12"/>
          </p:nvPr>
        </p:nvSpPr>
        <p:spPr/>
        <p:txBody>
          <a:bodyPr/>
          <a:lstStyle/>
          <a:p>
            <a:fld id="{E65F7D85-AC68-464D-AA80-1001B1295E6A}" type="slidenum">
              <a:rPr lang="en-US" smtClean="0"/>
              <a:pPr/>
              <a:t>19</a:t>
            </a:fld>
            <a:endParaRPr lang="en-US"/>
          </a:p>
        </p:txBody>
      </p:sp>
      <p:sp>
        <p:nvSpPr>
          <p:cNvPr id="9" name="Footer Placeholder 8"/>
          <p:cNvSpPr>
            <a:spLocks noGrp="1"/>
          </p:cNvSpPr>
          <p:nvPr>
            <p:ph type="ftr" sz="quarter" idx="11"/>
          </p:nvPr>
        </p:nvSpPr>
        <p:spPr/>
        <p:txBody>
          <a:bodyPr/>
          <a:lstStyle/>
          <a:p>
            <a:r>
              <a:rPr lang="en-US" smtClean="0"/>
              <a:t>PBRC 2010</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thoughts</a:t>
            </a:r>
          </a:p>
        </p:txBody>
      </p:sp>
      <p:sp>
        <p:nvSpPr>
          <p:cNvPr id="3" name="Content Placeholder 2"/>
          <p:cNvSpPr>
            <a:spLocks noGrp="1"/>
          </p:cNvSpPr>
          <p:nvPr>
            <p:ph idx="1"/>
          </p:nvPr>
        </p:nvSpPr>
        <p:spPr/>
        <p:txBody>
          <a:bodyPr>
            <a:normAutofit/>
          </a:bodyPr>
          <a:lstStyle/>
          <a:p>
            <a:pPr marL="0" indent="0">
              <a:buNone/>
            </a:pPr>
            <a:r>
              <a:rPr lang="en-US" dirty="0" smtClean="0"/>
              <a:t>Several </a:t>
            </a:r>
            <a:r>
              <a:rPr lang="en-US" dirty="0"/>
              <a:t>large </a:t>
            </a:r>
            <a:r>
              <a:rPr lang="en-US" dirty="0" smtClean="0"/>
              <a:t>studies show that alcohol consumption results in a U-shaped curve. Both abstainers and heavy </a:t>
            </a:r>
            <a:r>
              <a:rPr lang="en-US" dirty="0"/>
              <a:t>drinkers have </a:t>
            </a:r>
            <a:r>
              <a:rPr lang="en-US" dirty="0" smtClean="0"/>
              <a:t>higher </a:t>
            </a:r>
            <a:r>
              <a:rPr lang="en-US" dirty="0"/>
              <a:t>mortality </a:t>
            </a:r>
            <a:r>
              <a:rPr lang="en-US" dirty="0" smtClean="0"/>
              <a:t>than moderate drinkers. Heavy drinking can result in deleterious </a:t>
            </a:r>
            <a:r>
              <a:rPr lang="en-US" dirty="0"/>
              <a:t>effects </a:t>
            </a:r>
            <a:r>
              <a:rPr lang="en-US" dirty="0" smtClean="0"/>
              <a:t>such as cirrhosis of the liver, increased rates of cancer and accidents. Those that consume no or little alcohol, are </a:t>
            </a:r>
            <a:r>
              <a:rPr lang="en-US" dirty="0"/>
              <a:t>at </a:t>
            </a:r>
            <a:r>
              <a:rPr lang="en-US" dirty="0" smtClean="0"/>
              <a:t>a higher </a:t>
            </a:r>
            <a:r>
              <a:rPr lang="en-US" dirty="0"/>
              <a:t>risk of mortality from cardiovascular disease</a:t>
            </a:r>
          </a:p>
        </p:txBody>
      </p:sp>
      <p:sp>
        <p:nvSpPr>
          <p:cNvPr id="4" name="Date Placeholder 3"/>
          <p:cNvSpPr>
            <a:spLocks noGrp="1"/>
          </p:cNvSpPr>
          <p:nvPr>
            <p:ph type="dt" sz="half" idx="10"/>
          </p:nvPr>
        </p:nvSpPr>
        <p:spPr/>
        <p:txBody>
          <a:bodyPr/>
          <a:lstStyle/>
          <a:p>
            <a:r>
              <a:rPr lang="en-US" smtClean="0"/>
              <a:t>3/12/2010</a:t>
            </a:r>
            <a:endParaRPr lang="en-US"/>
          </a:p>
        </p:txBody>
      </p:sp>
      <p:sp>
        <p:nvSpPr>
          <p:cNvPr id="5" name="Footer Placeholder 4"/>
          <p:cNvSpPr>
            <a:spLocks noGrp="1"/>
          </p:cNvSpPr>
          <p:nvPr>
            <p:ph type="ftr" sz="quarter" idx="11"/>
          </p:nvPr>
        </p:nvSpPr>
        <p:spPr/>
        <p:txBody>
          <a:bodyPr/>
          <a:lstStyle/>
          <a:p>
            <a:r>
              <a:rPr lang="en-US" smtClean="0"/>
              <a:t>PBRC 2010</a:t>
            </a:r>
            <a:endParaRPr lang="en-US"/>
          </a:p>
        </p:txBody>
      </p:sp>
      <p:sp>
        <p:nvSpPr>
          <p:cNvPr id="6" name="Slide Number Placeholder 5"/>
          <p:cNvSpPr>
            <a:spLocks noGrp="1"/>
          </p:cNvSpPr>
          <p:nvPr>
            <p:ph type="sldNum" sz="quarter" idx="12"/>
          </p:nvPr>
        </p:nvSpPr>
        <p:spPr/>
        <p:txBody>
          <a:bodyPr/>
          <a:lstStyle/>
          <a:p>
            <a:fld id="{E65F7D85-AC68-464D-AA80-1001B1295E6A}" type="slidenum">
              <a:rPr lang="en-US" smtClean="0"/>
              <a:pPr/>
              <a:t>2</a:t>
            </a:fld>
            <a:endParaRPr lang="en-US"/>
          </a:p>
        </p:txBody>
      </p:sp>
    </p:spTree>
    <p:extLst>
      <p:ext uri="{BB962C8B-B14F-4D97-AF65-F5344CB8AC3E}">
        <p14:creationId xmlns:p14="http://schemas.microsoft.com/office/powerpoint/2010/main" val="35251253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chemeClr val="accent1">
                    <a:lumMod val="50000"/>
                  </a:schemeClr>
                </a:solidFill>
                <a:latin typeface="Bodoni MT Black" pitchFamily="18" charset="0"/>
              </a:rPr>
              <a:t>About Pennington</a:t>
            </a:r>
            <a:endParaRPr lang="en-US" dirty="0">
              <a:solidFill>
                <a:schemeClr val="accent1">
                  <a:lumMod val="50000"/>
                </a:schemeClr>
              </a:solidFill>
              <a:latin typeface="Bodoni MT Black" pitchFamily="18" charset="0"/>
            </a:endParaRPr>
          </a:p>
        </p:txBody>
      </p:sp>
      <p:sp>
        <p:nvSpPr>
          <p:cNvPr id="3" name="Content Placeholder 2"/>
          <p:cNvSpPr>
            <a:spLocks noGrp="1"/>
          </p:cNvSpPr>
          <p:nvPr>
            <p:ph idx="1"/>
          </p:nvPr>
        </p:nvSpPr>
        <p:spPr>
          <a:xfrm>
            <a:off x="457200" y="1066800"/>
            <a:ext cx="8229600" cy="4525963"/>
          </a:xfrm>
        </p:spPr>
        <p:txBody>
          <a:bodyPr>
            <a:normAutofit fontScale="25000" lnSpcReduction="20000"/>
          </a:bodyPr>
          <a:lstStyle/>
          <a:p>
            <a:pPr>
              <a:buNone/>
              <a:defRPr/>
            </a:pPr>
            <a:r>
              <a:rPr lang="en-US" sz="5600" dirty="0" smtClean="0"/>
              <a:t>The Pennington Biomedical Research Center is a world-renowned nutrition research center.</a:t>
            </a:r>
          </a:p>
          <a:p>
            <a:pPr>
              <a:buNone/>
              <a:defRPr/>
            </a:pPr>
            <a:endParaRPr lang="en-US" sz="5600" dirty="0" smtClean="0"/>
          </a:p>
          <a:p>
            <a:pPr>
              <a:buNone/>
              <a:defRPr/>
            </a:pPr>
            <a:r>
              <a:rPr lang="en-US" sz="5600" b="1" dirty="0" smtClean="0"/>
              <a:t>Mission:</a:t>
            </a:r>
            <a:endParaRPr lang="en-US" sz="5600" dirty="0" smtClean="0"/>
          </a:p>
          <a:p>
            <a:pPr>
              <a:buNone/>
              <a:defRPr/>
            </a:pPr>
            <a:r>
              <a:rPr lang="en-US" sz="5600" dirty="0" smtClean="0"/>
              <a:t>To promote healthier lives through research and education in nutrition and preventive medicine. </a:t>
            </a:r>
          </a:p>
          <a:p>
            <a:pPr>
              <a:buNone/>
              <a:defRPr/>
            </a:pPr>
            <a:endParaRPr lang="en-US" sz="5600" dirty="0" smtClean="0"/>
          </a:p>
          <a:p>
            <a:pPr>
              <a:buNone/>
              <a:defRPr/>
            </a:pPr>
            <a:r>
              <a:rPr lang="en-US" sz="5600" dirty="0" smtClean="0"/>
              <a:t>The Pennington Center has several research areas, including:</a:t>
            </a:r>
          </a:p>
          <a:p>
            <a:pPr>
              <a:buNone/>
              <a:defRPr/>
            </a:pPr>
            <a:r>
              <a:rPr lang="en-US" sz="5600" dirty="0" smtClean="0"/>
              <a:t> Clinical Obesity Research</a:t>
            </a:r>
          </a:p>
          <a:p>
            <a:pPr>
              <a:buNone/>
              <a:defRPr/>
            </a:pPr>
            <a:r>
              <a:rPr lang="en-US" sz="5600" dirty="0" smtClean="0"/>
              <a:t>Experimental Obesity</a:t>
            </a:r>
          </a:p>
          <a:p>
            <a:pPr>
              <a:buNone/>
              <a:defRPr/>
            </a:pPr>
            <a:r>
              <a:rPr lang="en-US" sz="5600" dirty="0" smtClean="0"/>
              <a:t>Functional Foods</a:t>
            </a:r>
          </a:p>
          <a:p>
            <a:pPr>
              <a:buNone/>
              <a:defRPr/>
            </a:pPr>
            <a:r>
              <a:rPr lang="en-US" sz="5600" dirty="0" smtClean="0"/>
              <a:t>Health and Performance Enhancement</a:t>
            </a:r>
          </a:p>
          <a:p>
            <a:pPr>
              <a:buNone/>
              <a:defRPr/>
            </a:pPr>
            <a:r>
              <a:rPr lang="en-US" sz="5600" dirty="0" smtClean="0"/>
              <a:t>Nutrition and Chronic Diseases</a:t>
            </a:r>
          </a:p>
          <a:p>
            <a:pPr>
              <a:buNone/>
              <a:defRPr/>
            </a:pPr>
            <a:r>
              <a:rPr lang="en-US" sz="5600" dirty="0" smtClean="0"/>
              <a:t>Nutrition and the Brain</a:t>
            </a:r>
          </a:p>
          <a:p>
            <a:pPr>
              <a:buNone/>
              <a:defRPr/>
            </a:pPr>
            <a:r>
              <a:rPr lang="en-US" sz="5600" dirty="0" smtClean="0"/>
              <a:t>Dementia, Alzheimer’s and healthy aging</a:t>
            </a:r>
          </a:p>
          <a:p>
            <a:pPr>
              <a:buNone/>
              <a:defRPr/>
            </a:pPr>
            <a:r>
              <a:rPr lang="en-US" sz="5600" dirty="0" smtClean="0"/>
              <a:t>Diet, exercise, weight loss and weight loss maintenance</a:t>
            </a:r>
          </a:p>
          <a:p>
            <a:pPr>
              <a:buNone/>
              <a:defRPr/>
            </a:pPr>
            <a:endParaRPr lang="en-US" sz="5600" dirty="0" smtClean="0"/>
          </a:p>
          <a:p>
            <a:pPr>
              <a:buNone/>
              <a:defRPr/>
            </a:pPr>
            <a:r>
              <a:rPr lang="en-US" sz="5600" dirty="0" smtClean="0"/>
              <a:t>The research fostered in these areas can have a profound impact on healthy living and on the prevention of common chronic diseases, such as heart disease, cancer, diabetes, hypertension and osteoporosis. </a:t>
            </a:r>
          </a:p>
          <a:p>
            <a:pPr>
              <a:buNone/>
              <a:defRPr/>
            </a:pPr>
            <a:r>
              <a:rPr lang="en-US" sz="5600" dirty="0" smtClean="0"/>
              <a:t> </a:t>
            </a:r>
          </a:p>
          <a:p>
            <a:pPr>
              <a:buNone/>
              <a:defRPr/>
            </a:pPr>
            <a:r>
              <a:rPr lang="en-US" sz="5600" dirty="0" smtClean="0"/>
              <a:t>The Division of Education provides education and information to the scientific community and the public about research findings, training programs and research areas, and coordinates educational events for the public on various health issues.</a:t>
            </a:r>
          </a:p>
          <a:p>
            <a:pPr>
              <a:buNone/>
              <a:defRPr/>
            </a:pPr>
            <a:r>
              <a:rPr lang="en-US" sz="5600" dirty="0" smtClean="0"/>
              <a:t> </a:t>
            </a:r>
          </a:p>
          <a:p>
            <a:pPr>
              <a:buNone/>
              <a:defRPr/>
            </a:pPr>
            <a:r>
              <a:rPr lang="en-US" sz="5600" dirty="0" smtClean="0"/>
              <a:t>We invite people of all ages and backgrounds to participate in the exciting research studies being conducted at the Pennington  Center in Baton Rouge, Louisiana. If you would like to take part, visit the clinical trials web page at www.pbrc.edu or call (225) 763-3000.</a:t>
            </a:r>
          </a:p>
          <a:p>
            <a:pPr>
              <a:buNone/>
            </a:pPr>
            <a:endParaRPr lang="en-US" dirty="0"/>
          </a:p>
        </p:txBody>
      </p:sp>
      <p:sp>
        <p:nvSpPr>
          <p:cNvPr id="4" name="Date Placeholder 3"/>
          <p:cNvSpPr>
            <a:spLocks noGrp="1"/>
          </p:cNvSpPr>
          <p:nvPr>
            <p:ph type="dt" sz="half" idx="10"/>
          </p:nvPr>
        </p:nvSpPr>
        <p:spPr/>
        <p:txBody>
          <a:bodyPr/>
          <a:lstStyle/>
          <a:p>
            <a:r>
              <a:rPr lang="en-US" smtClean="0"/>
              <a:t>3/12/2010</a:t>
            </a:r>
            <a:endParaRPr lang="en-US"/>
          </a:p>
        </p:txBody>
      </p:sp>
      <p:sp>
        <p:nvSpPr>
          <p:cNvPr id="5" name="Slide Number Placeholder 4"/>
          <p:cNvSpPr>
            <a:spLocks noGrp="1"/>
          </p:cNvSpPr>
          <p:nvPr>
            <p:ph type="sldNum" sz="quarter" idx="12"/>
          </p:nvPr>
        </p:nvSpPr>
        <p:spPr/>
        <p:txBody>
          <a:bodyPr/>
          <a:lstStyle/>
          <a:p>
            <a:fld id="{E65F7D85-AC68-464D-AA80-1001B1295E6A}" type="slidenum">
              <a:rPr lang="en-US" smtClean="0"/>
              <a:pPr/>
              <a:t>20</a:t>
            </a:fld>
            <a:endParaRPr lang="en-US"/>
          </a:p>
        </p:txBody>
      </p:sp>
      <p:sp>
        <p:nvSpPr>
          <p:cNvPr id="6" name="Footer Placeholder 5"/>
          <p:cNvSpPr>
            <a:spLocks noGrp="1"/>
          </p:cNvSpPr>
          <p:nvPr>
            <p:ph type="ftr" sz="quarter" idx="11"/>
          </p:nvPr>
        </p:nvSpPr>
        <p:spPr/>
        <p:txBody>
          <a:bodyPr/>
          <a:lstStyle/>
          <a:p>
            <a:r>
              <a:rPr lang="en-US" smtClean="0"/>
              <a:t>PBRC 2010</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rgbClr val="C00000"/>
                </a:solidFill>
                <a:latin typeface="Cooper Black" pitchFamily="18" charset="0"/>
              </a:rPr>
              <a:t>References</a:t>
            </a:r>
            <a:r>
              <a:rPr lang="en-US" dirty="0" smtClean="0">
                <a:blipFill>
                  <a:blip r:embed="rId2"/>
                  <a:tile tx="0" ty="0" sx="100000" sy="100000" flip="none" algn="tl"/>
                </a:blipFill>
                <a:latin typeface="Cooper Black" pitchFamily="18" charset="0"/>
              </a:rPr>
              <a:t> </a:t>
            </a:r>
            <a:endParaRPr lang="en-US" dirty="0">
              <a:blipFill>
                <a:blip r:embed="rId2"/>
                <a:tile tx="0" ty="0" sx="100000" sy="100000" flip="none" algn="tl"/>
              </a:blipFill>
              <a:latin typeface="Cooper Black" pitchFamily="18" charset="0"/>
            </a:endParaRPr>
          </a:p>
        </p:txBody>
      </p:sp>
      <p:sp>
        <p:nvSpPr>
          <p:cNvPr id="3" name="Content Placeholder 2"/>
          <p:cNvSpPr>
            <a:spLocks noGrp="1"/>
          </p:cNvSpPr>
          <p:nvPr>
            <p:ph idx="1"/>
          </p:nvPr>
        </p:nvSpPr>
        <p:spPr>
          <a:xfrm>
            <a:off x="457200" y="1219200"/>
            <a:ext cx="8229600" cy="4906963"/>
          </a:xfrm>
          <a:noFill/>
        </p:spPr>
        <p:txBody>
          <a:bodyPr>
            <a:normAutofit/>
          </a:bodyPr>
          <a:lstStyle/>
          <a:p>
            <a:pPr marL="514350" indent="-514350">
              <a:buFont typeface="+mj-lt"/>
              <a:buAutoNum type="arabicPeriod"/>
            </a:pPr>
            <a:r>
              <a:rPr lang="en-US" sz="1400" dirty="0" smtClean="0"/>
              <a:t>American Heart Association.  (2009).  Alcohol, Wine, and Cardiovascular Disease.  </a:t>
            </a:r>
            <a:r>
              <a:rPr lang="en-US" sz="1400" i="1" dirty="0" smtClean="0"/>
              <a:t>Alcohol Cardiovascular Disease</a:t>
            </a:r>
            <a:r>
              <a:rPr lang="en-US" sz="1400" dirty="0" smtClean="0"/>
              <a:t>.  Retrieved  August 12, 2009, fromhttp://www.americanheart.org/</a:t>
            </a:r>
            <a:br>
              <a:rPr lang="en-US" sz="1400" dirty="0" smtClean="0"/>
            </a:br>
            <a:r>
              <a:rPr lang="en-US" sz="1400" dirty="0" smtClean="0"/>
              <a:t>	</a:t>
            </a:r>
            <a:r>
              <a:rPr lang="en-US" sz="1400" dirty="0" err="1" smtClean="0"/>
              <a:t>print_presenter.jhtml?identifier</a:t>
            </a:r>
            <a:r>
              <a:rPr lang="en-US" sz="1400" dirty="0" smtClean="0"/>
              <a:t>=4422</a:t>
            </a:r>
          </a:p>
          <a:p>
            <a:pPr marL="514350" indent="-514350">
              <a:buFont typeface="+mj-lt"/>
              <a:buAutoNum type="arabicPeriod"/>
            </a:pPr>
            <a:r>
              <a:rPr lang="en-US" sz="1400" dirty="0" smtClean="0"/>
              <a:t>Johns Hopkins Medicine.  (2005).  Alcohol and Heart Attacks: Does a  Drink a Day Lower Your Risk?  </a:t>
            </a:r>
            <a:r>
              <a:rPr lang="en-US" sz="1400" i="1" dirty="0" smtClean="0"/>
              <a:t>Health Alerts</a:t>
            </a:r>
            <a:r>
              <a:rPr lang="en-US" sz="1400" dirty="0" smtClean="0"/>
              <a:t>.  Retrieved August 12, 	2009, from http://www.johnshopkinshealthalerts.com/reports/</a:t>
            </a:r>
            <a:r>
              <a:rPr lang="en-US" sz="1500" dirty="0" smtClean="0"/>
              <a:t/>
            </a:r>
            <a:br>
              <a:rPr lang="en-US" sz="1500" dirty="0" smtClean="0"/>
            </a:br>
            <a:r>
              <a:rPr lang="en-US" sz="1500" dirty="0" smtClean="0"/>
              <a:t>	</a:t>
            </a:r>
            <a:r>
              <a:rPr lang="en-US" sz="1400" dirty="0" err="1" smtClean="0"/>
              <a:t>heart_health</a:t>
            </a:r>
            <a:r>
              <a:rPr lang="en-US" sz="1400" dirty="0" smtClean="0"/>
              <a:t>/265-1.html?type=</a:t>
            </a:r>
            <a:r>
              <a:rPr lang="en-US" sz="1400" dirty="0" err="1" smtClean="0"/>
              <a:t>pf</a:t>
            </a:r>
            <a:endParaRPr lang="en-US" sz="1400" dirty="0" smtClean="0"/>
          </a:p>
          <a:p>
            <a:pPr marL="514350" indent="-514350">
              <a:buFont typeface="+mj-lt"/>
              <a:buAutoNum type="arabicPeriod"/>
            </a:pPr>
            <a:r>
              <a:rPr lang="en-US" sz="1400" dirty="0" smtClean="0"/>
              <a:t>Women’s Heart Foundation.  (2007).  Alcohol and Heart Disease.  </a:t>
            </a:r>
            <a:r>
              <a:rPr lang="en-US" sz="1400" i="1" dirty="0" smtClean="0"/>
              <a:t>Heart Disease.  </a:t>
            </a:r>
            <a:r>
              <a:rPr lang="en-US" sz="1400" dirty="0" smtClean="0"/>
              <a:t>Retrieved August 12, 2009, from</a:t>
            </a:r>
            <a:br>
              <a:rPr lang="en-US" sz="1400" dirty="0" smtClean="0"/>
            </a:br>
            <a:r>
              <a:rPr lang="en-US" sz="1400" dirty="0" smtClean="0"/>
              <a:t>	http://www.womensheart.com/content/HeartDisease/</a:t>
            </a:r>
            <a:br>
              <a:rPr lang="en-US" sz="1400" dirty="0" smtClean="0"/>
            </a:br>
            <a:r>
              <a:rPr lang="en-US" sz="1400" dirty="0" smtClean="0"/>
              <a:t>	alcohol_and_heart_disease.asp</a:t>
            </a:r>
          </a:p>
          <a:p>
            <a:pPr marL="514350" lvl="0" indent="-514350">
              <a:buFont typeface="+mj-lt"/>
              <a:buAutoNum type="arabicPeriod"/>
            </a:pPr>
            <a:r>
              <a:rPr lang="en-US" sz="1400" dirty="0" err="1" smtClean="0"/>
              <a:t>Breslow</a:t>
            </a:r>
            <a:r>
              <a:rPr lang="en-US" sz="1400" dirty="0" smtClean="0"/>
              <a:t>, R.A., and Smothers, B.A. Drinking pattern and body mass index in never smokers: National Health Survey, 1997-2001. </a:t>
            </a:r>
            <a:r>
              <a:rPr lang="en-US" sz="1400" i="1" dirty="0" smtClean="0"/>
              <a:t>American Journal of Epidemiology</a:t>
            </a:r>
            <a:r>
              <a:rPr lang="en-US" sz="1400" dirty="0" smtClean="0"/>
              <a:t>, 2005, </a:t>
            </a:r>
            <a:r>
              <a:rPr lang="en-US" sz="1400" i="1" dirty="0" smtClean="0"/>
              <a:t>161(4)</a:t>
            </a:r>
            <a:r>
              <a:rPr lang="en-US" sz="1400" dirty="0" smtClean="0"/>
              <a:t>, 368-376.</a:t>
            </a:r>
          </a:p>
          <a:p>
            <a:pPr marL="514350" lvl="0" indent="-514350">
              <a:buFont typeface="+mj-lt"/>
              <a:buAutoNum type="arabicPeriod"/>
            </a:pPr>
            <a:r>
              <a:rPr lang="en-US" sz="1400" dirty="0" smtClean="0"/>
              <a:t>Liu B, et al "Body mass index and risk of liver cirrhosis in middle aged UK women: prospective study" </a:t>
            </a:r>
            <a:r>
              <a:rPr lang="en-US" sz="1400" i="1" dirty="0" smtClean="0"/>
              <a:t>BMJ</a:t>
            </a:r>
            <a:r>
              <a:rPr lang="en-US" sz="1400" dirty="0" smtClean="0"/>
              <a:t> 2010; DOI: 10.1136</a:t>
            </a:r>
          </a:p>
          <a:p>
            <a:pPr marL="514350" indent="-514350">
              <a:buFont typeface="+mj-lt"/>
              <a:buAutoNum type="arabicPeriod"/>
            </a:pPr>
            <a:r>
              <a:rPr lang="en-US" sz="1400" dirty="0" smtClean="0"/>
              <a:t>Wall TL, Carr CG, and Ehlers </a:t>
            </a:r>
            <a:r>
              <a:rPr lang="en-US" sz="1400" dirty="0" err="1" smtClean="0"/>
              <a:t>CL.Protective</a:t>
            </a:r>
            <a:r>
              <a:rPr lang="en-US" sz="1400" dirty="0" smtClean="0"/>
              <a:t> Association of Genetic Variation in Alcohol </a:t>
            </a:r>
            <a:r>
              <a:rPr lang="en-US" sz="1400" dirty="0" err="1" smtClean="0"/>
              <a:t>Dehydrogenase</a:t>
            </a:r>
            <a:r>
              <a:rPr lang="en-US" sz="1400" dirty="0" smtClean="0"/>
              <a:t> With Alcohol Dependence in Native American Mission Indians . </a:t>
            </a:r>
            <a:r>
              <a:rPr lang="pl-PL" sz="1400" dirty="0" smtClean="0"/>
              <a:t>Am J Psychiatry 160:41-46, January 2003</a:t>
            </a:r>
            <a:r>
              <a:rPr lang="en-US" sz="1400" dirty="0" smtClean="0"/>
              <a:t>.</a:t>
            </a:r>
          </a:p>
          <a:p>
            <a:pPr marL="514350" indent="-514350">
              <a:buFont typeface="+mj-lt"/>
              <a:buAutoNum type="arabicPeriod"/>
            </a:pPr>
            <a:r>
              <a:rPr lang="en-US" sz="1400" dirty="0" smtClean="0">
                <a:solidFill>
                  <a:schemeClr val="tx1">
                    <a:lumMod val="85000"/>
                    <a:lumOff val="15000"/>
                  </a:schemeClr>
                </a:solidFill>
              </a:rPr>
              <a:t>Forn-Frías C, </a:t>
            </a:r>
            <a:r>
              <a:rPr lang="en-US" sz="1400" dirty="0" err="1" smtClean="0">
                <a:solidFill>
                  <a:schemeClr val="tx1">
                    <a:lumMod val="85000"/>
                    <a:lumOff val="15000"/>
                  </a:schemeClr>
                </a:solidFill>
              </a:rPr>
              <a:t>Sanchis</a:t>
            </a:r>
            <a:r>
              <a:rPr lang="en-US" sz="1400" dirty="0" smtClean="0">
                <a:solidFill>
                  <a:schemeClr val="tx1">
                    <a:lumMod val="85000"/>
                    <a:lumOff val="15000"/>
                  </a:schemeClr>
                </a:solidFill>
              </a:rPr>
              <a:t>-Segura C. </a:t>
            </a:r>
            <a:r>
              <a:rPr lang="en-US" sz="1400" dirty="0" smtClean="0"/>
              <a:t>The possible role of acetaldehyde in the brain damage caused by the chronic consumption of alcohol. Rev Neurol. 2003 Sep 1-15;37(5):485-93.</a:t>
            </a:r>
          </a:p>
          <a:p>
            <a:pPr marL="514350" indent="-514350">
              <a:buFont typeface="+mj-lt"/>
              <a:buAutoNum type="arabicPeriod"/>
            </a:pPr>
            <a:r>
              <a:rPr lang="en-US" sz="1400" dirty="0" smtClean="0"/>
              <a:t>National Institute on Alcohol Abuse and Alcoholism. NIH. Alcohol Alert. No 72, July 2007. </a:t>
            </a:r>
          </a:p>
          <a:p>
            <a:pPr marL="514350" indent="-514350">
              <a:buFont typeface="+mj-lt"/>
              <a:buAutoNum type="arabicPeriod"/>
            </a:pPr>
            <a:endParaRPr lang="en-US" sz="1400" dirty="0"/>
          </a:p>
        </p:txBody>
      </p:sp>
      <p:sp>
        <p:nvSpPr>
          <p:cNvPr id="4" name="Date Placeholder 3"/>
          <p:cNvSpPr>
            <a:spLocks noGrp="1"/>
          </p:cNvSpPr>
          <p:nvPr>
            <p:ph type="dt" sz="half" idx="10"/>
          </p:nvPr>
        </p:nvSpPr>
        <p:spPr/>
        <p:txBody>
          <a:bodyPr/>
          <a:lstStyle/>
          <a:p>
            <a:r>
              <a:rPr lang="en-US" smtClean="0"/>
              <a:t>3/12/2010</a:t>
            </a:r>
            <a:endParaRPr lang="en-US"/>
          </a:p>
        </p:txBody>
      </p:sp>
      <p:sp>
        <p:nvSpPr>
          <p:cNvPr id="5" name="Slide Number Placeholder 4"/>
          <p:cNvSpPr>
            <a:spLocks noGrp="1"/>
          </p:cNvSpPr>
          <p:nvPr>
            <p:ph type="sldNum" sz="quarter" idx="12"/>
          </p:nvPr>
        </p:nvSpPr>
        <p:spPr/>
        <p:txBody>
          <a:bodyPr/>
          <a:lstStyle/>
          <a:p>
            <a:fld id="{E65F7D85-AC68-464D-AA80-1001B1295E6A}" type="slidenum">
              <a:rPr lang="en-US" smtClean="0"/>
              <a:pPr/>
              <a:t>21</a:t>
            </a:fld>
            <a:endParaRPr lang="en-US"/>
          </a:p>
        </p:txBody>
      </p:sp>
      <p:sp>
        <p:nvSpPr>
          <p:cNvPr id="6" name="Footer Placeholder 5"/>
          <p:cNvSpPr>
            <a:spLocks noGrp="1"/>
          </p:cNvSpPr>
          <p:nvPr>
            <p:ph type="ftr" sz="quarter" idx="11"/>
          </p:nvPr>
        </p:nvSpPr>
        <p:spPr/>
        <p:txBody>
          <a:bodyPr/>
          <a:lstStyle/>
          <a:p>
            <a:r>
              <a:rPr lang="en-US" smtClean="0"/>
              <a:t>PBRC 2010</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thoughts</a:t>
            </a:r>
          </a:p>
        </p:txBody>
      </p:sp>
      <p:graphicFrame>
        <p:nvGraphicFramePr>
          <p:cNvPr id="8" name="Content Placeholder 7"/>
          <p:cNvGraphicFramePr>
            <a:graphicFrameLocks noGrp="1"/>
          </p:cNvGraphicFramePr>
          <p:nvPr>
            <p:ph sz="half" idx="1"/>
            <p:extLst>
              <p:ext uri="{D42A27DB-BD31-4B8C-83A1-F6EECF244321}">
                <p14:modId xmlns:p14="http://schemas.microsoft.com/office/powerpoint/2010/main" val="3612222159"/>
              </p:ext>
            </p:extLst>
          </p:nvPr>
        </p:nvGraphicFramePr>
        <p:xfrm>
          <a:off x="457200" y="1600200"/>
          <a:ext cx="4038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Content Placeholder 3"/>
          <p:cNvSpPr>
            <a:spLocks noGrp="1"/>
          </p:cNvSpPr>
          <p:nvPr>
            <p:ph sz="half" idx="2"/>
          </p:nvPr>
        </p:nvSpPr>
        <p:spPr/>
        <p:txBody>
          <a:bodyPr/>
          <a:lstStyle/>
          <a:p>
            <a:r>
              <a:rPr lang="en-US" dirty="0"/>
              <a:t>Alcohol has both good and bad effects.</a:t>
            </a:r>
          </a:p>
          <a:p>
            <a:r>
              <a:rPr lang="en-US" dirty="0"/>
              <a:t>It can have good effects at small intake levels.</a:t>
            </a:r>
          </a:p>
          <a:p>
            <a:r>
              <a:rPr lang="en-US" dirty="0"/>
              <a:t>High intake </a:t>
            </a:r>
            <a:r>
              <a:rPr lang="en-US" dirty="0" smtClean="0"/>
              <a:t> can </a:t>
            </a:r>
            <a:r>
              <a:rPr lang="en-US" dirty="0"/>
              <a:t>quickly lead to very harmful effects. </a:t>
            </a:r>
          </a:p>
          <a:p>
            <a:endParaRPr lang="en-US" dirty="0"/>
          </a:p>
        </p:txBody>
      </p:sp>
      <p:sp>
        <p:nvSpPr>
          <p:cNvPr id="5" name="Date Placeholder 4"/>
          <p:cNvSpPr>
            <a:spLocks noGrp="1"/>
          </p:cNvSpPr>
          <p:nvPr>
            <p:ph type="dt" sz="half" idx="10"/>
          </p:nvPr>
        </p:nvSpPr>
        <p:spPr/>
        <p:txBody>
          <a:bodyPr/>
          <a:lstStyle/>
          <a:p>
            <a:r>
              <a:rPr lang="en-US" smtClean="0"/>
              <a:t>3/12/2010</a:t>
            </a:r>
            <a:endParaRPr lang="en-US"/>
          </a:p>
        </p:txBody>
      </p:sp>
      <p:sp>
        <p:nvSpPr>
          <p:cNvPr id="6" name="Footer Placeholder 5"/>
          <p:cNvSpPr>
            <a:spLocks noGrp="1"/>
          </p:cNvSpPr>
          <p:nvPr>
            <p:ph type="ftr" sz="quarter" idx="11"/>
          </p:nvPr>
        </p:nvSpPr>
        <p:spPr/>
        <p:txBody>
          <a:bodyPr/>
          <a:lstStyle/>
          <a:p>
            <a:r>
              <a:rPr lang="en-US" smtClean="0"/>
              <a:t>PBRC 2010</a:t>
            </a:r>
            <a:endParaRPr lang="en-US"/>
          </a:p>
        </p:txBody>
      </p:sp>
      <p:sp>
        <p:nvSpPr>
          <p:cNvPr id="7" name="Slide Number Placeholder 6"/>
          <p:cNvSpPr>
            <a:spLocks noGrp="1"/>
          </p:cNvSpPr>
          <p:nvPr>
            <p:ph type="sldNum" sz="quarter" idx="12"/>
          </p:nvPr>
        </p:nvSpPr>
        <p:spPr/>
        <p:txBody>
          <a:bodyPr/>
          <a:lstStyle/>
          <a:p>
            <a:fld id="{E65F7D85-AC68-464D-AA80-1001B1295E6A}" type="slidenum">
              <a:rPr lang="en-US" smtClean="0"/>
              <a:pPr/>
              <a:t>3</a:t>
            </a:fld>
            <a:endParaRPr lang="en-US"/>
          </a:p>
        </p:txBody>
      </p:sp>
      <p:sp>
        <p:nvSpPr>
          <p:cNvPr id="9" name="TextBox 8"/>
          <p:cNvSpPr txBox="1"/>
          <p:nvPr/>
        </p:nvSpPr>
        <p:spPr>
          <a:xfrm>
            <a:off x="990600" y="1274411"/>
            <a:ext cx="2595839" cy="369332"/>
          </a:xfrm>
          <a:prstGeom prst="rect">
            <a:avLst/>
          </a:prstGeom>
          <a:noFill/>
        </p:spPr>
        <p:txBody>
          <a:bodyPr wrap="none" rtlCol="0">
            <a:spAutoFit/>
          </a:bodyPr>
          <a:lstStyle/>
          <a:p>
            <a:r>
              <a:rPr lang="en-US" dirty="0" smtClean="0"/>
              <a:t>Relative Risk of Mortality</a:t>
            </a:r>
            <a:endParaRPr lang="en-US" dirty="0"/>
          </a:p>
        </p:txBody>
      </p:sp>
      <p:sp>
        <p:nvSpPr>
          <p:cNvPr id="10" name="TextBox 9"/>
          <p:cNvSpPr txBox="1"/>
          <p:nvPr/>
        </p:nvSpPr>
        <p:spPr>
          <a:xfrm>
            <a:off x="1447800" y="6095218"/>
            <a:ext cx="1420774" cy="369332"/>
          </a:xfrm>
          <a:prstGeom prst="rect">
            <a:avLst/>
          </a:prstGeom>
          <a:noFill/>
        </p:spPr>
        <p:txBody>
          <a:bodyPr wrap="none" rtlCol="0">
            <a:spAutoFit/>
          </a:bodyPr>
          <a:lstStyle/>
          <a:p>
            <a:r>
              <a:rPr lang="en-US" dirty="0" smtClean="0"/>
              <a:t>Drinks/week</a:t>
            </a:r>
            <a:endParaRPr lang="en-US" dirty="0"/>
          </a:p>
        </p:txBody>
      </p:sp>
    </p:spTree>
    <p:extLst>
      <p:ext uri="{BB962C8B-B14F-4D97-AF65-F5344CB8AC3E}">
        <p14:creationId xmlns:p14="http://schemas.microsoft.com/office/powerpoint/2010/main" val="9040907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Alcohol consumption and relative risk of death from heart disease and cancer</a:t>
            </a:r>
            <a:endParaRPr lang="en-US"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1675491127"/>
              </p:ext>
            </p:extLst>
          </p:nvPr>
        </p:nvGraphicFramePr>
        <p:xfrm>
          <a:off x="3575050" y="273050"/>
          <a:ext cx="5111750" cy="5853113"/>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 Placeholder 9"/>
          <p:cNvSpPr>
            <a:spLocks noGrp="1"/>
          </p:cNvSpPr>
          <p:nvPr>
            <p:ph type="body" sz="half" idx="2"/>
          </p:nvPr>
        </p:nvSpPr>
        <p:spPr>
          <a:xfrm>
            <a:off x="457201" y="1435100"/>
            <a:ext cx="2895600" cy="4691063"/>
          </a:xfrm>
        </p:spPr>
        <p:txBody>
          <a:bodyPr>
            <a:normAutofit/>
          </a:bodyPr>
          <a:lstStyle/>
          <a:p>
            <a:r>
              <a:rPr lang="en-US" sz="3200" dirty="0" smtClean="0"/>
              <a:t>With increased alcohol consumption, the relative risk of mortality increases for cancer (red) </a:t>
            </a:r>
            <a:r>
              <a:rPr lang="en-US" sz="3200" dirty="0" err="1" smtClean="0"/>
              <a:t>vs</a:t>
            </a:r>
            <a:r>
              <a:rPr lang="en-US" sz="3200" dirty="0" smtClean="0"/>
              <a:t>  heart disease (blue). </a:t>
            </a:r>
            <a:endParaRPr lang="en-US" sz="3200" dirty="0"/>
          </a:p>
        </p:txBody>
      </p:sp>
      <p:sp>
        <p:nvSpPr>
          <p:cNvPr id="5" name="Date Placeholder 4"/>
          <p:cNvSpPr>
            <a:spLocks noGrp="1"/>
          </p:cNvSpPr>
          <p:nvPr>
            <p:ph type="dt" sz="half" idx="10"/>
          </p:nvPr>
        </p:nvSpPr>
        <p:spPr/>
        <p:txBody>
          <a:bodyPr/>
          <a:lstStyle/>
          <a:p>
            <a:r>
              <a:rPr lang="en-US" smtClean="0"/>
              <a:t>3/12/2010</a:t>
            </a:r>
            <a:endParaRPr lang="en-US"/>
          </a:p>
        </p:txBody>
      </p:sp>
      <p:sp>
        <p:nvSpPr>
          <p:cNvPr id="6" name="Footer Placeholder 5"/>
          <p:cNvSpPr>
            <a:spLocks noGrp="1"/>
          </p:cNvSpPr>
          <p:nvPr>
            <p:ph type="ftr" sz="quarter" idx="11"/>
          </p:nvPr>
        </p:nvSpPr>
        <p:spPr/>
        <p:txBody>
          <a:bodyPr/>
          <a:lstStyle/>
          <a:p>
            <a:r>
              <a:rPr lang="en-US" smtClean="0"/>
              <a:t>PBRC 2010</a:t>
            </a:r>
            <a:endParaRPr lang="en-US"/>
          </a:p>
        </p:txBody>
      </p:sp>
      <p:sp>
        <p:nvSpPr>
          <p:cNvPr id="7" name="Slide Number Placeholder 6"/>
          <p:cNvSpPr>
            <a:spLocks noGrp="1"/>
          </p:cNvSpPr>
          <p:nvPr>
            <p:ph type="sldNum" sz="quarter" idx="12"/>
          </p:nvPr>
        </p:nvSpPr>
        <p:spPr/>
        <p:txBody>
          <a:bodyPr/>
          <a:lstStyle/>
          <a:p>
            <a:fld id="{E65F7D85-AC68-464D-AA80-1001B1295E6A}" type="slidenum">
              <a:rPr lang="en-US" smtClean="0"/>
              <a:pPr/>
              <a:t>4</a:t>
            </a:fld>
            <a:endParaRPr lang="en-US"/>
          </a:p>
        </p:txBody>
      </p:sp>
      <p:sp>
        <p:nvSpPr>
          <p:cNvPr id="13" name="TextBox 12"/>
          <p:cNvSpPr txBox="1"/>
          <p:nvPr/>
        </p:nvSpPr>
        <p:spPr>
          <a:xfrm>
            <a:off x="5334000" y="5954877"/>
            <a:ext cx="1252009" cy="369332"/>
          </a:xfrm>
          <a:prstGeom prst="rect">
            <a:avLst/>
          </a:prstGeom>
          <a:noFill/>
        </p:spPr>
        <p:txBody>
          <a:bodyPr wrap="none" rtlCol="0">
            <a:spAutoFit/>
          </a:bodyPr>
          <a:lstStyle/>
          <a:p>
            <a:r>
              <a:rPr lang="en-US" dirty="0" smtClean="0"/>
              <a:t>Drinks/day</a:t>
            </a:r>
            <a:endParaRPr lang="en-US" dirty="0"/>
          </a:p>
        </p:txBody>
      </p:sp>
      <p:sp>
        <p:nvSpPr>
          <p:cNvPr id="14" name="TextBox 13"/>
          <p:cNvSpPr txBox="1"/>
          <p:nvPr/>
        </p:nvSpPr>
        <p:spPr>
          <a:xfrm rot="16200000">
            <a:off x="2196209" y="2329065"/>
            <a:ext cx="2530116" cy="369332"/>
          </a:xfrm>
          <a:prstGeom prst="rect">
            <a:avLst/>
          </a:prstGeom>
          <a:noFill/>
        </p:spPr>
        <p:txBody>
          <a:bodyPr wrap="none" rtlCol="0">
            <a:spAutoFit/>
          </a:bodyPr>
          <a:lstStyle/>
          <a:p>
            <a:r>
              <a:rPr lang="en-US" dirty="0" smtClean="0"/>
              <a:t>Relative risk of mortality</a:t>
            </a:r>
            <a:endParaRPr lang="en-US" dirty="0"/>
          </a:p>
        </p:txBody>
      </p:sp>
    </p:spTree>
    <p:extLst>
      <p:ext uri="{BB962C8B-B14F-4D97-AF65-F5344CB8AC3E}">
        <p14:creationId xmlns:p14="http://schemas.microsoft.com/office/powerpoint/2010/main" val="29478406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p:txBody>
          <a:bodyPr/>
          <a:lstStyle/>
          <a:p>
            <a:pPr>
              <a:buNone/>
            </a:pPr>
            <a:r>
              <a:rPr lang="en-US" dirty="0" smtClean="0"/>
              <a:t>Due to the U-shaped curve, the recommendations </a:t>
            </a:r>
            <a:r>
              <a:rPr lang="en-US" dirty="0"/>
              <a:t>for alcohol </a:t>
            </a:r>
            <a:r>
              <a:rPr lang="en-US" dirty="0" smtClean="0"/>
              <a:t>intake are:</a:t>
            </a:r>
            <a:endParaRPr lang="en-US" dirty="0"/>
          </a:p>
          <a:p>
            <a:r>
              <a:rPr lang="en-US" dirty="0"/>
              <a:t>Women – no more than 1 drink a day.</a:t>
            </a:r>
          </a:p>
          <a:p>
            <a:r>
              <a:rPr lang="en-US" dirty="0"/>
              <a:t>Men – no more than 2 drinks a day. </a:t>
            </a:r>
          </a:p>
          <a:p>
            <a:pPr marL="0" indent="0">
              <a:buNone/>
            </a:pPr>
            <a:r>
              <a:rPr lang="en-US" dirty="0" smtClean="0"/>
              <a:t>This recognizes the fact that alcohol has some protective effect on cardiovascular disease, but the risk for other diseases increases quickly with increased consumption. </a:t>
            </a:r>
            <a:endParaRPr lang="en-US" dirty="0"/>
          </a:p>
        </p:txBody>
      </p:sp>
      <p:sp>
        <p:nvSpPr>
          <p:cNvPr id="4" name="Date Placeholder 3"/>
          <p:cNvSpPr>
            <a:spLocks noGrp="1"/>
          </p:cNvSpPr>
          <p:nvPr>
            <p:ph type="dt" sz="half" idx="10"/>
          </p:nvPr>
        </p:nvSpPr>
        <p:spPr/>
        <p:txBody>
          <a:bodyPr/>
          <a:lstStyle/>
          <a:p>
            <a:r>
              <a:rPr lang="en-US" smtClean="0"/>
              <a:t>3/12/2010</a:t>
            </a:r>
            <a:endParaRPr lang="en-US"/>
          </a:p>
        </p:txBody>
      </p:sp>
      <p:sp>
        <p:nvSpPr>
          <p:cNvPr id="5" name="Footer Placeholder 4"/>
          <p:cNvSpPr>
            <a:spLocks noGrp="1"/>
          </p:cNvSpPr>
          <p:nvPr>
            <p:ph type="ftr" sz="quarter" idx="11"/>
          </p:nvPr>
        </p:nvSpPr>
        <p:spPr/>
        <p:txBody>
          <a:bodyPr/>
          <a:lstStyle/>
          <a:p>
            <a:r>
              <a:rPr lang="en-US" smtClean="0"/>
              <a:t>PBRC 2010</a:t>
            </a:r>
            <a:endParaRPr lang="en-US"/>
          </a:p>
        </p:txBody>
      </p:sp>
      <p:sp>
        <p:nvSpPr>
          <p:cNvPr id="6" name="Slide Number Placeholder 5"/>
          <p:cNvSpPr>
            <a:spLocks noGrp="1"/>
          </p:cNvSpPr>
          <p:nvPr>
            <p:ph type="sldNum" sz="quarter" idx="12"/>
          </p:nvPr>
        </p:nvSpPr>
        <p:spPr/>
        <p:txBody>
          <a:bodyPr/>
          <a:lstStyle/>
          <a:p>
            <a:fld id="{E65F7D85-AC68-464D-AA80-1001B1295E6A}" type="slidenum">
              <a:rPr lang="en-US" smtClean="0"/>
              <a:pPr/>
              <a:t>5</a:t>
            </a:fld>
            <a:endParaRPr lang="en-US"/>
          </a:p>
        </p:txBody>
      </p:sp>
    </p:spTree>
    <p:extLst>
      <p:ext uri="{BB962C8B-B14F-4D97-AF65-F5344CB8AC3E}">
        <p14:creationId xmlns:p14="http://schemas.microsoft.com/office/powerpoint/2010/main" val="2168706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5362" name="Picture 2" descr="http://myhealth.ucsd.edu/library/healthguide/en-us/images/media/medical/hw/alcohol.jpg"/>
          <p:cNvPicPr>
            <a:picLocks noChangeAspect="1" noChangeArrowheads="1"/>
          </p:cNvPicPr>
          <p:nvPr/>
        </p:nvPicPr>
        <p:blipFill>
          <a:blip r:embed="rId3" cstate="print"/>
          <a:srcRect/>
          <a:stretch>
            <a:fillRect/>
          </a:stretch>
        </p:blipFill>
        <p:spPr bwMode="auto">
          <a:xfrm>
            <a:off x="1143000" y="1676400"/>
            <a:ext cx="6781800" cy="4422915"/>
          </a:xfrm>
          <a:prstGeom prst="rect">
            <a:avLst/>
          </a:prstGeom>
          <a:noFill/>
        </p:spPr>
      </p:pic>
      <p:sp>
        <p:nvSpPr>
          <p:cNvPr id="4" name="Title 1"/>
          <p:cNvSpPr>
            <a:spLocks noGrp="1"/>
          </p:cNvSpPr>
          <p:nvPr>
            <p:ph type="title"/>
          </p:nvPr>
        </p:nvSpPr>
        <p:spPr>
          <a:xfrm>
            <a:off x="457200" y="274638"/>
            <a:ext cx="8229600" cy="1143000"/>
          </a:xfrm>
        </p:spPr>
        <p:txBody>
          <a:bodyPr>
            <a:normAutofit/>
          </a:bodyPr>
          <a:lstStyle/>
          <a:p>
            <a:r>
              <a:rPr lang="en-US" dirty="0" smtClean="0"/>
              <a:t>Alcohol serving sizes</a:t>
            </a:r>
            <a:endParaRPr lang="en-US" dirty="0"/>
          </a:p>
        </p:txBody>
      </p:sp>
      <p:sp>
        <p:nvSpPr>
          <p:cNvPr id="6" name="Date Placeholder 5"/>
          <p:cNvSpPr>
            <a:spLocks noGrp="1"/>
          </p:cNvSpPr>
          <p:nvPr>
            <p:ph type="dt" sz="half" idx="10"/>
          </p:nvPr>
        </p:nvSpPr>
        <p:spPr/>
        <p:txBody>
          <a:bodyPr/>
          <a:lstStyle/>
          <a:p>
            <a:r>
              <a:rPr lang="en-US" smtClean="0"/>
              <a:t>3/12/2010</a:t>
            </a:r>
            <a:endParaRPr lang="en-US"/>
          </a:p>
        </p:txBody>
      </p:sp>
      <p:sp>
        <p:nvSpPr>
          <p:cNvPr id="7" name="Slide Number Placeholder 6"/>
          <p:cNvSpPr>
            <a:spLocks noGrp="1"/>
          </p:cNvSpPr>
          <p:nvPr>
            <p:ph type="sldNum" sz="quarter" idx="12"/>
          </p:nvPr>
        </p:nvSpPr>
        <p:spPr/>
        <p:txBody>
          <a:bodyPr/>
          <a:lstStyle/>
          <a:p>
            <a:fld id="{E65F7D85-AC68-464D-AA80-1001B1295E6A}" type="slidenum">
              <a:rPr lang="en-US" smtClean="0"/>
              <a:pPr/>
              <a:t>6</a:t>
            </a:fld>
            <a:endParaRPr lang="en-US"/>
          </a:p>
        </p:txBody>
      </p:sp>
      <p:sp>
        <p:nvSpPr>
          <p:cNvPr id="8" name="Footer Placeholder 7"/>
          <p:cNvSpPr>
            <a:spLocks noGrp="1"/>
          </p:cNvSpPr>
          <p:nvPr>
            <p:ph type="ftr" sz="quarter" idx="11"/>
          </p:nvPr>
        </p:nvSpPr>
        <p:spPr/>
        <p:txBody>
          <a:bodyPr/>
          <a:lstStyle/>
          <a:p>
            <a:r>
              <a:rPr lang="en-US" smtClean="0"/>
              <a:t>PBRC 2010</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525963"/>
          </a:xfrm>
          <a:noFill/>
          <a:ln>
            <a:solidFill>
              <a:schemeClr val="accent1"/>
            </a:solidFill>
          </a:ln>
        </p:spPr>
        <p:txBody>
          <a:bodyPr/>
          <a:lstStyle/>
          <a:p>
            <a:r>
              <a:rPr lang="en-US" dirty="0" smtClean="0"/>
              <a:t>Increases HDL (good) cholesterol (~ 12%)</a:t>
            </a:r>
          </a:p>
          <a:p>
            <a:r>
              <a:rPr lang="en-US" dirty="0" err="1" smtClean="0"/>
              <a:t>Resveratrol</a:t>
            </a:r>
            <a:r>
              <a:rPr lang="en-US" dirty="0" smtClean="0"/>
              <a:t> – prevents stickiness of platelets  </a:t>
            </a:r>
          </a:p>
          <a:p>
            <a:pPr lvl="1"/>
            <a:r>
              <a:rPr lang="en-US" dirty="0" smtClean="0"/>
              <a:t>Decreases risk of a heart attack</a:t>
            </a:r>
            <a:endParaRPr lang="en-US" sz="1980" dirty="0" smtClean="0"/>
          </a:p>
          <a:p>
            <a:pPr lvl="1"/>
            <a:r>
              <a:rPr lang="en-US" dirty="0" smtClean="0"/>
              <a:t>Reduces  risk of diabetes</a:t>
            </a:r>
          </a:p>
          <a:p>
            <a:pPr lvl="1"/>
            <a:r>
              <a:rPr lang="en-US" dirty="0" smtClean="0"/>
              <a:t>Reduces risk of heart disease</a:t>
            </a:r>
          </a:p>
          <a:p>
            <a:pPr lvl="1"/>
            <a:r>
              <a:rPr lang="en-US" dirty="0" smtClean="0"/>
              <a:t>Lowers risk of dementia</a:t>
            </a:r>
          </a:p>
          <a:p>
            <a:pPr lvl="1"/>
            <a:r>
              <a:rPr lang="en-US" dirty="0" smtClean="0"/>
              <a:t>May prevent silent strokes</a:t>
            </a:r>
            <a:endParaRPr lang="en-US" dirty="0"/>
          </a:p>
        </p:txBody>
      </p:sp>
      <p:sp>
        <p:nvSpPr>
          <p:cNvPr id="6" name="Title 5"/>
          <p:cNvSpPr>
            <a:spLocks noGrp="1"/>
          </p:cNvSpPr>
          <p:nvPr>
            <p:ph type="title"/>
          </p:nvPr>
        </p:nvSpPr>
        <p:spPr/>
        <p:txBody>
          <a:bodyPr>
            <a:normAutofit fontScale="90000"/>
          </a:bodyPr>
          <a:lstStyle/>
          <a:p>
            <a:r>
              <a:rPr lang="en-US" dirty="0" smtClean="0"/>
              <a:t>Benefits of moderate alcohol consumption</a:t>
            </a:r>
            <a:endParaRPr lang="en-US" dirty="0"/>
          </a:p>
        </p:txBody>
      </p:sp>
      <p:sp>
        <p:nvSpPr>
          <p:cNvPr id="7" name="Date Placeholder 6"/>
          <p:cNvSpPr>
            <a:spLocks noGrp="1"/>
          </p:cNvSpPr>
          <p:nvPr>
            <p:ph type="dt" sz="half" idx="10"/>
          </p:nvPr>
        </p:nvSpPr>
        <p:spPr/>
        <p:txBody>
          <a:bodyPr/>
          <a:lstStyle/>
          <a:p>
            <a:r>
              <a:rPr lang="en-US" smtClean="0"/>
              <a:t>3/12/2010</a:t>
            </a:r>
            <a:endParaRPr lang="en-US"/>
          </a:p>
        </p:txBody>
      </p:sp>
      <p:sp>
        <p:nvSpPr>
          <p:cNvPr id="8" name="Slide Number Placeholder 7"/>
          <p:cNvSpPr>
            <a:spLocks noGrp="1"/>
          </p:cNvSpPr>
          <p:nvPr>
            <p:ph type="sldNum" sz="quarter" idx="12"/>
          </p:nvPr>
        </p:nvSpPr>
        <p:spPr/>
        <p:txBody>
          <a:bodyPr/>
          <a:lstStyle/>
          <a:p>
            <a:fld id="{E65F7D85-AC68-464D-AA80-1001B1295E6A}" type="slidenum">
              <a:rPr lang="en-US" smtClean="0"/>
              <a:pPr/>
              <a:t>7</a:t>
            </a:fld>
            <a:endParaRPr lang="en-US"/>
          </a:p>
        </p:txBody>
      </p:sp>
      <p:sp>
        <p:nvSpPr>
          <p:cNvPr id="9" name="Footer Placeholder 8"/>
          <p:cNvSpPr>
            <a:spLocks noGrp="1"/>
          </p:cNvSpPr>
          <p:nvPr>
            <p:ph type="ftr" sz="quarter" idx="11"/>
          </p:nvPr>
        </p:nvSpPr>
        <p:spPr/>
        <p:txBody>
          <a:bodyPr/>
          <a:lstStyle/>
          <a:p>
            <a:r>
              <a:rPr lang="en-US" smtClean="0"/>
              <a:t>PBRC 2010</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1600200"/>
            <a:ext cx="7391400" cy="4525963"/>
          </a:xfrm>
          <a:noFill/>
        </p:spPr>
        <p:txBody>
          <a:bodyPr>
            <a:noAutofit/>
          </a:bodyPr>
          <a:lstStyle/>
          <a:p>
            <a:r>
              <a:rPr lang="en-US" dirty="0" smtClean="0"/>
              <a:t>Inhibits the constriction of the coronary arteries </a:t>
            </a:r>
          </a:p>
          <a:p>
            <a:pPr lvl="1"/>
            <a:r>
              <a:rPr lang="en-US" dirty="0" smtClean="0"/>
              <a:t>limits clot formation  </a:t>
            </a:r>
          </a:p>
          <a:p>
            <a:pPr lvl="1"/>
            <a:r>
              <a:rPr lang="en-US" dirty="0" smtClean="0"/>
              <a:t>decreases levels of </a:t>
            </a:r>
            <a:r>
              <a:rPr lang="en-US" dirty="0" err="1" smtClean="0"/>
              <a:t>homocysteine</a:t>
            </a:r>
            <a:endParaRPr lang="en-US" dirty="0" smtClean="0"/>
          </a:p>
          <a:p>
            <a:r>
              <a:rPr lang="en-US" dirty="0" smtClean="0"/>
              <a:t>Lowers rate of obesity</a:t>
            </a:r>
            <a:endParaRPr lang="en-US" sz="2800" dirty="0" smtClean="0"/>
          </a:p>
        </p:txBody>
      </p:sp>
      <p:pic>
        <p:nvPicPr>
          <p:cNvPr id="5" name="Picture 2" descr="C:\Documents and Settings\KalickBA\Local Settings\Temporary Internet Files\Content.IE5\SLQN0XMB\MCj04321390000[1].wmf"/>
          <p:cNvPicPr>
            <a:picLocks noChangeAspect="1" noChangeArrowheads="1"/>
          </p:cNvPicPr>
          <p:nvPr/>
        </p:nvPicPr>
        <p:blipFill>
          <a:blip r:embed="rId3" cstate="print"/>
          <a:srcRect/>
          <a:stretch>
            <a:fillRect/>
          </a:stretch>
        </p:blipFill>
        <p:spPr bwMode="auto">
          <a:xfrm>
            <a:off x="152400" y="1905000"/>
            <a:ext cx="1371600" cy="4657725"/>
          </a:xfrm>
          <a:prstGeom prst="rect">
            <a:avLst/>
          </a:prstGeom>
          <a:noFill/>
        </p:spPr>
      </p:pic>
      <p:sp>
        <p:nvSpPr>
          <p:cNvPr id="7" name="Title 1"/>
          <p:cNvSpPr>
            <a:spLocks noGrp="1"/>
          </p:cNvSpPr>
          <p:nvPr>
            <p:ph type="title"/>
          </p:nvPr>
        </p:nvSpPr>
        <p:spPr>
          <a:xfrm>
            <a:off x="457200" y="274638"/>
            <a:ext cx="8229600" cy="1143000"/>
          </a:xfrm>
        </p:spPr>
        <p:txBody>
          <a:bodyPr>
            <a:normAutofit fontScale="90000"/>
          </a:bodyPr>
          <a:lstStyle/>
          <a:p>
            <a:r>
              <a:rPr lang="en-US" dirty="0" smtClean="0"/>
              <a:t>Benefits of moderate alcohol consumption</a:t>
            </a:r>
            <a:endParaRPr lang="en-US" dirty="0"/>
          </a:p>
        </p:txBody>
      </p:sp>
      <p:sp>
        <p:nvSpPr>
          <p:cNvPr id="8" name="Date Placeholder 7"/>
          <p:cNvSpPr>
            <a:spLocks noGrp="1"/>
          </p:cNvSpPr>
          <p:nvPr>
            <p:ph type="dt" sz="half" idx="10"/>
          </p:nvPr>
        </p:nvSpPr>
        <p:spPr/>
        <p:txBody>
          <a:bodyPr/>
          <a:lstStyle/>
          <a:p>
            <a:r>
              <a:rPr lang="en-US" smtClean="0"/>
              <a:t>3/12/2010</a:t>
            </a:r>
            <a:endParaRPr lang="en-US"/>
          </a:p>
        </p:txBody>
      </p:sp>
      <p:sp>
        <p:nvSpPr>
          <p:cNvPr id="9" name="Slide Number Placeholder 8"/>
          <p:cNvSpPr>
            <a:spLocks noGrp="1"/>
          </p:cNvSpPr>
          <p:nvPr>
            <p:ph type="sldNum" sz="quarter" idx="12"/>
          </p:nvPr>
        </p:nvSpPr>
        <p:spPr/>
        <p:txBody>
          <a:bodyPr/>
          <a:lstStyle/>
          <a:p>
            <a:fld id="{E65F7D85-AC68-464D-AA80-1001B1295E6A}" type="slidenum">
              <a:rPr lang="en-US" smtClean="0"/>
              <a:pPr/>
              <a:t>8</a:t>
            </a:fld>
            <a:endParaRPr lang="en-US"/>
          </a:p>
        </p:txBody>
      </p:sp>
      <p:sp>
        <p:nvSpPr>
          <p:cNvPr id="10" name="Footer Placeholder 9"/>
          <p:cNvSpPr>
            <a:spLocks noGrp="1"/>
          </p:cNvSpPr>
          <p:nvPr>
            <p:ph type="ftr" sz="quarter" idx="11"/>
          </p:nvPr>
        </p:nvSpPr>
        <p:spPr/>
        <p:txBody>
          <a:bodyPr/>
          <a:lstStyle/>
          <a:p>
            <a:r>
              <a:rPr lang="en-US" smtClean="0"/>
              <a:t>PBRC 2010</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609600" y="1541070"/>
            <a:ext cx="8077200" cy="4114799"/>
          </a:xfrm>
          <a:noFill/>
        </p:spPr>
        <p:txBody>
          <a:bodyPr>
            <a:normAutofit fontScale="85000" lnSpcReduction="20000"/>
          </a:bodyPr>
          <a:lstStyle/>
          <a:p>
            <a:r>
              <a:rPr lang="en-US" dirty="0" smtClean="0"/>
              <a:t>There is a </a:t>
            </a:r>
            <a:r>
              <a:rPr lang="en-US" dirty="0"/>
              <a:t>change in biological markers </a:t>
            </a:r>
            <a:r>
              <a:rPr lang="en-US" dirty="0" smtClean="0"/>
              <a:t>for </a:t>
            </a:r>
            <a:r>
              <a:rPr lang="en-US" dirty="0"/>
              <a:t>coronary heart disease. </a:t>
            </a:r>
            <a:endParaRPr lang="en-US" dirty="0" smtClean="0"/>
          </a:p>
          <a:p>
            <a:r>
              <a:rPr lang="en-US" dirty="0" smtClean="0"/>
              <a:t>Alcohol </a:t>
            </a:r>
            <a:r>
              <a:rPr lang="en-US" dirty="0"/>
              <a:t>increased concentrations of high density lipoprotein </a:t>
            </a:r>
            <a:r>
              <a:rPr lang="en-US" dirty="0" smtClean="0"/>
              <a:t>cholesterol, </a:t>
            </a:r>
            <a:r>
              <a:rPr lang="en-US" dirty="0" err="1"/>
              <a:t>apolipoprotein</a:t>
            </a:r>
            <a:r>
              <a:rPr lang="en-US" baseline="30000" dirty="0"/>
              <a:t> </a:t>
            </a:r>
            <a:r>
              <a:rPr lang="en-US" dirty="0"/>
              <a:t>A </a:t>
            </a:r>
            <a:r>
              <a:rPr lang="en-US" dirty="0" smtClean="0"/>
              <a:t>I, </a:t>
            </a:r>
            <a:r>
              <a:rPr lang="en-US" dirty="0"/>
              <a:t>and </a:t>
            </a:r>
            <a:r>
              <a:rPr lang="en-US" dirty="0" smtClean="0"/>
              <a:t>triglyceride.</a:t>
            </a:r>
          </a:p>
          <a:p>
            <a:r>
              <a:rPr lang="en-US" dirty="0" smtClean="0"/>
              <a:t>A survey of research shows that an intake of 30</a:t>
            </a:r>
            <a:r>
              <a:rPr lang="en-US" dirty="0"/>
              <a:t> g of alcohol a day </a:t>
            </a:r>
            <a:r>
              <a:rPr lang="en-US" dirty="0" smtClean="0"/>
              <a:t>(two drinks) would </a:t>
            </a:r>
            <a:r>
              <a:rPr lang="en-US" dirty="0"/>
              <a:t>cause an estimated reduction</a:t>
            </a:r>
            <a:r>
              <a:rPr lang="en-US" baseline="30000" dirty="0"/>
              <a:t> </a:t>
            </a:r>
            <a:r>
              <a:rPr lang="en-US" dirty="0"/>
              <a:t>of 24.7% in risk of coronary heart</a:t>
            </a:r>
            <a:r>
              <a:rPr lang="en-US" baseline="30000" dirty="0"/>
              <a:t> </a:t>
            </a:r>
            <a:r>
              <a:rPr lang="en-US" dirty="0"/>
              <a:t>disease. </a:t>
            </a:r>
            <a:endParaRPr lang="en-US" dirty="0" smtClean="0"/>
          </a:p>
          <a:p>
            <a:r>
              <a:rPr lang="en-US" dirty="0" smtClean="0"/>
              <a:t>Alcohol </a:t>
            </a:r>
            <a:r>
              <a:rPr lang="en-US" dirty="0"/>
              <a:t>intake </a:t>
            </a:r>
            <a:r>
              <a:rPr lang="en-US" dirty="0" smtClean="0"/>
              <a:t>lowers the</a:t>
            </a:r>
            <a:r>
              <a:rPr lang="en-US" baseline="30000" dirty="0" smtClean="0"/>
              <a:t> </a:t>
            </a:r>
            <a:r>
              <a:rPr lang="en-US" dirty="0"/>
              <a:t>risk of coronary heart disease through changes in </a:t>
            </a:r>
            <a:r>
              <a:rPr lang="en-US" dirty="0" smtClean="0"/>
              <a:t>blood lipids </a:t>
            </a:r>
            <a:r>
              <a:rPr lang="en-US" dirty="0"/>
              <a:t>and </a:t>
            </a:r>
            <a:r>
              <a:rPr lang="en-US" dirty="0" smtClean="0"/>
              <a:t>blood flow</a:t>
            </a:r>
            <a:r>
              <a:rPr lang="en-US" baseline="30000" dirty="0" smtClean="0"/>
              <a:t> </a:t>
            </a:r>
            <a:r>
              <a:rPr lang="en-US" dirty="0"/>
              <a:t>factors. </a:t>
            </a:r>
            <a:endParaRPr lang="en-US" dirty="0" smtClean="0"/>
          </a:p>
          <a:p>
            <a:endParaRPr lang="en-US" dirty="0"/>
          </a:p>
        </p:txBody>
      </p:sp>
      <p:sp>
        <p:nvSpPr>
          <p:cNvPr id="8" name="Rectangle 7"/>
          <p:cNvSpPr/>
          <p:nvPr/>
        </p:nvSpPr>
        <p:spPr>
          <a:xfrm>
            <a:off x="2895600" y="6096000"/>
            <a:ext cx="2882969" cy="369332"/>
          </a:xfrm>
          <a:prstGeom prst="rect">
            <a:avLst/>
          </a:prstGeom>
        </p:spPr>
        <p:txBody>
          <a:bodyPr wrap="none">
            <a:spAutoFit/>
          </a:bodyPr>
          <a:lstStyle/>
          <a:p>
            <a:r>
              <a:rPr lang="en-US" i="1" dirty="0"/>
              <a:t>BMJ</a:t>
            </a:r>
            <a:r>
              <a:rPr lang="en-US" dirty="0"/>
              <a:t> 1999;319:1523-1528 </a:t>
            </a:r>
          </a:p>
        </p:txBody>
      </p:sp>
      <p:sp>
        <p:nvSpPr>
          <p:cNvPr id="5" name="Title 1"/>
          <p:cNvSpPr>
            <a:spLocks noGrp="1"/>
          </p:cNvSpPr>
          <p:nvPr>
            <p:ph type="title"/>
          </p:nvPr>
        </p:nvSpPr>
        <p:spPr>
          <a:xfrm>
            <a:off x="457200" y="274638"/>
            <a:ext cx="8229600" cy="1143000"/>
          </a:xfrm>
        </p:spPr>
        <p:txBody>
          <a:bodyPr>
            <a:normAutofit fontScale="90000"/>
          </a:bodyPr>
          <a:lstStyle/>
          <a:p>
            <a:r>
              <a:rPr lang="en-US" dirty="0" smtClean="0"/>
              <a:t>Benefits of moderate alcohol consumption</a:t>
            </a:r>
            <a:endParaRPr lang="en-US" dirty="0"/>
          </a:p>
        </p:txBody>
      </p:sp>
      <p:sp>
        <p:nvSpPr>
          <p:cNvPr id="6" name="Date Placeholder 5"/>
          <p:cNvSpPr>
            <a:spLocks noGrp="1"/>
          </p:cNvSpPr>
          <p:nvPr>
            <p:ph type="dt" sz="half" idx="10"/>
          </p:nvPr>
        </p:nvSpPr>
        <p:spPr/>
        <p:txBody>
          <a:bodyPr/>
          <a:lstStyle/>
          <a:p>
            <a:r>
              <a:rPr lang="en-US" smtClean="0"/>
              <a:t>3/12/2010</a:t>
            </a:r>
            <a:endParaRPr lang="en-US"/>
          </a:p>
        </p:txBody>
      </p:sp>
      <p:sp>
        <p:nvSpPr>
          <p:cNvPr id="10" name="Slide Number Placeholder 9"/>
          <p:cNvSpPr>
            <a:spLocks noGrp="1"/>
          </p:cNvSpPr>
          <p:nvPr>
            <p:ph type="sldNum" sz="quarter" idx="12"/>
          </p:nvPr>
        </p:nvSpPr>
        <p:spPr/>
        <p:txBody>
          <a:bodyPr/>
          <a:lstStyle/>
          <a:p>
            <a:fld id="{E65F7D85-AC68-464D-AA80-1001B1295E6A}" type="slidenum">
              <a:rPr lang="en-US" smtClean="0"/>
              <a:pPr/>
              <a:t>9</a:t>
            </a:fld>
            <a:endParaRPr lang="en-US"/>
          </a:p>
        </p:txBody>
      </p:sp>
      <p:sp>
        <p:nvSpPr>
          <p:cNvPr id="11" name="Footer Placeholder 10"/>
          <p:cNvSpPr>
            <a:spLocks noGrp="1"/>
          </p:cNvSpPr>
          <p:nvPr>
            <p:ph type="ftr" sz="quarter" idx="11"/>
          </p:nvPr>
        </p:nvSpPr>
        <p:spPr/>
        <p:txBody>
          <a:bodyPr/>
          <a:lstStyle/>
          <a:p>
            <a:r>
              <a:rPr lang="en-US" smtClean="0"/>
              <a:t>PBRC 2010</a:t>
            </a:r>
            <a:endParaRPr lang="en-US"/>
          </a:p>
        </p:txBody>
      </p:sp>
      <p:pic>
        <p:nvPicPr>
          <p:cNvPr id="12" name="Picture 2" descr="C:\Documents and Settings\KalickBA\Local Settings\Temporary Internet Files\Content.IE5\GEI9Y818\MCHM00185_0000[1].wmf"/>
          <p:cNvPicPr>
            <a:picLocks noChangeAspect="1" noChangeArrowheads="1"/>
          </p:cNvPicPr>
          <p:nvPr/>
        </p:nvPicPr>
        <p:blipFill>
          <a:blip r:embed="rId3" cstate="print"/>
          <a:srcRect/>
          <a:stretch>
            <a:fillRect/>
          </a:stretch>
        </p:blipFill>
        <p:spPr bwMode="auto">
          <a:xfrm rot="1028192">
            <a:off x="7089175" y="5350717"/>
            <a:ext cx="1336763" cy="1253338"/>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1619</TotalTime>
  <Words>1700</Words>
  <Application>Microsoft Office PowerPoint</Application>
  <PresentationFormat>On-screen Show (4:3)</PresentationFormat>
  <Paragraphs>261</Paragraphs>
  <Slides>21</Slides>
  <Notes>12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Alcohol and your heart</vt:lpstr>
      <vt:lpstr>Key thoughts</vt:lpstr>
      <vt:lpstr>Key thoughts</vt:lpstr>
      <vt:lpstr>Alcohol consumption and relative risk of death from heart disease and cancer</vt:lpstr>
      <vt:lpstr>Recommendations</vt:lpstr>
      <vt:lpstr>Alcohol serving sizes</vt:lpstr>
      <vt:lpstr>Benefits of moderate alcohol consumption</vt:lpstr>
      <vt:lpstr>Benefits of moderate alcohol consumption</vt:lpstr>
      <vt:lpstr>Benefits of moderate alcohol consumption</vt:lpstr>
      <vt:lpstr>Benefits of moderate alcohol consumption</vt:lpstr>
      <vt:lpstr>Pattern of alcohol consumption is important</vt:lpstr>
      <vt:lpstr>Harmful effects of alcohol</vt:lpstr>
      <vt:lpstr>Binge Drinking</vt:lpstr>
      <vt:lpstr>Excessive alcohol intake</vt:lpstr>
      <vt:lpstr>Excessive alcohol intake</vt:lpstr>
      <vt:lpstr>When not to consume alcohol</vt:lpstr>
      <vt:lpstr>Recommendations by the  American Heart Association</vt:lpstr>
      <vt:lpstr>PowerPoint Presentation</vt:lpstr>
      <vt:lpstr>PowerPoint Presentation</vt:lpstr>
      <vt:lpstr>About Pennington</vt:lpstr>
      <vt:lpstr>References </vt:lpstr>
    </vt:vector>
  </TitlesOfParts>
  <Company>PBRC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KalickBA</dc:creator>
  <cp:lastModifiedBy>RoyHJ</cp:lastModifiedBy>
  <cp:revision>144</cp:revision>
  <dcterms:created xsi:type="dcterms:W3CDTF">2009-11-03T17:41:45Z</dcterms:created>
  <dcterms:modified xsi:type="dcterms:W3CDTF">2010-06-11T21:37:15Z</dcterms:modified>
</cp:coreProperties>
</file>