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60" r:id="rId4"/>
    <p:sldId id="259" r:id="rId5"/>
    <p:sldId id="261" r:id="rId6"/>
    <p:sldId id="263" r:id="rId7"/>
    <p:sldId id="262" r:id="rId8"/>
    <p:sldId id="25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954" autoAdjust="0"/>
  </p:normalViewPr>
  <p:slideViewPr>
    <p:cSldViewPr>
      <p:cViewPr>
        <p:scale>
          <a:sx n="79" d="100"/>
          <a:sy n="79" d="100"/>
        </p:scale>
        <p:origin x="-89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C4F672-E399-400E-BA14-EBB199A79D46}" type="datetimeFigureOut">
              <a:rPr lang="en-US" smtClean="0"/>
              <a:pPr/>
              <a:t>12/17/2010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9D7FB7-5543-4D28-96E6-39C6079ED0EE}" type="slidenum">
              <a:rPr lang="en-US" smtClean="0"/>
              <a:pPr/>
              <a:t>‹#›</a:t>
            </a:fld>
            <a:endParaRPr lang="en-US"/>
          </a:p>
        </p:txBody>
      </p:sp>
    </p:spTree>
    <p:extLst>
      <p:ext uri="{BB962C8B-B14F-4D97-AF65-F5344CB8AC3E}">
        <p14:creationId xmlns:p14="http://schemas.microsoft.com/office/powerpoint/2010/main" val="4152378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Does</a:t>
            </a:r>
            <a:r>
              <a:rPr lang="en-US" b="0" i="0" baseline="0" dirty="0" smtClean="0"/>
              <a:t> anyone know anything about Vitamin C?</a:t>
            </a:r>
          </a:p>
          <a:p>
            <a:endParaRPr lang="en-US" b="0" i="0" baseline="0" dirty="0" smtClean="0"/>
          </a:p>
          <a:p>
            <a:r>
              <a:rPr lang="en-US" b="0" i="0" baseline="0" dirty="0" smtClean="0"/>
              <a:t>(Pause to let students speak)</a:t>
            </a:r>
            <a:endParaRPr lang="en-US" b="1" i="1" dirty="0"/>
          </a:p>
        </p:txBody>
      </p:sp>
      <p:sp>
        <p:nvSpPr>
          <p:cNvPr id="4" name="Slide Number Placeholder 3"/>
          <p:cNvSpPr>
            <a:spLocks noGrp="1"/>
          </p:cNvSpPr>
          <p:nvPr>
            <p:ph type="sldNum" sz="quarter" idx="10"/>
          </p:nvPr>
        </p:nvSpPr>
        <p:spPr/>
        <p:txBody>
          <a:bodyPr/>
          <a:lstStyle/>
          <a:p>
            <a:fld id="{B79D7FB7-5543-4D28-96E6-39C6079ED0E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baseline="0" dirty="0" smtClean="0"/>
              <a:t>Vitamin C is a water soluble vitamin commonly found in fruits and vegetables.  The kiwi is one fruit in particular that contains high levels of Vitamin C.</a:t>
            </a:r>
            <a:endParaRPr lang="en-US" b="1" i="1" dirty="0"/>
          </a:p>
        </p:txBody>
      </p:sp>
      <p:sp>
        <p:nvSpPr>
          <p:cNvPr id="4" name="Slide Number Placeholder 3"/>
          <p:cNvSpPr>
            <a:spLocks noGrp="1"/>
          </p:cNvSpPr>
          <p:nvPr>
            <p:ph type="sldNum" sz="quarter" idx="10"/>
          </p:nvPr>
        </p:nvSpPr>
        <p:spPr/>
        <p:txBody>
          <a:bodyPr/>
          <a:lstStyle/>
          <a:p>
            <a:fld id="{B79D7FB7-5543-4D28-96E6-39C6079ED0E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We</a:t>
            </a:r>
            <a:r>
              <a:rPr lang="en-US" b="0" i="0" baseline="0" dirty="0" smtClean="0"/>
              <a:t> are able to get Vitamin C through eating a variety of different fruits and vegetables.  Some of the sources of Vitamin C 	include: Kiwi, oranges, sweet potatoes, lemons, tomatoes, strawberries, turnip greens, broccoli, red peppers, cantaloupe, white </a:t>
            </a:r>
            <a:br>
              <a:rPr lang="en-US" b="0" i="0" baseline="0" dirty="0" smtClean="0"/>
            </a:br>
            <a:r>
              <a:rPr lang="en-US" b="0" i="0" baseline="0" dirty="0" smtClean="0"/>
              <a:t>	potatoes, papaya, mango, winter squash, watermelon, Brussels sprouts, cauliflower, cabbage, raspberries, blueberries, </a:t>
            </a:r>
            <a:br>
              <a:rPr lang="en-US" b="0" i="0" baseline="0" dirty="0" smtClean="0"/>
            </a:br>
            <a:r>
              <a:rPr lang="en-US" b="0" i="0" baseline="0" dirty="0" smtClean="0"/>
              <a:t>	cranberries, and pineapples.</a:t>
            </a:r>
            <a:endParaRPr lang="en-US" b="1" i="1" dirty="0"/>
          </a:p>
        </p:txBody>
      </p:sp>
      <p:sp>
        <p:nvSpPr>
          <p:cNvPr id="4" name="Slide Number Placeholder 3"/>
          <p:cNvSpPr>
            <a:spLocks noGrp="1"/>
          </p:cNvSpPr>
          <p:nvPr>
            <p:ph type="sldNum" sz="quarter" idx="10"/>
          </p:nvPr>
        </p:nvSpPr>
        <p:spPr/>
        <p:txBody>
          <a:bodyPr/>
          <a:lstStyle/>
          <a:p>
            <a:fld id="{B79D7FB7-5543-4D28-96E6-39C6079ED0E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You</a:t>
            </a:r>
            <a:r>
              <a:rPr lang="en-US" b="0" i="0" baseline="0" dirty="0" smtClean="0"/>
              <a:t> may ask, why do we need Vitamin C?  Does anyone know why Vitamin C is good for us?</a:t>
            </a:r>
          </a:p>
          <a:p>
            <a:endParaRPr lang="en-US" b="0" i="0" baseline="0" dirty="0" smtClean="0"/>
          </a:p>
          <a:p>
            <a:r>
              <a:rPr lang="en-US" b="0" i="0" baseline="0" dirty="0" smtClean="0"/>
              <a:t>(Allow students to respond)</a:t>
            </a:r>
          </a:p>
          <a:p>
            <a:endParaRPr lang="en-US" b="0" i="0" baseline="0" dirty="0" smtClean="0"/>
          </a:p>
          <a:p>
            <a:r>
              <a:rPr lang="en-US" b="1" i="1" baseline="0" dirty="0" smtClean="0"/>
              <a:t>Say:	</a:t>
            </a:r>
            <a:r>
              <a:rPr lang="en-US" b="0" i="0" baseline="0" dirty="0" smtClean="0"/>
              <a:t>We should eat food containing Vitamin C every day.  This valuable nutrient helps us grow and also aides in repairing tissues </a:t>
            </a:r>
            <a:br>
              <a:rPr lang="en-US" b="0" i="0" baseline="0" dirty="0" smtClean="0"/>
            </a:br>
            <a:r>
              <a:rPr lang="en-US" b="0" i="0" baseline="0" dirty="0" smtClean="0"/>
              <a:t>	when we get hurt.  It is used to make collagen, a protein that is used by our skin, bones, blood vessels, and tendons.  It even </a:t>
            </a:r>
            <a:br>
              <a:rPr lang="en-US" b="0" i="0" baseline="0" dirty="0" smtClean="0"/>
            </a:br>
            <a:r>
              <a:rPr lang="en-US" b="0" i="0" baseline="0" dirty="0" smtClean="0"/>
              <a:t>	helps to produce scar tissue when we get hurt or we have a cold.</a:t>
            </a:r>
            <a:endParaRPr lang="en-US" b="1" i="1" dirty="0"/>
          </a:p>
        </p:txBody>
      </p:sp>
      <p:sp>
        <p:nvSpPr>
          <p:cNvPr id="4" name="Slide Number Placeholder 3"/>
          <p:cNvSpPr>
            <a:spLocks noGrp="1"/>
          </p:cNvSpPr>
          <p:nvPr>
            <p:ph type="sldNum" sz="quarter" idx="10"/>
          </p:nvPr>
        </p:nvSpPr>
        <p:spPr/>
        <p:txBody>
          <a:bodyPr/>
          <a:lstStyle/>
          <a:p>
            <a:fld id="{B79D7FB7-5543-4D28-96E6-39C6079ED0E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You</a:t>
            </a:r>
            <a:r>
              <a:rPr lang="en-US" b="0" i="0" baseline="0" dirty="0" smtClean="0"/>
              <a:t> may be wondering what Vitamin C’s role in within your body.  Does anyone have any ideas?</a:t>
            </a:r>
          </a:p>
          <a:p>
            <a:endParaRPr lang="en-US" b="0" i="0" baseline="0" dirty="0" smtClean="0"/>
          </a:p>
          <a:p>
            <a:r>
              <a:rPr lang="en-US" b="0" i="0" baseline="0" dirty="0" smtClean="0"/>
              <a:t>(Allow students to respond)</a:t>
            </a:r>
          </a:p>
          <a:p>
            <a:endParaRPr lang="en-US" b="0" i="0" baseline="0" dirty="0" smtClean="0"/>
          </a:p>
          <a:p>
            <a:pPr>
              <a:buFont typeface="Arial" pitchFamily="34" charset="0"/>
              <a:buNone/>
            </a:pPr>
            <a:r>
              <a:rPr lang="en-US" b="1" i="1" baseline="0" dirty="0" smtClean="0"/>
              <a:t>Say:	</a:t>
            </a:r>
            <a:endParaRPr lang="en-US" b="0" i="0" baseline="0" dirty="0" smtClean="0"/>
          </a:p>
          <a:p>
            <a:pPr lvl="2">
              <a:buFont typeface="Arial" pitchFamily="34" charset="0"/>
              <a:buChar char="•"/>
            </a:pPr>
            <a:r>
              <a:rPr lang="en-US" b="0" i="0" baseline="0" dirty="0" smtClean="0"/>
              <a:t>Vitamin C is an antioxidant, which helps protect the cells of our body from damage.</a:t>
            </a:r>
          </a:p>
          <a:p>
            <a:pPr lvl="2">
              <a:buFont typeface="Arial" pitchFamily="34" charset="0"/>
              <a:buChar char="•"/>
            </a:pPr>
            <a:r>
              <a:rPr lang="en-US" b="0" i="0" baseline="0" dirty="0" smtClean="0"/>
              <a:t>It can decrease the risk for conditions such as heart disease, stroke, cancer, cataracts, and gout; just to name a few.</a:t>
            </a:r>
          </a:p>
          <a:p>
            <a:pPr lvl="2">
              <a:buFont typeface="Arial" pitchFamily="34" charset="0"/>
              <a:buChar char="•"/>
            </a:pPr>
            <a:r>
              <a:rPr lang="en-US" b="0" i="0" baseline="0" dirty="0" smtClean="0"/>
              <a:t>Vitamin C can help to strengthen the immune system and prevent colds and flu.</a:t>
            </a:r>
          </a:p>
          <a:p>
            <a:pPr lvl="2">
              <a:buFont typeface="Arial" pitchFamily="34" charset="0"/>
              <a:buNone/>
            </a:pPr>
            <a:endParaRPr lang="en-US" b="0" i="0" baseline="0" dirty="0" smtClean="0"/>
          </a:p>
          <a:p>
            <a:pPr lvl="2">
              <a:buFont typeface="Arial" pitchFamily="34" charset="0"/>
              <a:buNone/>
            </a:pPr>
            <a:r>
              <a:rPr lang="en-US" b="0" i="0" baseline="0" dirty="0" smtClean="0"/>
              <a:t>How many of you get Vitamin C in your daily diet?</a:t>
            </a:r>
          </a:p>
          <a:p>
            <a:pPr lvl="2">
              <a:buFont typeface="Arial" pitchFamily="34" charset="0"/>
              <a:buNone/>
            </a:pPr>
            <a:endParaRPr lang="en-US" b="0" i="0" baseline="0" dirty="0" smtClean="0"/>
          </a:p>
          <a:p>
            <a:pPr lvl="2">
              <a:buFont typeface="Arial" pitchFamily="34" charset="0"/>
              <a:buNone/>
            </a:pPr>
            <a:r>
              <a:rPr lang="en-US" b="0" i="0" baseline="0" dirty="0" smtClean="0"/>
              <a:t>(Allow students to respond)</a:t>
            </a:r>
          </a:p>
        </p:txBody>
      </p:sp>
      <p:sp>
        <p:nvSpPr>
          <p:cNvPr id="4" name="Slide Number Placeholder 3"/>
          <p:cNvSpPr>
            <a:spLocks noGrp="1"/>
          </p:cNvSpPr>
          <p:nvPr>
            <p:ph type="sldNum" sz="quarter" idx="10"/>
          </p:nvPr>
        </p:nvSpPr>
        <p:spPr/>
        <p:txBody>
          <a:bodyPr/>
          <a:lstStyle/>
          <a:p>
            <a:fld id="{B79D7FB7-5543-4D28-96E6-39C6079ED0E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Everyone</a:t>
            </a:r>
            <a:r>
              <a:rPr lang="en-US" b="0" i="0" baseline="0" dirty="0" smtClean="0"/>
              <a:t> should try to get the recommended amounts of Vitamin C within their daily diet.  Children who are between the ages </a:t>
            </a:r>
            <a:br>
              <a:rPr lang="en-US" b="0" i="0" baseline="0" dirty="0" smtClean="0"/>
            </a:br>
            <a:r>
              <a:rPr lang="en-US" b="0" i="0" baseline="0" dirty="0" smtClean="0"/>
              <a:t>	of 4 and 8 should consume 15 milligrams per day.  This is equivalent to about three or four average size strawberries.  Those </a:t>
            </a:r>
            <a:br>
              <a:rPr lang="en-US" b="0" i="0" baseline="0" dirty="0" smtClean="0"/>
            </a:br>
            <a:r>
              <a:rPr lang="en-US" b="0" i="0" baseline="0" dirty="0" smtClean="0"/>
              <a:t>	who are between the ages of 9 and 13 should consume 25 milligrams per day.  This is equal to half of a kiwi.  Girls who are </a:t>
            </a:r>
            <a:br>
              <a:rPr lang="en-US" b="0" i="0" baseline="0" dirty="0" smtClean="0"/>
            </a:br>
            <a:r>
              <a:rPr lang="en-US" b="0" i="0" baseline="0" dirty="0" smtClean="0"/>
              <a:t>	between the ages of 14 and 18 should try to get about 65 milligrams daily, which is about a cups worth of cantaloupe cubes.  	Boys within this age group have an even greater requirement of 75 milligrams per day, which is equal to an orange.  Women 	who are 19 and older should get 75 milligrams of Vitamin C, which is roughly a half a cup of broccoli.  Men who are 19 </a:t>
            </a:r>
            <a:r>
              <a:rPr lang="en-US" b="0" i="0" baseline="0" smtClean="0"/>
              <a:t>and 	older </a:t>
            </a:r>
            <a:r>
              <a:rPr lang="en-US" b="0" i="0" baseline="0" dirty="0" smtClean="0"/>
              <a:t>need to consume 90 milligrams of Vitamin C per day, which is equal to a half cup of red sweet pepper.</a:t>
            </a:r>
            <a:endParaRPr lang="en-US" b="1" i="1" dirty="0"/>
          </a:p>
        </p:txBody>
      </p:sp>
      <p:sp>
        <p:nvSpPr>
          <p:cNvPr id="4" name="Slide Number Placeholder 3"/>
          <p:cNvSpPr>
            <a:spLocks noGrp="1"/>
          </p:cNvSpPr>
          <p:nvPr>
            <p:ph type="sldNum" sz="quarter" idx="10"/>
          </p:nvPr>
        </p:nvSpPr>
        <p:spPr/>
        <p:txBody>
          <a:bodyPr/>
          <a:lstStyle/>
          <a:p>
            <a:fld id="{B79D7FB7-5543-4D28-96E6-39C6079ED0E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Since Vitamin C is readily available through common foods such as</a:t>
            </a:r>
            <a:r>
              <a:rPr lang="en-US" b="0" i="0" baseline="0" dirty="0" smtClean="0"/>
              <a:t> orange juice, fruits and vegetables</a:t>
            </a:r>
            <a:r>
              <a:rPr lang="en-US" b="0" i="0" dirty="0" smtClean="0"/>
              <a:t>, most people toda</a:t>
            </a:r>
            <a:r>
              <a:rPr lang="en-US" b="0" i="0" baseline="0" dirty="0" smtClean="0"/>
              <a:t>y do not experience Vitamin C deficiency. Vitamin C deficiency may occur only under strict dietary restrictions or certain medical conditions.  </a:t>
            </a:r>
            <a:r>
              <a:rPr lang="en-US" b="0" i="0" dirty="0" smtClean="0"/>
              <a:t>In </a:t>
            </a:r>
            <a:r>
              <a:rPr lang="en-US" b="0" i="0" dirty="0" smtClean="0"/>
              <a:t>order to know whether or not you are getting enough Vitamin C in your diet, you may</a:t>
            </a:r>
            <a:r>
              <a:rPr lang="en-US" b="0" i="0" baseline="0" dirty="0" smtClean="0"/>
              <a:t> want to refer to these common </a:t>
            </a:r>
            <a:r>
              <a:rPr lang="en-US" b="0" i="0" baseline="0" dirty="0" smtClean="0"/>
              <a:t>symptoms</a:t>
            </a:r>
            <a:r>
              <a:rPr lang="en-US" b="0" i="0" baseline="0" dirty="0" smtClean="0"/>
              <a:t>.  Some of these signs may also be associated with other deficiencies or ailments, so you may want to consult your </a:t>
            </a:r>
            <a:br>
              <a:rPr lang="en-US" b="0" i="0" baseline="0" dirty="0" smtClean="0"/>
            </a:br>
            <a:r>
              <a:rPr lang="en-US" b="0" i="0" baseline="0" dirty="0" smtClean="0"/>
              <a:t>	physician if many of them occur.</a:t>
            </a:r>
          </a:p>
          <a:p>
            <a:endParaRPr lang="en-US" b="0" i="0" baseline="0" dirty="0" smtClean="0"/>
          </a:p>
          <a:p>
            <a:r>
              <a:rPr lang="en-US" b="0" i="0" baseline="0" dirty="0" smtClean="0"/>
              <a:t>	Signs of deficiency include:</a:t>
            </a:r>
          </a:p>
          <a:p>
            <a:pPr lvl="2">
              <a:buFont typeface="Arial" pitchFamily="34" charset="0"/>
              <a:buChar char="•"/>
            </a:pPr>
            <a:r>
              <a:rPr lang="en-US" b="0" i="0" baseline="0" dirty="0" smtClean="0"/>
              <a:t>Bleeding gums</a:t>
            </a:r>
          </a:p>
          <a:p>
            <a:pPr lvl="2">
              <a:buFont typeface="Arial" pitchFamily="34" charset="0"/>
              <a:buChar char="•"/>
            </a:pPr>
            <a:r>
              <a:rPr lang="en-US" b="0" i="0" baseline="0" dirty="0" smtClean="0"/>
              <a:t>Rough and dry skin</a:t>
            </a:r>
          </a:p>
          <a:p>
            <a:pPr lvl="2">
              <a:buFont typeface="Arial" pitchFamily="34" charset="0"/>
              <a:buChar char="•"/>
            </a:pPr>
            <a:r>
              <a:rPr lang="en-US" b="0" i="0" baseline="0" dirty="0" smtClean="0"/>
              <a:t>Slow healing when hurt</a:t>
            </a:r>
          </a:p>
          <a:p>
            <a:pPr lvl="2">
              <a:buFont typeface="Arial" pitchFamily="34" charset="0"/>
              <a:buChar char="•"/>
            </a:pPr>
            <a:r>
              <a:rPr lang="en-US" b="0" i="0" baseline="0" dirty="0" smtClean="0"/>
              <a:t>Easy bruising</a:t>
            </a:r>
          </a:p>
          <a:p>
            <a:pPr lvl="2">
              <a:buFont typeface="Arial" pitchFamily="34" charset="0"/>
              <a:buChar char="•"/>
            </a:pPr>
            <a:r>
              <a:rPr lang="en-US" b="0" i="0" baseline="0" dirty="0" smtClean="0"/>
              <a:t>Nosebleeds</a:t>
            </a:r>
          </a:p>
          <a:p>
            <a:pPr lvl="2">
              <a:buFont typeface="Arial" pitchFamily="34" charset="0"/>
              <a:buChar char="•"/>
            </a:pPr>
            <a:r>
              <a:rPr lang="en-US" b="0" i="0" baseline="0" dirty="0" smtClean="0"/>
              <a:t>Weight gain</a:t>
            </a:r>
          </a:p>
          <a:p>
            <a:pPr lvl="2">
              <a:buFont typeface="Arial" pitchFamily="34" charset="0"/>
              <a:buChar char="•"/>
            </a:pPr>
            <a:r>
              <a:rPr lang="en-US" b="0" i="0" baseline="0" dirty="0" smtClean="0"/>
              <a:t>Increased chance of infection</a:t>
            </a:r>
            <a:endParaRPr lang="en-US" b="1" i="1" dirty="0"/>
          </a:p>
        </p:txBody>
      </p:sp>
      <p:sp>
        <p:nvSpPr>
          <p:cNvPr id="4" name="Slide Number Placeholder 3"/>
          <p:cNvSpPr>
            <a:spLocks noGrp="1"/>
          </p:cNvSpPr>
          <p:nvPr>
            <p:ph type="sldNum" sz="quarter" idx="10"/>
          </p:nvPr>
        </p:nvSpPr>
        <p:spPr/>
        <p:txBody>
          <a:bodyPr/>
          <a:lstStyle/>
          <a:p>
            <a:fld id="{B79D7FB7-5543-4D28-96E6-39C6079ED0EE}"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7B017A-21D8-4BE2-B54A-C88B1910138A}"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9FBA9-89BA-4E64-ADEC-0467FEDC520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7B017A-21D8-4BE2-B54A-C88B1910138A}"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9FBA9-89BA-4E64-ADEC-0467FEDC520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7B017A-21D8-4BE2-B54A-C88B1910138A}"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9FBA9-89BA-4E64-ADEC-0467FEDC520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7B017A-21D8-4BE2-B54A-C88B1910138A}"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9FBA9-89BA-4E64-ADEC-0467FEDC520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7B017A-21D8-4BE2-B54A-C88B1910138A}"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9FBA9-89BA-4E64-ADEC-0467FEDC520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7B017A-21D8-4BE2-B54A-C88B1910138A}" type="datetimeFigureOut">
              <a:rPr lang="en-US" smtClean="0"/>
              <a:pPr/>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9FBA9-89BA-4E64-ADEC-0467FEDC520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7B017A-21D8-4BE2-B54A-C88B1910138A}" type="datetimeFigureOut">
              <a:rPr lang="en-US" smtClean="0"/>
              <a:pPr/>
              <a:t>12/17/2010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F9FBA9-89BA-4E64-ADEC-0467FEDC520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7B017A-21D8-4BE2-B54A-C88B1910138A}" type="datetimeFigureOut">
              <a:rPr lang="en-US" smtClean="0"/>
              <a:pPr/>
              <a:t>12/17/2010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F9FBA9-89BA-4E64-ADEC-0467FEDC520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7B017A-21D8-4BE2-B54A-C88B1910138A}" type="datetimeFigureOut">
              <a:rPr lang="en-US" smtClean="0"/>
              <a:pPr/>
              <a:t>12/17/2010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F9FBA9-89BA-4E64-ADEC-0467FEDC520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7B017A-21D8-4BE2-B54A-C88B1910138A}" type="datetimeFigureOut">
              <a:rPr lang="en-US" smtClean="0"/>
              <a:pPr/>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9FBA9-89BA-4E64-ADEC-0467FEDC520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7B017A-21D8-4BE2-B54A-C88B1910138A}" type="datetimeFigureOut">
              <a:rPr lang="en-US" smtClean="0"/>
              <a:pPr/>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9FBA9-89BA-4E64-ADEC-0467FEDC520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7B017A-21D8-4BE2-B54A-C88B1910138A}" type="datetimeFigureOut">
              <a:rPr lang="en-US" smtClean="0"/>
              <a:pPr/>
              <a:t>12/17/2010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F9FBA9-89BA-4E64-ADEC-0467FEDC520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wmf"/></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5.wmf"/></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609600"/>
            <a:ext cx="7772400" cy="1470025"/>
          </a:xfrm>
        </p:spPr>
        <p:txBody>
          <a:bodyPr>
            <a:normAutofit/>
          </a:bodyPr>
          <a:lstStyle/>
          <a:p>
            <a:r>
              <a:rPr lang="en-US" sz="6000" dirty="0" smtClean="0">
                <a:latin typeface="Wide Latin" pitchFamily="18" charset="0"/>
              </a:rPr>
              <a:t>Vitamin C</a:t>
            </a:r>
            <a:endParaRPr lang="en-US" sz="6000" dirty="0">
              <a:latin typeface="Wide Latin" pitchFamily="18" charset="0"/>
            </a:endParaRPr>
          </a:p>
        </p:txBody>
      </p:sp>
      <p:grpSp>
        <p:nvGrpSpPr>
          <p:cNvPr id="23" name="Group 22"/>
          <p:cNvGrpSpPr/>
          <p:nvPr/>
        </p:nvGrpSpPr>
        <p:grpSpPr>
          <a:xfrm>
            <a:off x="2286000" y="1981200"/>
            <a:ext cx="4596743" cy="4462011"/>
            <a:chOff x="2286000" y="1752600"/>
            <a:chExt cx="4596743" cy="4462011"/>
          </a:xfrm>
        </p:grpSpPr>
        <p:pic>
          <p:nvPicPr>
            <p:cNvPr id="1033" name="Picture 9" descr="C:\Documents and Settings\KalickBA\Local Settings\Temporary Internet Files\Content.IE5\GFKIMEPA\MC900264488[1].wmf"/>
            <p:cNvPicPr>
              <a:picLocks noChangeAspect="1" noChangeArrowheads="1"/>
            </p:cNvPicPr>
            <p:nvPr/>
          </p:nvPicPr>
          <p:blipFill>
            <a:blip r:embed="rId3" cstate="print"/>
            <a:srcRect/>
            <a:stretch>
              <a:fillRect/>
            </a:stretch>
          </p:blipFill>
          <p:spPr bwMode="auto">
            <a:xfrm>
              <a:off x="3581400" y="1752600"/>
              <a:ext cx="1434694" cy="2295960"/>
            </a:xfrm>
            <a:prstGeom prst="rect">
              <a:avLst/>
            </a:prstGeom>
            <a:noFill/>
          </p:spPr>
        </p:pic>
        <p:pic>
          <p:nvPicPr>
            <p:cNvPr id="1032" name="Picture 8" descr="C:\Documents and Settings\KalickBA\Local Settings\Temporary Internet Files\Content.IE5\GFKIMEPA\MC900436903[1].png"/>
            <p:cNvPicPr>
              <a:picLocks noChangeAspect="1" noChangeArrowheads="1"/>
            </p:cNvPicPr>
            <p:nvPr/>
          </p:nvPicPr>
          <p:blipFill>
            <a:blip r:embed="rId4" cstate="print"/>
            <a:srcRect/>
            <a:stretch>
              <a:fillRect/>
            </a:stretch>
          </p:blipFill>
          <p:spPr bwMode="auto">
            <a:xfrm rot="1450351">
              <a:off x="4267200" y="3048000"/>
              <a:ext cx="2000250" cy="2000250"/>
            </a:xfrm>
            <a:prstGeom prst="rect">
              <a:avLst/>
            </a:prstGeom>
            <a:noFill/>
          </p:spPr>
        </p:pic>
        <p:pic>
          <p:nvPicPr>
            <p:cNvPr id="1026" name="Picture 2" descr="C:\Documents and Settings\KalickBA\Local Settings\Temporary Internet Files\Content.IE5\WB5LXZF7\MC900441720[1].png"/>
            <p:cNvPicPr>
              <a:picLocks noChangeAspect="1" noChangeArrowheads="1"/>
            </p:cNvPicPr>
            <p:nvPr/>
          </p:nvPicPr>
          <p:blipFill>
            <a:blip r:embed="rId5" cstate="print"/>
            <a:srcRect/>
            <a:stretch>
              <a:fillRect/>
            </a:stretch>
          </p:blipFill>
          <p:spPr bwMode="auto">
            <a:xfrm>
              <a:off x="2286000" y="3352800"/>
              <a:ext cx="2209800" cy="2209800"/>
            </a:xfrm>
            <a:prstGeom prst="rect">
              <a:avLst/>
            </a:prstGeom>
            <a:noFill/>
          </p:spPr>
        </p:pic>
        <p:pic>
          <p:nvPicPr>
            <p:cNvPr id="1031" name="Picture 7" descr="C:\Documents and Settings\KalickBA\Local Settings\Temporary Internet Files\Content.IE5\WB5LXZF7\MC900436914[1].png"/>
            <p:cNvPicPr>
              <a:picLocks noChangeAspect="1" noChangeArrowheads="1"/>
            </p:cNvPicPr>
            <p:nvPr/>
          </p:nvPicPr>
          <p:blipFill>
            <a:blip r:embed="rId6" cstate="print"/>
            <a:srcRect/>
            <a:stretch>
              <a:fillRect/>
            </a:stretch>
          </p:blipFill>
          <p:spPr bwMode="auto">
            <a:xfrm>
              <a:off x="4038600" y="4038600"/>
              <a:ext cx="1714500" cy="1714500"/>
            </a:xfrm>
            <a:prstGeom prst="rect">
              <a:avLst/>
            </a:prstGeom>
            <a:noFill/>
          </p:spPr>
        </p:pic>
        <p:pic>
          <p:nvPicPr>
            <p:cNvPr id="1029" name="Picture 5" descr="C:\Documents and Settings\KalickBA\Local Settings\Temporary Internet Files\Content.IE5\C86R1DJF\MC900264548[1].wmf"/>
            <p:cNvPicPr>
              <a:picLocks noChangeAspect="1" noChangeArrowheads="1"/>
            </p:cNvPicPr>
            <p:nvPr/>
          </p:nvPicPr>
          <p:blipFill>
            <a:blip r:embed="rId7" cstate="print"/>
            <a:srcRect/>
            <a:stretch>
              <a:fillRect/>
            </a:stretch>
          </p:blipFill>
          <p:spPr bwMode="auto">
            <a:xfrm>
              <a:off x="3200400" y="4800600"/>
              <a:ext cx="1753515" cy="1414011"/>
            </a:xfrm>
            <a:prstGeom prst="rect">
              <a:avLst/>
            </a:prstGeom>
            <a:noFill/>
          </p:spPr>
        </p:pic>
        <p:pic>
          <p:nvPicPr>
            <p:cNvPr id="1043" name="Picture 19" descr="C:\Documents and Settings\KalickBA\Local Settings\Temporary Internet Files\Content.IE5\E3HYIKOR\MC900436913[1].png"/>
            <p:cNvPicPr>
              <a:picLocks noChangeAspect="1" noChangeArrowheads="1"/>
            </p:cNvPicPr>
            <p:nvPr/>
          </p:nvPicPr>
          <p:blipFill>
            <a:blip r:embed="rId8" cstate="print"/>
            <a:srcRect/>
            <a:stretch>
              <a:fillRect/>
            </a:stretch>
          </p:blipFill>
          <p:spPr bwMode="auto">
            <a:xfrm rot="1581157">
              <a:off x="5168243" y="4253842"/>
              <a:ext cx="1714500" cy="1714500"/>
            </a:xfrm>
            <a:prstGeom prst="rect">
              <a:avLst/>
            </a:prstGeom>
            <a:noFill/>
          </p:spPr>
        </p:pic>
        <p:pic>
          <p:nvPicPr>
            <p:cNvPr id="1037" name="Picture 13" descr="C:\Documents and Settings\KalickBA\Local Settings\Temporary Internet Files\Content.IE5\GFKIMEPA\MC900331244[1].wmf"/>
            <p:cNvPicPr>
              <a:picLocks noChangeAspect="1" noChangeArrowheads="1"/>
            </p:cNvPicPr>
            <p:nvPr/>
          </p:nvPicPr>
          <p:blipFill>
            <a:blip r:embed="rId9" cstate="print"/>
            <a:srcRect/>
            <a:stretch>
              <a:fillRect/>
            </a:stretch>
          </p:blipFill>
          <p:spPr bwMode="auto">
            <a:xfrm>
              <a:off x="4876800" y="5334000"/>
              <a:ext cx="914400" cy="779751"/>
            </a:xfrm>
            <a:prstGeom prst="rect">
              <a:avLst/>
            </a:prstGeom>
            <a:noFill/>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What is Vitamin C?</a:t>
            </a:r>
            <a:endParaRPr lang="en-US" dirty="0">
              <a:latin typeface="Cooper Black" pitchFamily="18" charset="0"/>
            </a:endParaRPr>
          </a:p>
        </p:txBody>
      </p:sp>
      <p:sp>
        <p:nvSpPr>
          <p:cNvPr id="3" name="Content Placeholder 2"/>
          <p:cNvSpPr>
            <a:spLocks noGrp="1"/>
          </p:cNvSpPr>
          <p:nvPr>
            <p:ph idx="1"/>
          </p:nvPr>
        </p:nvSpPr>
        <p:spPr>
          <a:xfrm>
            <a:off x="5181600" y="1981200"/>
            <a:ext cx="3505200" cy="2971800"/>
          </a:xfrm>
        </p:spPr>
        <p:txBody>
          <a:bodyPr>
            <a:normAutofit lnSpcReduction="10000"/>
          </a:bodyPr>
          <a:lstStyle/>
          <a:p>
            <a:r>
              <a:rPr lang="en-US" dirty="0" smtClean="0"/>
              <a:t>Vitamin C is a water soluble vitamin that is commonly found in fruits and vegetables.</a:t>
            </a:r>
            <a:endParaRPr lang="en-US" dirty="0"/>
          </a:p>
        </p:txBody>
      </p:sp>
      <p:pic>
        <p:nvPicPr>
          <p:cNvPr id="2050" name="Picture 2" descr="C:\Documents and Settings\KalickBA\Local Settings\Temporary Internet Files\Content.IE5\C86R1DJF\MP900438898[1].jpg"/>
          <p:cNvPicPr>
            <a:picLocks noChangeAspect="1" noChangeArrowheads="1"/>
          </p:cNvPicPr>
          <p:nvPr/>
        </p:nvPicPr>
        <p:blipFill>
          <a:blip r:embed="rId3" cstate="print"/>
          <a:srcRect/>
          <a:stretch>
            <a:fillRect/>
          </a:stretch>
        </p:blipFill>
        <p:spPr bwMode="auto">
          <a:xfrm>
            <a:off x="1371600" y="1905000"/>
            <a:ext cx="2590800" cy="3429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Where Does It Come From?</a:t>
            </a:r>
            <a:endParaRPr lang="en-US" dirty="0">
              <a:latin typeface="Cooper Black" pitchFamily="18" charset="0"/>
            </a:endParaRPr>
          </a:p>
        </p:txBody>
      </p:sp>
      <p:pic>
        <p:nvPicPr>
          <p:cNvPr id="2050" name="Picture 2" descr="C:\Documents and Settings\KalickBA\Local Settings\Temporary Internet Files\Content.IE5\WB5LXZF7\MP900313733[1].jpg"/>
          <p:cNvPicPr>
            <a:picLocks noGrp="1" noChangeAspect="1" noChangeArrowheads="1"/>
          </p:cNvPicPr>
          <p:nvPr>
            <p:ph idx="1"/>
          </p:nvPr>
        </p:nvPicPr>
        <p:blipFill>
          <a:blip r:embed="rId3" cstate="print"/>
          <a:srcRect/>
          <a:stretch>
            <a:fillRect/>
          </a:stretch>
        </p:blipFill>
        <p:spPr bwMode="auto">
          <a:xfrm>
            <a:off x="5334000" y="2593389"/>
            <a:ext cx="3048000" cy="2514600"/>
          </a:xfrm>
          <a:prstGeom prst="rect">
            <a:avLst/>
          </a:prstGeom>
          <a:noFill/>
        </p:spPr>
      </p:pic>
      <p:sp>
        <p:nvSpPr>
          <p:cNvPr id="5" name="TextBox 4"/>
          <p:cNvSpPr txBox="1"/>
          <p:nvPr/>
        </p:nvSpPr>
        <p:spPr>
          <a:xfrm>
            <a:off x="609600" y="1219200"/>
            <a:ext cx="4038600" cy="5262979"/>
          </a:xfrm>
          <a:prstGeom prst="rect">
            <a:avLst/>
          </a:prstGeom>
          <a:noFill/>
        </p:spPr>
        <p:txBody>
          <a:bodyPr wrap="square" rtlCol="0">
            <a:spAutoFit/>
          </a:bodyPr>
          <a:lstStyle/>
          <a:p>
            <a:pPr>
              <a:buFont typeface="Arial" pitchFamily="34" charset="0"/>
              <a:buChar char="•"/>
            </a:pPr>
            <a:r>
              <a:rPr lang="en-US" sz="2400" dirty="0" smtClean="0"/>
              <a:t>Kiwi</a:t>
            </a:r>
          </a:p>
          <a:p>
            <a:pPr>
              <a:buFont typeface="Arial" pitchFamily="34" charset="0"/>
              <a:buChar char="•"/>
            </a:pPr>
            <a:r>
              <a:rPr lang="en-US" sz="2400" dirty="0" smtClean="0"/>
              <a:t>Oranges</a:t>
            </a:r>
          </a:p>
          <a:p>
            <a:pPr>
              <a:buFont typeface="Arial" pitchFamily="34" charset="0"/>
              <a:buChar char="•"/>
            </a:pPr>
            <a:r>
              <a:rPr lang="en-US" sz="2400" dirty="0" smtClean="0"/>
              <a:t>Sweet potatoes</a:t>
            </a:r>
          </a:p>
          <a:p>
            <a:pPr>
              <a:buFont typeface="Arial" pitchFamily="34" charset="0"/>
              <a:buChar char="•"/>
            </a:pPr>
            <a:r>
              <a:rPr lang="en-US" sz="2400" dirty="0" smtClean="0"/>
              <a:t>Lemons</a:t>
            </a:r>
          </a:p>
          <a:p>
            <a:pPr>
              <a:buFont typeface="Arial" pitchFamily="34" charset="0"/>
              <a:buChar char="•"/>
            </a:pPr>
            <a:r>
              <a:rPr lang="en-US" sz="2400" dirty="0" smtClean="0"/>
              <a:t>Tomatoes</a:t>
            </a:r>
          </a:p>
          <a:p>
            <a:pPr>
              <a:buFont typeface="Arial" pitchFamily="34" charset="0"/>
              <a:buChar char="•"/>
            </a:pPr>
            <a:r>
              <a:rPr lang="en-US" sz="2400" dirty="0" smtClean="0"/>
              <a:t>Strawberries</a:t>
            </a:r>
          </a:p>
          <a:p>
            <a:pPr>
              <a:buFont typeface="Arial" pitchFamily="34" charset="0"/>
              <a:buChar char="•"/>
            </a:pPr>
            <a:r>
              <a:rPr lang="en-US" sz="2400" dirty="0" smtClean="0"/>
              <a:t>Turnip Greens</a:t>
            </a:r>
          </a:p>
          <a:p>
            <a:pPr>
              <a:buFont typeface="Arial" pitchFamily="34" charset="0"/>
              <a:buChar char="•"/>
            </a:pPr>
            <a:r>
              <a:rPr lang="en-US" sz="2400" dirty="0" smtClean="0"/>
              <a:t>Broccoli</a:t>
            </a:r>
          </a:p>
          <a:p>
            <a:pPr>
              <a:buFont typeface="Arial" pitchFamily="34" charset="0"/>
              <a:buChar char="•"/>
            </a:pPr>
            <a:r>
              <a:rPr lang="en-US" sz="2400" dirty="0" smtClean="0"/>
              <a:t>Red peppers</a:t>
            </a:r>
          </a:p>
          <a:p>
            <a:pPr>
              <a:buFont typeface="Arial" pitchFamily="34" charset="0"/>
              <a:buChar char="•"/>
            </a:pPr>
            <a:r>
              <a:rPr lang="en-US" sz="2400" dirty="0" smtClean="0"/>
              <a:t>Cantaloupe</a:t>
            </a:r>
          </a:p>
          <a:p>
            <a:pPr>
              <a:buFont typeface="Arial" pitchFamily="34" charset="0"/>
              <a:buChar char="•"/>
            </a:pPr>
            <a:r>
              <a:rPr lang="en-US" sz="2400" dirty="0" smtClean="0"/>
              <a:t>White potatoes</a:t>
            </a:r>
          </a:p>
          <a:p>
            <a:pPr>
              <a:buFont typeface="Arial" pitchFamily="34" charset="0"/>
              <a:buChar char="•"/>
            </a:pPr>
            <a:r>
              <a:rPr lang="en-US" sz="2400" dirty="0" smtClean="0"/>
              <a:t>Papaya</a:t>
            </a:r>
          </a:p>
          <a:p>
            <a:pPr>
              <a:buFont typeface="Arial" pitchFamily="34" charset="0"/>
              <a:buChar char="•"/>
            </a:pPr>
            <a:r>
              <a:rPr lang="en-US" sz="2400" dirty="0" smtClean="0"/>
              <a:t>Blueberries</a:t>
            </a:r>
          </a:p>
          <a:p>
            <a:pPr>
              <a:buFont typeface="Arial" pitchFamily="34" charset="0"/>
              <a:buChar char="•"/>
            </a:pPr>
            <a:r>
              <a:rPr lang="en-US" sz="2400" dirty="0" smtClean="0"/>
              <a:t>Mango and many others</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ooper Black" pitchFamily="18" charset="0"/>
              </a:rPr>
              <a:t>Why Do We Need It?</a:t>
            </a:r>
            <a:endParaRPr lang="en-US" dirty="0">
              <a:latin typeface="Cooper Black" pitchFamily="18" charset="0"/>
            </a:endParaRPr>
          </a:p>
        </p:txBody>
      </p:sp>
      <p:pic>
        <p:nvPicPr>
          <p:cNvPr id="1026" name="Picture 2" descr="C:\Documents and Settings\KalickBA\Local Settings\Temporary Internet Files\Content.IE5\C86R1DJF\MC900436899[1].png"/>
          <p:cNvPicPr>
            <a:picLocks noGrp="1" noChangeAspect="1" noChangeArrowheads="1"/>
          </p:cNvPicPr>
          <p:nvPr>
            <p:ph idx="1"/>
          </p:nvPr>
        </p:nvPicPr>
        <p:blipFill>
          <a:blip r:embed="rId3" cstate="print"/>
          <a:srcRect/>
          <a:stretch>
            <a:fillRect/>
          </a:stretch>
        </p:blipFill>
        <p:spPr bwMode="auto">
          <a:xfrm>
            <a:off x="6248400" y="1219200"/>
            <a:ext cx="1981200" cy="1981200"/>
          </a:xfrm>
          <a:prstGeom prst="rect">
            <a:avLst/>
          </a:prstGeom>
          <a:noFill/>
        </p:spPr>
      </p:pic>
      <p:pic>
        <p:nvPicPr>
          <p:cNvPr id="1028" name="Picture 4" descr="C:\Documents and Settings\KalickBA\Local Settings\Temporary Internet Files\Content.IE5\WB5LXZF7\MC900436894[1].png"/>
          <p:cNvPicPr>
            <a:picLocks noChangeAspect="1" noChangeArrowheads="1"/>
          </p:cNvPicPr>
          <p:nvPr/>
        </p:nvPicPr>
        <p:blipFill>
          <a:blip r:embed="rId4" cstate="print"/>
          <a:srcRect/>
          <a:stretch>
            <a:fillRect/>
          </a:stretch>
        </p:blipFill>
        <p:spPr bwMode="auto">
          <a:xfrm>
            <a:off x="7429500" y="3429000"/>
            <a:ext cx="1714500" cy="1714500"/>
          </a:xfrm>
          <a:prstGeom prst="rect">
            <a:avLst/>
          </a:prstGeom>
          <a:noFill/>
        </p:spPr>
      </p:pic>
      <p:pic>
        <p:nvPicPr>
          <p:cNvPr id="1029" name="Picture 5" descr="C:\Documents and Settings\KalickBA\Local Settings\Temporary Internet Files\Content.IE5\E3HYIKOR\MC900436901[1].png"/>
          <p:cNvPicPr>
            <a:picLocks noChangeAspect="1" noChangeArrowheads="1"/>
          </p:cNvPicPr>
          <p:nvPr/>
        </p:nvPicPr>
        <p:blipFill>
          <a:blip r:embed="rId5" cstate="print"/>
          <a:srcRect/>
          <a:stretch>
            <a:fillRect/>
          </a:stretch>
        </p:blipFill>
        <p:spPr bwMode="auto">
          <a:xfrm>
            <a:off x="6019800" y="4876800"/>
            <a:ext cx="1714500" cy="1714500"/>
          </a:xfrm>
          <a:prstGeom prst="rect">
            <a:avLst/>
          </a:prstGeom>
          <a:noFill/>
        </p:spPr>
      </p:pic>
      <p:sp>
        <p:nvSpPr>
          <p:cNvPr id="8" name="TextBox 7"/>
          <p:cNvSpPr txBox="1"/>
          <p:nvPr/>
        </p:nvSpPr>
        <p:spPr>
          <a:xfrm>
            <a:off x="304800" y="2667000"/>
            <a:ext cx="6019800" cy="2246769"/>
          </a:xfrm>
          <a:prstGeom prst="rect">
            <a:avLst/>
          </a:prstGeom>
          <a:noFill/>
        </p:spPr>
        <p:txBody>
          <a:bodyPr wrap="square" rtlCol="0">
            <a:spAutoFit/>
          </a:bodyPr>
          <a:lstStyle/>
          <a:p>
            <a:r>
              <a:rPr lang="en-US" sz="2800" dirty="0" smtClean="0"/>
              <a:t>Vitamin C helps us:</a:t>
            </a:r>
          </a:p>
          <a:p>
            <a:pPr>
              <a:buFont typeface="Arial" pitchFamily="34" charset="0"/>
              <a:buChar char="•"/>
            </a:pPr>
            <a:r>
              <a:rPr lang="en-US" sz="2800" dirty="0" smtClean="0"/>
              <a:t>Grow</a:t>
            </a:r>
          </a:p>
          <a:p>
            <a:pPr>
              <a:buFont typeface="Arial" pitchFamily="34" charset="0"/>
              <a:buChar char="•"/>
            </a:pPr>
            <a:r>
              <a:rPr lang="en-US" sz="2800" dirty="0" smtClean="0"/>
              <a:t>Repair broken tissue when we get hurt</a:t>
            </a:r>
          </a:p>
          <a:p>
            <a:pPr>
              <a:buFont typeface="Arial" pitchFamily="34" charset="0"/>
              <a:buChar char="•"/>
            </a:pPr>
            <a:r>
              <a:rPr lang="en-US" sz="2800" dirty="0" smtClean="0"/>
              <a:t>Make </a:t>
            </a:r>
            <a:r>
              <a:rPr lang="en-US" sz="2800" dirty="0" smtClean="0"/>
              <a:t>collagen – heal cuts and bones</a:t>
            </a:r>
            <a:endParaRPr lang="en-US" sz="2800" dirty="0" smtClean="0"/>
          </a:p>
          <a:p>
            <a:pPr>
              <a:buFont typeface="Arial" pitchFamily="34" charset="0"/>
              <a:buChar char="•"/>
            </a:pPr>
            <a:r>
              <a:rPr lang="en-US" sz="2800" dirty="0" smtClean="0"/>
              <a:t>Boost immunity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oper Black" pitchFamily="18" charset="0"/>
              </a:rPr>
              <a:t>What is Its Role in The Body?</a:t>
            </a:r>
            <a:endParaRPr lang="en-US" dirty="0">
              <a:latin typeface="Cooper Black" pitchFamily="18" charset="0"/>
            </a:endParaRPr>
          </a:p>
        </p:txBody>
      </p:sp>
      <p:sp>
        <p:nvSpPr>
          <p:cNvPr id="3" name="Content Placeholder 2"/>
          <p:cNvSpPr>
            <a:spLocks noGrp="1"/>
          </p:cNvSpPr>
          <p:nvPr>
            <p:ph idx="1"/>
          </p:nvPr>
        </p:nvSpPr>
        <p:spPr>
          <a:xfrm>
            <a:off x="4495800" y="2209801"/>
            <a:ext cx="4191000" cy="2895600"/>
          </a:xfrm>
        </p:spPr>
        <p:txBody>
          <a:bodyPr/>
          <a:lstStyle/>
          <a:p>
            <a:r>
              <a:rPr lang="en-US" dirty="0" smtClean="0"/>
              <a:t>Antioxidant</a:t>
            </a:r>
          </a:p>
          <a:p>
            <a:r>
              <a:rPr lang="en-US" dirty="0" smtClean="0"/>
              <a:t>Decreasing the risk of certain conditions</a:t>
            </a:r>
          </a:p>
          <a:p>
            <a:r>
              <a:rPr lang="en-US" dirty="0" smtClean="0"/>
              <a:t>Strengthen the immune system</a:t>
            </a:r>
          </a:p>
          <a:p>
            <a:pPr>
              <a:buNone/>
            </a:pPr>
            <a:endParaRPr lang="en-US" dirty="0"/>
          </a:p>
        </p:txBody>
      </p:sp>
      <p:pic>
        <p:nvPicPr>
          <p:cNvPr id="3074" name="Picture 2" descr="C:\Documents and Settings\KalickBA\Local Settings\Temporary Internet Files\Content.IE5\GFKIMEPA\MC900078743[1].wmf"/>
          <p:cNvPicPr>
            <a:picLocks noChangeAspect="1" noChangeArrowheads="1"/>
          </p:cNvPicPr>
          <p:nvPr/>
        </p:nvPicPr>
        <p:blipFill>
          <a:blip r:embed="rId3" cstate="print"/>
          <a:srcRect/>
          <a:stretch>
            <a:fillRect/>
          </a:stretch>
        </p:blipFill>
        <p:spPr bwMode="auto">
          <a:xfrm>
            <a:off x="1371600" y="1752600"/>
            <a:ext cx="2902226" cy="395179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oper Black" pitchFamily="18" charset="0"/>
              </a:rPr>
              <a:t>Recommendations for </a:t>
            </a:r>
            <a:br>
              <a:rPr lang="en-US" dirty="0" smtClean="0">
                <a:latin typeface="Cooper Black" pitchFamily="18" charset="0"/>
              </a:rPr>
            </a:br>
            <a:r>
              <a:rPr lang="en-US" dirty="0" smtClean="0">
                <a:latin typeface="Cooper Black" pitchFamily="18" charset="0"/>
              </a:rPr>
              <a:t>Dietary Intake</a:t>
            </a:r>
            <a:endParaRPr lang="en-US" dirty="0">
              <a:latin typeface="Cooper Black" pitchFamily="18" charset="0"/>
            </a:endParaRPr>
          </a:p>
        </p:txBody>
      </p:sp>
      <p:pic>
        <p:nvPicPr>
          <p:cNvPr id="5122" name="Picture 2" descr="C:\Documents and Settings\KalickBA\Local Settings\Temporary Internet Files\Content.IE5\WB5LXZF7\MC900022517[1].wmf"/>
          <p:cNvPicPr>
            <a:picLocks noGrp="1" noChangeAspect="1" noChangeArrowheads="1"/>
          </p:cNvPicPr>
          <p:nvPr>
            <p:ph idx="1"/>
          </p:nvPr>
        </p:nvPicPr>
        <p:blipFill>
          <a:blip r:embed="rId3" cstate="print"/>
          <a:srcRect/>
          <a:stretch>
            <a:fillRect/>
          </a:stretch>
        </p:blipFill>
        <p:spPr bwMode="auto">
          <a:xfrm>
            <a:off x="6858000" y="3563482"/>
            <a:ext cx="2286000" cy="2485571"/>
          </a:xfrm>
          <a:prstGeom prst="rect">
            <a:avLst/>
          </a:prstGeom>
          <a:noFill/>
        </p:spPr>
      </p:pic>
      <p:pic>
        <p:nvPicPr>
          <p:cNvPr id="5123" name="Picture 3" descr="C:\Documents and Settings\KalickBA\Local Settings\Temporary Internet Files\Content.IE5\E3HYIKOR\MC900440562[1].wmf"/>
          <p:cNvPicPr>
            <a:picLocks noChangeAspect="1" noChangeArrowheads="1"/>
          </p:cNvPicPr>
          <p:nvPr/>
        </p:nvPicPr>
        <p:blipFill>
          <a:blip r:embed="rId4" cstate="print"/>
          <a:srcRect/>
          <a:stretch>
            <a:fillRect/>
          </a:stretch>
        </p:blipFill>
        <p:spPr bwMode="auto">
          <a:xfrm>
            <a:off x="5334000" y="1828800"/>
            <a:ext cx="2280179" cy="2362200"/>
          </a:xfrm>
          <a:prstGeom prst="rect">
            <a:avLst/>
          </a:prstGeom>
          <a:noFill/>
        </p:spPr>
      </p:pic>
      <p:sp>
        <p:nvSpPr>
          <p:cNvPr id="6" name="TextBox 5"/>
          <p:cNvSpPr txBox="1"/>
          <p:nvPr/>
        </p:nvSpPr>
        <p:spPr>
          <a:xfrm>
            <a:off x="457200" y="1676400"/>
            <a:ext cx="4495800" cy="4154984"/>
          </a:xfrm>
          <a:prstGeom prst="rect">
            <a:avLst/>
          </a:prstGeom>
          <a:noFill/>
        </p:spPr>
        <p:txBody>
          <a:bodyPr wrap="square" rtlCol="0">
            <a:spAutoFit/>
          </a:bodyPr>
          <a:lstStyle/>
          <a:p>
            <a:r>
              <a:rPr lang="en-US" sz="2400" i="1" dirty="0" smtClean="0"/>
              <a:t>Ages 4 to 8 : 		15 mg/day</a:t>
            </a:r>
          </a:p>
          <a:p>
            <a:endParaRPr lang="en-US" sz="2400" i="1" dirty="0" smtClean="0"/>
          </a:p>
          <a:p>
            <a:r>
              <a:rPr lang="en-US" sz="2400" i="1" dirty="0" smtClean="0"/>
              <a:t>Ages 9 to 13:		25 mg/day</a:t>
            </a:r>
          </a:p>
          <a:p>
            <a:endParaRPr lang="en-US" sz="2400" i="1" dirty="0" smtClean="0"/>
          </a:p>
          <a:p>
            <a:r>
              <a:rPr lang="en-US" sz="2400" i="1" dirty="0" smtClean="0"/>
              <a:t>Females 14 to 18:	65 mg/day</a:t>
            </a:r>
          </a:p>
          <a:p>
            <a:endParaRPr lang="en-US" sz="2400" i="1" dirty="0" smtClean="0"/>
          </a:p>
          <a:p>
            <a:r>
              <a:rPr lang="en-US" sz="2400" i="1" dirty="0" smtClean="0"/>
              <a:t>Males 14 to 18:	75 mg/day</a:t>
            </a:r>
          </a:p>
          <a:p>
            <a:endParaRPr lang="en-US" sz="2400" i="1" dirty="0" smtClean="0"/>
          </a:p>
          <a:p>
            <a:r>
              <a:rPr lang="en-US" sz="2400" i="1" dirty="0" smtClean="0"/>
              <a:t>Females 19 &lt; :		75 mg/day</a:t>
            </a:r>
          </a:p>
          <a:p>
            <a:endParaRPr lang="en-US" sz="2400" i="1" dirty="0" smtClean="0"/>
          </a:p>
          <a:p>
            <a:r>
              <a:rPr lang="en-US" sz="2400" i="1" dirty="0" smtClean="0"/>
              <a:t>Males 19 &lt; :		90 mg/day</a:t>
            </a:r>
            <a:endParaRPr lang="en-US" sz="2400" i="1" dirty="0"/>
          </a:p>
        </p:txBody>
      </p:sp>
      <p:sp>
        <p:nvSpPr>
          <p:cNvPr id="7" name="TextBox 6"/>
          <p:cNvSpPr txBox="1"/>
          <p:nvPr/>
        </p:nvSpPr>
        <p:spPr>
          <a:xfrm>
            <a:off x="6781800" y="6324600"/>
            <a:ext cx="2362200" cy="276999"/>
          </a:xfrm>
          <a:prstGeom prst="rect">
            <a:avLst/>
          </a:prstGeom>
          <a:noFill/>
        </p:spPr>
        <p:txBody>
          <a:bodyPr wrap="square" rtlCol="0">
            <a:spAutoFit/>
          </a:bodyPr>
          <a:lstStyle/>
          <a:p>
            <a:r>
              <a:rPr lang="en-US" sz="1200" dirty="0" smtClean="0"/>
              <a:t>Source: American Dietetic Assoc.</a:t>
            </a: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oper Black" pitchFamily="18" charset="0"/>
              </a:rPr>
              <a:t>How Do I Know If I Might Not Be Getting Enough? </a:t>
            </a:r>
            <a:endParaRPr lang="en-US" dirty="0">
              <a:latin typeface="Cooper Black" pitchFamily="18" charset="0"/>
            </a:endParaRPr>
          </a:p>
        </p:txBody>
      </p:sp>
      <p:pic>
        <p:nvPicPr>
          <p:cNvPr id="4099" name="Picture 3" descr="C:\Documents and Settings\KalickBA\Local Settings\Temporary Internet Files\Content.IE5\E3HYIKOR\MP900443030[1].jpg"/>
          <p:cNvPicPr>
            <a:picLocks noChangeAspect="1" noChangeArrowheads="1"/>
          </p:cNvPicPr>
          <p:nvPr/>
        </p:nvPicPr>
        <p:blipFill>
          <a:blip r:embed="rId3" cstate="print"/>
          <a:srcRect/>
          <a:stretch>
            <a:fillRect/>
          </a:stretch>
        </p:blipFill>
        <p:spPr bwMode="auto">
          <a:xfrm>
            <a:off x="1828800" y="3505200"/>
            <a:ext cx="1570169" cy="2362200"/>
          </a:xfrm>
          <a:prstGeom prst="rect">
            <a:avLst/>
          </a:prstGeom>
          <a:noFill/>
        </p:spPr>
      </p:pic>
      <p:pic>
        <p:nvPicPr>
          <p:cNvPr id="4098" name="Picture 2" descr="C:\Documents and Settings\KalickBA\Local Settings\Temporary Internet Files\Content.IE5\WB5LXZF7\MP900400498[1].jpg"/>
          <p:cNvPicPr>
            <a:picLocks noGrp="1" noChangeAspect="1" noChangeArrowheads="1"/>
          </p:cNvPicPr>
          <p:nvPr>
            <p:ph idx="1"/>
          </p:nvPr>
        </p:nvPicPr>
        <p:blipFill>
          <a:blip r:embed="rId4" cstate="print"/>
          <a:srcRect/>
          <a:stretch>
            <a:fillRect/>
          </a:stretch>
        </p:blipFill>
        <p:spPr bwMode="auto">
          <a:xfrm>
            <a:off x="761999" y="1828800"/>
            <a:ext cx="1524745" cy="2286000"/>
          </a:xfrm>
          <a:prstGeom prst="rect">
            <a:avLst/>
          </a:prstGeom>
          <a:noFill/>
        </p:spPr>
      </p:pic>
      <p:sp>
        <p:nvSpPr>
          <p:cNvPr id="6" name="TextBox 5"/>
          <p:cNvSpPr txBox="1"/>
          <p:nvPr/>
        </p:nvSpPr>
        <p:spPr>
          <a:xfrm>
            <a:off x="3962400" y="2133600"/>
            <a:ext cx="4724400" cy="3539430"/>
          </a:xfrm>
          <a:prstGeom prst="rect">
            <a:avLst/>
          </a:prstGeom>
          <a:noFill/>
        </p:spPr>
        <p:txBody>
          <a:bodyPr wrap="square" rtlCol="0">
            <a:spAutoFit/>
          </a:bodyPr>
          <a:lstStyle/>
          <a:p>
            <a:r>
              <a:rPr lang="en-US" sz="3200" dirty="0" smtClean="0"/>
              <a:t>Some signs of deficiency:</a:t>
            </a:r>
          </a:p>
          <a:p>
            <a:endParaRPr lang="en-US" sz="3200" dirty="0" smtClean="0"/>
          </a:p>
          <a:p>
            <a:pPr>
              <a:buFont typeface="Wingdings" pitchFamily="2" charset="2"/>
              <a:buChar char="Ø"/>
            </a:pPr>
            <a:r>
              <a:rPr lang="en-US" sz="2000" dirty="0" smtClean="0"/>
              <a:t>Bleeding gums</a:t>
            </a:r>
          </a:p>
          <a:p>
            <a:pPr>
              <a:buFont typeface="Wingdings" pitchFamily="2" charset="2"/>
              <a:buChar char="Ø"/>
            </a:pPr>
            <a:r>
              <a:rPr lang="en-US" sz="2000" dirty="0" smtClean="0"/>
              <a:t>Rough and dry skin</a:t>
            </a:r>
          </a:p>
          <a:p>
            <a:pPr>
              <a:buFont typeface="Wingdings" pitchFamily="2" charset="2"/>
              <a:buChar char="Ø"/>
            </a:pPr>
            <a:r>
              <a:rPr lang="en-US" sz="2000" dirty="0" smtClean="0"/>
              <a:t>Slow healing when hurt</a:t>
            </a:r>
          </a:p>
          <a:p>
            <a:pPr>
              <a:buFont typeface="Wingdings" pitchFamily="2" charset="2"/>
              <a:buChar char="Ø"/>
            </a:pPr>
            <a:r>
              <a:rPr lang="en-US" sz="2000" dirty="0" smtClean="0"/>
              <a:t>Easy bruising</a:t>
            </a:r>
          </a:p>
          <a:p>
            <a:pPr>
              <a:buFont typeface="Wingdings" pitchFamily="2" charset="2"/>
              <a:buChar char="Ø"/>
            </a:pPr>
            <a:r>
              <a:rPr lang="en-US" sz="2000" dirty="0" smtClean="0"/>
              <a:t>Nosebleeds</a:t>
            </a:r>
          </a:p>
          <a:p>
            <a:pPr>
              <a:buFont typeface="Wingdings" pitchFamily="2" charset="2"/>
              <a:buChar char="Ø"/>
            </a:pPr>
            <a:r>
              <a:rPr lang="en-US" sz="2000" dirty="0" smtClean="0"/>
              <a:t>Weight gain</a:t>
            </a:r>
          </a:p>
          <a:p>
            <a:pPr>
              <a:buFont typeface="Wingdings" pitchFamily="2" charset="2"/>
              <a:buChar char="Ø"/>
            </a:pPr>
            <a:r>
              <a:rPr lang="en-US" sz="2000" dirty="0" smtClean="0"/>
              <a:t>Increased chance of infection</a:t>
            </a:r>
          </a:p>
          <a:p>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48200" y="1981200"/>
            <a:ext cx="4114800" cy="4662815"/>
          </a:xfrm>
          <a:prstGeom prst="rect">
            <a:avLst/>
          </a:prstGeom>
          <a:solidFill>
            <a:schemeClr val="bg1">
              <a:alpha val="53000"/>
            </a:schemeClr>
          </a:solidFill>
        </p:spPr>
        <p:txBody>
          <a:bodyPr wrap="square">
            <a:spAutoFit/>
          </a:bodyPr>
          <a:lstStyle/>
          <a:p>
            <a:r>
              <a:rPr lang="en-US" sz="1100" b="1" dirty="0" smtClean="0"/>
              <a:t>Mission:</a:t>
            </a:r>
            <a:endParaRPr lang="en-US" sz="1100" dirty="0" smtClean="0"/>
          </a:p>
          <a:p>
            <a:r>
              <a:rPr lang="en-US" sz="1100" dirty="0" smtClean="0"/>
              <a:t>To promote healthier lives through research and education in nutrition and preventive medicine. </a:t>
            </a:r>
          </a:p>
          <a:p>
            <a:r>
              <a:rPr lang="en-US" sz="1100" dirty="0" smtClean="0"/>
              <a:t> </a:t>
            </a:r>
          </a:p>
          <a:p>
            <a:r>
              <a:rPr lang="en-US" sz="1100" dirty="0" smtClean="0"/>
              <a:t>The Pennington Center has several research areas, including:</a:t>
            </a:r>
          </a:p>
          <a:p>
            <a:r>
              <a:rPr lang="en-US" sz="1100" dirty="0" smtClean="0"/>
              <a:t>Clinical Obesity Research</a:t>
            </a:r>
          </a:p>
          <a:p>
            <a:r>
              <a:rPr lang="en-US" sz="1100" dirty="0" smtClean="0"/>
              <a:t>Experimental Obesity</a:t>
            </a:r>
          </a:p>
          <a:p>
            <a:r>
              <a:rPr lang="en-US" sz="1100" dirty="0" smtClean="0"/>
              <a:t>Functional Foods</a:t>
            </a:r>
          </a:p>
          <a:p>
            <a:r>
              <a:rPr lang="en-US" sz="1100" dirty="0" smtClean="0"/>
              <a:t>Health and Performance Enhancement</a:t>
            </a:r>
          </a:p>
          <a:p>
            <a:r>
              <a:rPr lang="en-US" sz="1100" dirty="0" smtClean="0"/>
              <a:t>Nutrition and Chronic Diseases</a:t>
            </a:r>
          </a:p>
          <a:p>
            <a:r>
              <a:rPr lang="en-US" sz="1100" dirty="0" smtClean="0"/>
              <a:t>Nutrition and the Brain</a:t>
            </a:r>
          </a:p>
          <a:p>
            <a:r>
              <a:rPr lang="en-US" sz="1100" dirty="0" smtClean="0"/>
              <a:t>Dementia, Alzheimer’s and healthy aging</a:t>
            </a:r>
          </a:p>
          <a:p>
            <a:r>
              <a:rPr lang="en-US" sz="1100" dirty="0" smtClean="0"/>
              <a:t>Diet, exercise, weight loss and weight loss maintenance</a:t>
            </a:r>
          </a:p>
          <a:p>
            <a:endParaRPr lang="en-US" sz="1100" dirty="0" smtClean="0"/>
          </a:p>
          <a:p>
            <a:r>
              <a:rPr lang="en-US" sz="1100" dirty="0" smtClean="0"/>
              <a:t>The research fostered in these areas can have a profound impact on healthy living and on the prevention of common chronic diseases, such as heart disease, cancer, diabetes, hypertension and osteoporosis. </a:t>
            </a:r>
          </a:p>
          <a:p>
            <a:r>
              <a:rPr lang="en-US" sz="1100" dirty="0" smtClean="0"/>
              <a:t>The Division of Education provides education and information to the scientific community and the public about research findings, training programs and research areas, and coordinates educational events for the public on various health issues.</a:t>
            </a:r>
          </a:p>
          <a:p>
            <a:r>
              <a:rPr lang="en-US" sz="1100" dirty="0" smtClean="0"/>
              <a:t>We invite people of all ages and backgrounds to participate in the exciting research studies being conducted at the </a:t>
            </a:r>
            <a:br>
              <a:rPr lang="en-US" sz="1100" dirty="0" smtClean="0"/>
            </a:br>
            <a:r>
              <a:rPr lang="en-US" sz="1100" dirty="0" smtClean="0"/>
              <a:t>Pennington Center in Baton Rouge, Louisiana. If you would like to </a:t>
            </a:r>
            <a:r>
              <a:rPr lang="en-US" sz="1100" dirty="0" smtClean="0"/>
              <a:t>, </a:t>
            </a:r>
            <a:r>
              <a:rPr lang="en-US" sz="1100" dirty="0" smtClean="0"/>
              <a:t>visit the clinical trials web page at www.pbrc.edu or call (225) 763-3000.</a:t>
            </a:r>
            <a:endParaRPr lang="en-US" sz="1100" dirty="0"/>
          </a:p>
        </p:txBody>
      </p:sp>
      <p:sp>
        <p:nvSpPr>
          <p:cNvPr id="5" name="Rectangle 4"/>
          <p:cNvSpPr/>
          <p:nvPr/>
        </p:nvSpPr>
        <p:spPr>
          <a:xfrm>
            <a:off x="685800" y="2971800"/>
            <a:ext cx="3276600" cy="2031325"/>
          </a:xfrm>
          <a:prstGeom prst="rect">
            <a:avLst/>
          </a:prstGeom>
        </p:spPr>
        <p:txBody>
          <a:bodyPr wrap="square">
            <a:spAutoFit/>
          </a:bodyPr>
          <a:lstStyle/>
          <a:p>
            <a:r>
              <a:rPr lang="en-US" b="1" dirty="0" smtClean="0">
                <a:latin typeface="Palatino Linotype" pitchFamily="18" charset="0"/>
              </a:rPr>
              <a:t>Authors:</a:t>
            </a:r>
          </a:p>
          <a:p>
            <a:r>
              <a:rPr lang="en-US" dirty="0" smtClean="0">
                <a:latin typeface="Palatino Linotype" pitchFamily="18" charset="0"/>
              </a:rPr>
              <a:t>Heli Roy, PhD, RD</a:t>
            </a:r>
          </a:p>
          <a:p>
            <a:r>
              <a:rPr lang="en-US" dirty="0" smtClean="0">
                <a:latin typeface="Palatino Linotype" pitchFamily="18" charset="0"/>
              </a:rPr>
              <a:t>Beth Kalicki</a:t>
            </a:r>
          </a:p>
          <a:p>
            <a:endParaRPr lang="en-US" dirty="0" smtClean="0">
              <a:latin typeface="Palatino Linotype" pitchFamily="18" charset="0"/>
            </a:endParaRPr>
          </a:p>
          <a:p>
            <a:r>
              <a:rPr lang="en-US" b="1" dirty="0" smtClean="0">
                <a:latin typeface="Palatino Linotype" pitchFamily="18" charset="0"/>
              </a:rPr>
              <a:t>Division of Education</a:t>
            </a:r>
            <a:r>
              <a:rPr lang="en-US" dirty="0" smtClean="0">
                <a:latin typeface="Palatino Linotype" pitchFamily="18" charset="0"/>
              </a:rPr>
              <a:t/>
            </a:r>
            <a:br>
              <a:rPr lang="en-US" dirty="0" smtClean="0">
                <a:latin typeface="Palatino Linotype" pitchFamily="18" charset="0"/>
              </a:rPr>
            </a:br>
            <a:r>
              <a:rPr lang="en-US" b="1" dirty="0" smtClean="0">
                <a:latin typeface="Palatino Linotype" pitchFamily="18" charset="0"/>
              </a:rPr>
              <a:t>Pennington Biomedical Research Center</a:t>
            </a:r>
            <a:endParaRPr lang="en-US" dirty="0"/>
          </a:p>
        </p:txBody>
      </p:sp>
      <p:pic>
        <p:nvPicPr>
          <p:cNvPr id="6" name="Picture 5" descr="pennington picture.jpg"/>
          <p:cNvPicPr>
            <a:picLocks noChangeAspect="1"/>
          </p:cNvPicPr>
          <p:nvPr/>
        </p:nvPicPr>
        <p:blipFill>
          <a:blip r:embed="rId2" cstate="print"/>
          <a:stretch>
            <a:fillRect/>
          </a:stretch>
        </p:blipFill>
        <p:spPr>
          <a:xfrm>
            <a:off x="838200" y="304800"/>
            <a:ext cx="7429500" cy="13970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TotalTime>
  <Words>196</Words>
  <Application>Microsoft Office PowerPoint</Application>
  <PresentationFormat>On-screen Show (4:3)</PresentationFormat>
  <Paragraphs>112</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Vitamin C</vt:lpstr>
      <vt:lpstr>What is Vitamin C?</vt:lpstr>
      <vt:lpstr>Where Does It Come From?</vt:lpstr>
      <vt:lpstr>Why Do We Need It?</vt:lpstr>
      <vt:lpstr>What is Its Role in The Body?</vt:lpstr>
      <vt:lpstr>Recommendations for  Dietary Intake</vt:lpstr>
      <vt:lpstr>How Do I Know If I Might Not Be Getting Enough? </vt:lpstr>
      <vt:lpstr>PowerPoint Presentation</vt:lpstr>
    </vt:vector>
  </TitlesOfParts>
  <Company>PBRC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KalickBA</dc:creator>
  <cp:lastModifiedBy>RoyHJ</cp:lastModifiedBy>
  <cp:revision>37</cp:revision>
  <dcterms:created xsi:type="dcterms:W3CDTF">2010-10-01T15:39:59Z</dcterms:created>
  <dcterms:modified xsi:type="dcterms:W3CDTF">2010-12-17T20:01:01Z</dcterms:modified>
</cp:coreProperties>
</file>