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3" r:id="rId3"/>
    <p:sldId id="258" r:id="rId4"/>
    <p:sldId id="259" r:id="rId5"/>
    <p:sldId id="260" r:id="rId6"/>
    <p:sldId id="261" r:id="rId7"/>
    <p:sldId id="262" r:id="rId8"/>
    <p:sldId id="264" r:id="rId9"/>
    <p:sldId id="25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233" autoAdjust="0"/>
  </p:normalViewPr>
  <p:slideViewPr>
    <p:cSldViewPr>
      <p:cViewPr>
        <p:scale>
          <a:sx n="73" d="100"/>
          <a:sy n="73" d="100"/>
        </p:scale>
        <p:origin x="-107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7D57F0-280B-4E14-931F-0B608449930A}" type="datetimeFigureOut">
              <a:rPr lang="en-US" smtClean="0"/>
              <a:pPr/>
              <a:t>12/17/2010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633A15-3C03-4701-BC12-E3765C433EE3}" type="slidenum">
              <a:rPr lang="en-US" smtClean="0"/>
              <a:pPr/>
              <a:t>‹#›</a:t>
            </a:fld>
            <a:endParaRPr lang="en-US" dirty="0"/>
          </a:p>
        </p:txBody>
      </p:sp>
    </p:spTree>
    <p:extLst>
      <p:ext uri="{BB962C8B-B14F-4D97-AF65-F5344CB8AC3E}">
        <p14:creationId xmlns:p14="http://schemas.microsoft.com/office/powerpoint/2010/main" val="559840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Say:	</a:t>
            </a:r>
            <a:r>
              <a:rPr lang="en-US" b="0" i="0" dirty="0" smtClean="0"/>
              <a:t>Whole</a:t>
            </a:r>
            <a:r>
              <a:rPr lang="en-US" b="0" i="0" baseline="0" dirty="0" smtClean="0"/>
              <a:t> grains are important to us for a multitude of reasons.  Does anyone have any ideas why they are beneficial?</a:t>
            </a:r>
          </a:p>
          <a:p>
            <a:endParaRPr lang="en-US" b="0" i="0" baseline="0" dirty="0" smtClean="0"/>
          </a:p>
          <a:p>
            <a:r>
              <a:rPr lang="en-US" b="0" i="0" baseline="0" dirty="0" smtClean="0"/>
              <a:t>(Allow students to respond)</a:t>
            </a:r>
          </a:p>
          <a:p>
            <a:endParaRPr lang="en-US" b="0" i="0" baseline="0" dirty="0" smtClean="0"/>
          </a:p>
          <a:p>
            <a:endParaRPr lang="en-US" b="1" i="1" dirty="0"/>
          </a:p>
        </p:txBody>
      </p:sp>
      <p:sp>
        <p:nvSpPr>
          <p:cNvPr id="4" name="Slide Number Placeholder 3"/>
          <p:cNvSpPr>
            <a:spLocks noGrp="1"/>
          </p:cNvSpPr>
          <p:nvPr>
            <p:ph type="sldNum" sz="quarter" idx="10"/>
          </p:nvPr>
        </p:nvSpPr>
        <p:spPr/>
        <p:txBody>
          <a:bodyPr/>
          <a:lstStyle/>
          <a:p>
            <a:fld id="{AB633A15-3C03-4701-BC12-E3765C433EE3}"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Say:</a:t>
            </a:r>
            <a:r>
              <a:rPr lang="en-US" b="0" i="0" dirty="0" smtClean="0"/>
              <a:t> 	Grains</a:t>
            </a:r>
            <a:r>
              <a:rPr lang="en-US" b="0" i="0" baseline="0" dirty="0" smtClean="0"/>
              <a:t> and whole grains belong to the Grain Group of MyPyramid. When it says Make half of your grains whole, it means to eat whole grain products such as brown rice, oatmeal, popcorn, and wheat bread.</a:t>
            </a:r>
            <a:endParaRPr lang="en-US" dirty="0"/>
          </a:p>
        </p:txBody>
      </p:sp>
      <p:sp>
        <p:nvSpPr>
          <p:cNvPr id="4" name="Slide Number Placeholder 3"/>
          <p:cNvSpPr>
            <a:spLocks noGrp="1"/>
          </p:cNvSpPr>
          <p:nvPr>
            <p:ph type="sldNum" sz="quarter" idx="10"/>
          </p:nvPr>
        </p:nvSpPr>
        <p:spPr/>
        <p:txBody>
          <a:bodyPr/>
          <a:lstStyle/>
          <a:p>
            <a:fld id="{AB633A15-3C03-4701-BC12-E3765C433EE3}" type="slidenum">
              <a:rPr lang="en-US" smtClean="0"/>
              <a:pPr/>
              <a:t>2</a:t>
            </a:fld>
            <a:endParaRPr lang="en-US" dirty="0"/>
          </a:p>
        </p:txBody>
      </p:sp>
    </p:spTree>
    <p:extLst>
      <p:ext uri="{BB962C8B-B14F-4D97-AF65-F5344CB8AC3E}">
        <p14:creationId xmlns:p14="http://schemas.microsoft.com/office/powerpoint/2010/main" val="138440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Say:</a:t>
            </a:r>
            <a:r>
              <a:rPr lang="en-US" b="0" i="0" dirty="0" smtClean="0"/>
              <a:t> 	Whole grains are one of the healthiest</a:t>
            </a:r>
            <a:r>
              <a:rPr lang="en-US" b="0" i="0" baseline="0" dirty="0" smtClean="0"/>
              <a:t> foods available.  They give you energy for daily activities and reduce your risk of getting </a:t>
            </a:r>
            <a:br>
              <a:rPr lang="en-US" b="0" i="0" baseline="0" dirty="0" smtClean="0"/>
            </a:br>
            <a:r>
              <a:rPr lang="en-US" b="0" i="0" baseline="0" dirty="0" smtClean="0"/>
              <a:t>	many diseases as you age.  Whole grains contain antioxidants, which help to protect you from the damaging effects of free </a:t>
            </a:r>
            <a:br>
              <a:rPr lang="en-US" b="0" i="0" baseline="0" dirty="0" smtClean="0"/>
            </a:br>
            <a:r>
              <a:rPr lang="en-US" b="0" i="0" baseline="0" dirty="0" smtClean="0"/>
              <a:t>	radicals.  The fiber in whole grains helps your digestive system function better.  Recent studies have shown that eating whole </a:t>
            </a:r>
            <a:br>
              <a:rPr lang="en-US" b="0" i="0" baseline="0" dirty="0" smtClean="0"/>
            </a:br>
            <a:r>
              <a:rPr lang="en-US" b="0" i="0" baseline="0" dirty="0" smtClean="0"/>
              <a:t>	grains can help to lower your risk of heart disease, cancer, or diabetes.  Whole grains are also useful in controlling blood sugar </a:t>
            </a:r>
            <a:br>
              <a:rPr lang="en-US" b="0" i="0" baseline="0" dirty="0" smtClean="0"/>
            </a:br>
            <a:r>
              <a:rPr lang="en-US" b="0" i="0" baseline="0" dirty="0" smtClean="0"/>
              <a:t>	levels and weight.  They can even slow the build-up of plaque within arteries, which could lead to atherosclerosis if left </a:t>
            </a:r>
            <a:br>
              <a:rPr lang="en-US" b="0" i="0" baseline="0" dirty="0" smtClean="0"/>
            </a:br>
            <a:r>
              <a:rPr lang="en-US" b="0" i="0" baseline="0" dirty="0" smtClean="0"/>
              <a:t>	untreated.</a:t>
            </a:r>
            <a:endParaRPr lang="en-US" b="1" i="1" dirty="0"/>
          </a:p>
        </p:txBody>
      </p:sp>
      <p:sp>
        <p:nvSpPr>
          <p:cNvPr id="4" name="Slide Number Placeholder 3"/>
          <p:cNvSpPr>
            <a:spLocks noGrp="1"/>
          </p:cNvSpPr>
          <p:nvPr>
            <p:ph type="sldNum" sz="quarter" idx="10"/>
          </p:nvPr>
        </p:nvSpPr>
        <p:spPr/>
        <p:txBody>
          <a:bodyPr/>
          <a:lstStyle/>
          <a:p>
            <a:fld id="{AB633A15-3C03-4701-BC12-E3765C433EE3}"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Say:	</a:t>
            </a:r>
            <a:r>
              <a:rPr lang="en-US" b="0" i="0" dirty="0" smtClean="0"/>
              <a:t>Half</a:t>
            </a:r>
            <a:r>
              <a:rPr lang="en-US" b="0" i="0" baseline="0" dirty="0" smtClean="0"/>
              <a:t> of your grains consumed daily should be whole grains.  The amount overall that you should have varies with your caloric </a:t>
            </a:r>
            <a:br>
              <a:rPr lang="en-US" b="0" i="0" baseline="0" dirty="0" smtClean="0"/>
            </a:br>
            <a:r>
              <a:rPr lang="en-US" b="0" i="0" baseline="0" dirty="0" smtClean="0"/>
              <a:t>	level.  This is determined by the amount of calories you must consume in order to maintain a healthy weight.</a:t>
            </a:r>
          </a:p>
          <a:p>
            <a:r>
              <a:rPr lang="en-US" b="0" i="0" baseline="0" dirty="0" smtClean="0"/>
              <a:t>	Those who consume between 1400 and 1600 calories per day, should have about 5 ounces of grains, 2.5 ounces of which </a:t>
            </a:r>
            <a:br>
              <a:rPr lang="en-US" b="0" i="0" baseline="0" dirty="0" smtClean="0"/>
            </a:br>
            <a:r>
              <a:rPr lang="en-US" b="0" i="0" baseline="0" dirty="0" smtClean="0"/>
              <a:t>	should be whole grains, within their daily diet.  People who have 1800 to 2200 calories per day, should have between 6 to 7 </a:t>
            </a:r>
            <a:br>
              <a:rPr lang="en-US" b="0" i="0" baseline="0" dirty="0" smtClean="0"/>
            </a:br>
            <a:r>
              <a:rPr lang="en-US" b="0" i="0" baseline="0" dirty="0" smtClean="0"/>
              <a:t>	ounces of grains daily, with 3 to 3 ½ being whole grains.  Finally,  those who consume 2400 calories or greater per day should </a:t>
            </a:r>
            <a:br>
              <a:rPr lang="en-US" b="0" i="0" baseline="0" dirty="0" smtClean="0"/>
            </a:br>
            <a:r>
              <a:rPr lang="en-US" b="0" i="0" baseline="0" dirty="0" smtClean="0"/>
              <a:t>	have 8 or more ounces of grain daily, with 4 or more ounces being whole grains!</a:t>
            </a:r>
            <a:endParaRPr lang="en-US" b="1" i="1" dirty="0"/>
          </a:p>
        </p:txBody>
      </p:sp>
      <p:sp>
        <p:nvSpPr>
          <p:cNvPr id="4" name="Slide Number Placeholder 3"/>
          <p:cNvSpPr>
            <a:spLocks noGrp="1"/>
          </p:cNvSpPr>
          <p:nvPr>
            <p:ph type="sldNum" sz="quarter" idx="10"/>
          </p:nvPr>
        </p:nvSpPr>
        <p:spPr/>
        <p:txBody>
          <a:bodyPr/>
          <a:lstStyle/>
          <a:p>
            <a:fld id="{AB633A15-3C03-4701-BC12-E3765C433EE3}"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Say:	</a:t>
            </a:r>
            <a:r>
              <a:rPr lang="en-US" b="0" i="0" dirty="0" smtClean="0"/>
              <a:t>You may wonder, what is an ounce of grain?</a:t>
            </a:r>
            <a:r>
              <a:rPr lang="en-US" b="0" i="0" baseline="0" dirty="0" smtClean="0"/>
              <a:t>  Does anyone have an idea?</a:t>
            </a:r>
          </a:p>
          <a:p>
            <a:endParaRPr lang="en-US" b="0" i="0" baseline="0" dirty="0" smtClean="0"/>
          </a:p>
          <a:p>
            <a:r>
              <a:rPr lang="en-US" b="0" i="0" baseline="0" dirty="0" smtClean="0"/>
              <a:t>(Allow students to respond and correct if necessary.)</a:t>
            </a:r>
          </a:p>
          <a:p>
            <a:endParaRPr lang="en-US" b="0" i="0" baseline="0" dirty="0" smtClean="0"/>
          </a:p>
          <a:p>
            <a:r>
              <a:rPr lang="en-US" b="1" i="1" baseline="0" dirty="0" smtClean="0"/>
              <a:t>Say:	</a:t>
            </a:r>
            <a:r>
              <a:rPr lang="en-US" b="0" i="0" baseline="0" dirty="0" smtClean="0"/>
              <a:t>Some examples that count as 1 serving, at a 1 ounce equivalent, include:  ½ cup of cooked rice/pasta/cooked cereal; 1 slice of </a:t>
            </a:r>
            <a:br>
              <a:rPr lang="en-US" b="0" i="0" baseline="0" dirty="0" smtClean="0"/>
            </a:br>
            <a:r>
              <a:rPr lang="en-US" b="0" i="0" baseline="0" dirty="0" smtClean="0"/>
              <a:t>	bread; 1 small muffin; 1 cup of ready to eat cereal flakes, cooked pasta, rice, or other grain.</a:t>
            </a:r>
            <a:endParaRPr lang="en-US" b="1" i="1" dirty="0"/>
          </a:p>
        </p:txBody>
      </p:sp>
      <p:sp>
        <p:nvSpPr>
          <p:cNvPr id="4" name="Slide Number Placeholder 3"/>
          <p:cNvSpPr>
            <a:spLocks noGrp="1"/>
          </p:cNvSpPr>
          <p:nvPr>
            <p:ph type="sldNum" sz="quarter" idx="10"/>
          </p:nvPr>
        </p:nvSpPr>
        <p:spPr/>
        <p:txBody>
          <a:bodyPr/>
          <a:lstStyle/>
          <a:p>
            <a:fld id="{AB633A15-3C03-4701-BC12-E3765C433EE3}"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Say:</a:t>
            </a:r>
            <a:r>
              <a:rPr lang="en-US" b="0" i="0" dirty="0" smtClean="0"/>
              <a:t>	It is important</a:t>
            </a:r>
            <a:r>
              <a:rPr lang="en-US" b="0" i="0" baseline="0" dirty="0" smtClean="0"/>
              <a:t> to remember that the label “high fiber” does not mean that it is whole grain.  To determine whether a product is </a:t>
            </a:r>
            <a:br>
              <a:rPr lang="en-US" b="0" i="0" baseline="0" dirty="0" smtClean="0"/>
            </a:br>
            <a:r>
              <a:rPr lang="en-US" b="0" i="0" baseline="0" dirty="0" smtClean="0"/>
              <a:t>	whole grain, you should look at the ingredients label, and the first few ingredients should state “whole wheat” on the label.  </a:t>
            </a:r>
            <a:endParaRPr lang="en-US" b="1" i="1" dirty="0"/>
          </a:p>
        </p:txBody>
      </p:sp>
      <p:sp>
        <p:nvSpPr>
          <p:cNvPr id="4" name="Slide Number Placeholder 3"/>
          <p:cNvSpPr>
            <a:spLocks noGrp="1"/>
          </p:cNvSpPr>
          <p:nvPr>
            <p:ph type="sldNum" sz="quarter" idx="10"/>
          </p:nvPr>
        </p:nvSpPr>
        <p:spPr/>
        <p:txBody>
          <a:bodyPr/>
          <a:lstStyle/>
          <a:p>
            <a:fld id="{AB633A15-3C03-4701-BC12-E3765C433EE3}"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Say:	</a:t>
            </a:r>
            <a:r>
              <a:rPr lang="en-US" b="0" i="0" dirty="0" smtClean="0"/>
              <a:t>Some common</a:t>
            </a:r>
            <a:r>
              <a:rPr lang="en-US" b="0" i="0" baseline="0" dirty="0" smtClean="0"/>
              <a:t> examples of whole grain foods include:  brown rice, oatmeal, popcorn, whole wheat breads and pastas, wild </a:t>
            </a:r>
            <a:br>
              <a:rPr lang="en-US" b="0" i="0" baseline="0" dirty="0" smtClean="0"/>
            </a:br>
            <a:r>
              <a:rPr lang="en-US" b="0" i="0" baseline="0" dirty="0" smtClean="0"/>
              <a:t>	rice, buckwheat products, products made with Whole grain barley, whole rye products, and whole grain corn or cornmeal.</a:t>
            </a:r>
            <a:endParaRPr lang="en-US" b="1" i="1" dirty="0"/>
          </a:p>
        </p:txBody>
      </p:sp>
      <p:sp>
        <p:nvSpPr>
          <p:cNvPr id="4" name="Slide Number Placeholder 3"/>
          <p:cNvSpPr>
            <a:spLocks noGrp="1"/>
          </p:cNvSpPr>
          <p:nvPr>
            <p:ph type="sldNum" sz="quarter" idx="10"/>
          </p:nvPr>
        </p:nvSpPr>
        <p:spPr/>
        <p:txBody>
          <a:bodyPr/>
          <a:lstStyle/>
          <a:p>
            <a:fld id="{AB633A15-3C03-4701-BC12-E3765C433EE3}" type="slidenum">
              <a:rPr lang="en-US" smtClean="0"/>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74A55F-4E98-4040-998C-E92A333CDFB7}" type="datetimeFigureOut">
              <a:rPr lang="en-US" smtClean="0"/>
              <a:pPr/>
              <a:t>12/17/2010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9B7E7F-4E41-4DB2-855A-290D1E86775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74A55F-4E98-4040-998C-E92A333CDFB7}" type="datetimeFigureOut">
              <a:rPr lang="en-US" smtClean="0"/>
              <a:pPr/>
              <a:t>12/17/2010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9B7E7F-4E41-4DB2-855A-290D1E86775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74A55F-4E98-4040-998C-E92A333CDFB7}" type="datetimeFigureOut">
              <a:rPr lang="en-US" smtClean="0"/>
              <a:pPr/>
              <a:t>12/17/2010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9B7E7F-4E41-4DB2-855A-290D1E86775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74A55F-4E98-4040-998C-E92A333CDFB7}" type="datetimeFigureOut">
              <a:rPr lang="en-US" smtClean="0"/>
              <a:pPr/>
              <a:t>12/17/2010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9B7E7F-4E41-4DB2-855A-290D1E86775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74A55F-4E98-4040-998C-E92A333CDFB7}" type="datetimeFigureOut">
              <a:rPr lang="en-US" smtClean="0"/>
              <a:pPr/>
              <a:t>12/17/2010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9B7E7F-4E41-4DB2-855A-290D1E86775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74A55F-4E98-4040-998C-E92A333CDFB7}" type="datetimeFigureOut">
              <a:rPr lang="en-US" smtClean="0"/>
              <a:pPr/>
              <a:t>12/17/2010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9B7E7F-4E41-4DB2-855A-290D1E86775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74A55F-4E98-4040-998C-E92A333CDFB7}" type="datetimeFigureOut">
              <a:rPr lang="en-US" smtClean="0"/>
              <a:pPr/>
              <a:t>12/17/2010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9B7E7F-4E41-4DB2-855A-290D1E86775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74A55F-4E98-4040-998C-E92A333CDFB7}" type="datetimeFigureOut">
              <a:rPr lang="en-US" smtClean="0"/>
              <a:pPr/>
              <a:t>12/17/2010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9B7E7F-4E41-4DB2-855A-290D1E86775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74A55F-4E98-4040-998C-E92A333CDFB7}" type="datetimeFigureOut">
              <a:rPr lang="en-US" smtClean="0"/>
              <a:pPr/>
              <a:t>12/17/2010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9B7E7F-4E41-4DB2-855A-290D1E86775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74A55F-4E98-4040-998C-E92A333CDFB7}" type="datetimeFigureOut">
              <a:rPr lang="en-US" smtClean="0"/>
              <a:pPr/>
              <a:t>12/17/2010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9B7E7F-4E41-4DB2-855A-290D1E86775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74A55F-4E98-4040-998C-E92A333CDFB7}" type="datetimeFigureOut">
              <a:rPr lang="en-US" smtClean="0"/>
              <a:pPr/>
              <a:t>12/17/2010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9B7E7F-4E41-4DB2-855A-290D1E86775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6600">
            <a:alpha val="52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74A55F-4E98-4040-998C-E92A333CDFB7}" type="datetimeFigureOut">
              <a:rPr lang="en-US" smtClean="0"/>
              <a:pPr/>
              <a:t>12/17/2010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9B7E7F-4E41-4DB2-855A-290D1E86775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KalickBA\Local Settings\Temporary Internet Files\Content.IE5\VE088F73\MP900411667[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09600" y="914400"/>
            <a:ext cx="7924800" cy="1470025"/>
          </a:xfrm>
        </p:spPr>
        <p:txBody>
          <a:bodyPr>
            <a:noAutofit/>
          </a:bodyPr>
          <a:lstStyle/>
          <a:p>
            <a:r>
              <a:rPr lang="en-US" sz="6000" dirty="0" smtClean="0">
                <a:latin typeface="Bauhaus 93" pitchFamily="82" charset="0"/>
              </a:rPr>
              <a:t>The Importance of</a:t>
            </a:r>
            <a:br>
              <a:rPr lang="en-US" sz="6000" dirty="0" smtClean="0">
                <a:latin typeface="Bauhaus 93" pitchFamily="82" charset="0"/>
              </a:rPr>
            </a:br>
            <a:r>
              <a:rPr lang="en-US" sz="6000" dirty="0" smtClean="0">
                <a:latin typeface="Bauhaus 93" pitchFamily="82" charset="0"/>
              </a:rPr>
              <a:t>Whole Grains</a:t>
            </a:r>
            <a:endParaRPr lang="en-US" sz="6000" dirty="0">
              <a:latin typeface="Bauhaus 93" pitchFamily="8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4267200" cy="3752849"/>
          </a:xfrm>
        </p:spPr>
        <p:txBody>
          <a:bodyPr/>
          <a:lstStyle/>
          <a:p>
            <a:r>
              <a:rPr lang="en-US" dirty="0" smtClean="0"/>
              <a:t>Whole grains come from the Grain Group of MyPyramid. </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8057" y="2133600"/>
            <a:ext cx="346087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 y="274638"/>
            <a:ext cx="8229600" cy="1143000"/>
          </a:xfrm>
        </p:spPr>
        <p:txBody>
          <a:bodyPr/>
          <a:lstStyle/>
          <a:p>
            <a:r>
              <a:rPr lang="en-US" dirty="0" smtClean="0">
                <a:latin typeface="Cooper Black" pitchFamily="18" charset="0"/>
              </a:rPr>
              <a:t>MyPyramid</a:t>
            </a:r>
            <a:endParaRPr lang="en-US" dirty="0">
              <a:latin typeface="Cooper Black" pitchFamily="18" charset="0"/>
            </a:endParaRPr>
          </a:p>
        </p:txBody>
      </p:sp>
    </p:spTree>
    <p:extLst>
      <p:ext uri="{BB962C8B-B14F-4D97-AF65-F5344CB8AC3E}">
        <p14:creationId xmlns:p14="http://schemas.microsoft.com/office/powerpoint/2010/main" val="3854586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343400" y="2057400"/>
            <a:ext cx="4038600" cy="35814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895600" y="457200"/>
            <a:ext cx="3200400" cy="8382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latin typeface="Cooper Black" pitchFamily="18" charset="0"/>
              </a:rPr>
              <a:t>Benefits</a:t>
            </a:r>
            <a:endParaRPr lang="en-US" dirty="0">
              <a:latin typeface="Cooper Black" pitchFamily="18" charset="0"/>
            </a:endParaRPr>
          </a:p>
        </p:txBody>
      </p:sp>
      <p:sp>
        <p:nvSpPr>
          <p:cNvPr id="3" name="Content Placeholder 2"/>
          <p:cNvSpPr>
            <a:spLocks noGrp="1"/>
          </p:cNvSpPr>
          <p:nvPr>
            <p:ph idx="1"/>
          </p:nvPr>
        </p:nvSpPr>
        <p:spPr>
          <a:xfrm>
            <a:off x="4038600" y="2057400"/>
            <a:ext cx="4648200" cy="3581400"/>
          </a:xfrm>
        </p:spPr>
        <p:txBody>
          <a:bodyPr>
            <a:normAutofit/>
          </a:bodyPr>
          <a:lstStyle/>
          <a:p>
            <a:pPr algn="ctr"/>
            <a:r>
              <a:rPr lang="en-US" sz="2400" dirty="0" smtClean="0"/>
              <a:t>Energy</a:t>
            </a:r>
          </a:p>
          <a:p>
            <a:pPr algn="ctr"/>
            <a:r>
              <a:rPr lang="en-US" sz="2400" dirty="0" smtClean="0"/>
              <a:t>Reduce </a:t>
            </a:r>
            <a:r>
              <a:rPr lang="en-US" sz="2400" dirty="0" smtClean="0"/>
              <a:t>risk of disease</a:t>
            </a:r>
          </a:p>
          <a:p>
            <a:pPr algn="ctr"/>
            <a:r>
              <a:rPr lang="en-US" sz="2400" dirty="0" smtClean="0"/>
              <a:t>Antioxidant properties</a:t>
            </a:r>
          </a:p>
          <a:p>
            <a:pPr algn="ctr"/>
            <a:r>
              <a:rPr lang="en-US" sz="2400" dirty="0" smtClean="0"/>
              <a:t>Fiber</a:t>
            </a:r>
          </a:p>
          <a:p>
            <a:pPr algn="ctr"/>
            <a:r>
              <a:rPr lang="en-US" sz="2400" dirty="0" smtClean="0"/>
              <a:t>Helps</a:t>
            </a:r>
            <a:r>
              <a:rPr lang="en-US" sz="2400" dirty="0" smtClean="0"/>
              <a:t> control </a:t>
            </a:r>
            <a:r>
              <a:rPr lang="en-US" sz="2400" dirty="0" smtClean="0"/>
              <a:t>blood sugar</a:t>
            </a:r>
          </a:p>
          <a:p>
            <a:pPr algn="ctr"/>
            <a:r>
              <a:rPr lang="en-US" sz="2400" dirty="0" smtClean="0"/>
              <a:t>Weight control</a:t>
            </a:r>
          </a:p>
          <a:p>
            <a:pPr algn="ctr"/>
            <a:r>
              <a:rPr lang="en-US" sz="2400" dirty="0" smtClean="0"/>
              <a:t>Slows progression of atherosclerosis</a:t>
            </a:r>
            <a:endParaRPr lang="en-US" sz="2400" dirty="0"/>
          </a:p>
        </p:txBody>
      </p:sp>
      <p:pic>
        <p:nvPicPr>
          <p:cNvPr id="2050" name="Picture 2" descr="C:\Documents and Settings\KalickBA\Local Settings\Temporary Internet Files\Content.IE5\MSB8MU9J\MC900272412[1].wmf"/>
          <p:cNvPicPr>
            <a:picLocks noChangeAspect="1" noChangeArrowheads="1"/>
          </p:cNvPicPr>
          <p:nvPr/>
        </p:nvPicPr>
        <p:blipFill>
          <a:blip r:embed="rId3" cstate="print"/>
          <a:srcRect/>
          <a:stretch>
            <a:fillRect/>
          </a:stretch>
        </p:blipFill>
        <p:spPr bwMode="auto">
          <a:xfrm>
            <a:off x="457200" y="1828800"/>
            <a:ext cx="1752600" cy="3841499"/>
          </a:xfrm>
          <a:prstGeom prst="rect">
            <a:avLst/>
          </a:prstGeom>
          <a:noFill/>
        </p:spPr>
      </p:pic>
      <p:pic>
        <p:nvPicPr>
          <p:cNvPr id="2052" name="Picture 4" descr="C:\Documents and Settings\KalickBA\Local Settings\Temporary Internet Files\Content.IE5\MSB8MU9J\MC900155054[1].wmf"/>
          <p:cNvPicPr>
            <a:picLocks noChangeAspect="1" noChangeArrowheads="1"/>
          </p:cNvPicPr>
          <p:nvPr/>
        </p:nvPicPr>
        <p:blipFill>
          <a:blip r:embed="rId4" cstate="print"/>
          <a:srcRect/>
          <a:stretch>
            <a:fillRect/>
          </a:stretch>
        </p:blipFill>
        <p:spPr bwMode="auto">
          <a:xfrm>
            <a:off x="2209800" y="3352800"/>
            <a:ext cx="1662379" cy="182788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oper Black" pitchFamily="18" charset="0"/>
              </a:rPr>
              <a:t>How Much Should I Have?</a:t>
            </a:r>
            <a:endParaRPr lang="en-US" dirty="0">
              <a:latin typeface="Cooper Black" pitchFamily="18" charset="0"/>
            </a:endParaRPr>
          </a:p>
        </p:txBody>
      </p:sp>
      <p:graphicFrame>
        <p:nvGraphicFramePr>
          <p:cNvPr id="4" name="Content Placeholder 3"/>
          <p:cNvGraphicFramePr>
            <a:graphicFrameLocks noGrp="1"/>
          </p:cNvGraphicFramePr>
          <p:nvPr>
            <p:ph idx="1"/>
          </p:nvPr>
        </p:nvGraphicFramePr>
        <p:xfrm>
          <a:off x="457200" y="1600200"/>
          <a:ext cx="8229600" cy="2270760"/>
        </p:xfrm>
        <a:graphic>
          <a:graphicData uri="http://schemas.openxmlformats.org/drawingml/2006/table">
            <a:tbl>
              <a:tblPr firstRow="1" bandRow="1">
                <a:tableStyleId>{F5AB1C69-6EDB-4FF4-983F-18BD219EF322}</a:tableStyleId>
              </a:tblPr>
              <a:tblGrid>
                <a:gridCol w="2743200"/>
                <a:gridCol w="2743200"/>
                <a:gridCol w="2743200"/>
              </a:tblGrid>
              <a:tr h="370840">
                <a:tc gridSpan="3">
                  <a:txBody>
                    <a:bodyPr/>
                    <a:lstStyle/>
                    <a:p>
                      <a:pPr algn="ctr"/>
                      <a:r>
                        <a:rPr lang="en-US" sz="2800" i="1" u="none" dirty="0" smtClean="0"/>
                        <a:t>Consumption</a:t>
                      </a:r>
                      <a:endParaRPr lang="en-US" sz="2800" i="1" u="none"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i="1" u="sng" dirty="0" smtClean="0"/>
                        <a:t>Calorie Consumption </a:t>
                      </a:r>
                    </a:p>
                    <a:p>
                      <a:pPr algn="ctr"/>
                      <a:r>
                        <a:rPr lang="en-US" i="1" u="sng" dirty="0" smtClean="0"/>
                        <a:t>per day</a:t>
                      </a:r>
                      <a:endParaRPr lang="en-US" i="1" u="sng" dirty="0"/>
                    </a:p>
                  </a:txBody>
                  <a:tcPr/>
                </a:tc>
                <a:tc>
                  <a:txBody>
                    <a:bodyPr/>
                    <a:lstStyle/>
                    <a:p>
                      <a:pPr algn="ctr"/>
                      <a:r>
                        <a:rPr lang="en-US" u="sng" dirty="0" smtClean="0"/>
                        <a:t>Amount</a:t>
                      </a:r>
                      <a:r>
                        <a:rPr lang="en-US" u="sng" baseline="0" dirty="0" smtClean="0"/>
                        <a:t> of Grains per </a:t>
                      </a:r>
                    </a:p>
                    <a:p>
                      <a:pPr algn="ctr"/>
                      <a:r>
                        <a:rPr lang="en-US" u="sng" baseline="0" dirty="0" smtClean="0"/>
                        <a:t>Calories Consumed</a:t>
                      </a:r>
                      <a:endParaRPr lang="en-US" u="sng" dirty="0"/>
                    </a:p>
                  </a:txBody>
                  <a:tcPr/>
                </a:tc>
                <a:tc>
                  <a:txBody>
                    <a:bodyPr/>
                    <a:lstStyle/>
                    <a:p>
                      <a:pPr algn="ctr"/>
                      <a:r>
                        <a:rPr lang="en-US" u="sng" dirty="0" smtClean="0"/>
                        <a:t>Amount of Grain that Should be Whole Grains</a:t>
                      </a:r>
                      <a:endParaRPr lang="en-US" u="sng" dirty="0"/>
                    </a:p>
                  </a:txBody>
                  <a:tcPr/>
                </a:tc>
              </a:tr>
              <a:tr h="370840">
                <a:tc>
                  <a:txBody>
                    <a:bodyPr/>
                    <a:lstStyle/>
                    <a:p>
                      <a:pPr algn="ctr"/>
                      <a:r>
                        <a:rPr lang="en-US" i="0" u="none" dirty="0" smtClean="0"/>
                        <a:t>1400 to 1600 Calories</a:t>
                      </a:r>
                      <a:endParaRPr lang="en-US" i="0" u="none" dirty="0"/>
                    </a:p>
                  </a:txBody>
                  <a:tcPr/>
                </a:tc>
                <a:tc>
                  <a:txBody>
                    <a:bodyPr/>
                    <a:lstStyle/>
                    <a:p>
                      <a:pPr algn="ctr"/>
                      <a:r>
                        <a:rPr lang="en-US" u="none" dirty="0" smtClean="0"/>
                        <a:t>5</a:t>
                      </a:r>
                      <a:r>
                        <a:rPr lang="en-US" u="none" baseline="0" dirty="0" smtClean="0"/>
                        <a:t> ounces</a:t>
                      </a:r>
                      <a:endParaRPr lang="en-US" u="none" dirty="0"/>
                    </a:p>
                  </a:txBody>
                  <a:tcPr/>
                </a:tc>
                <a:tc>
                  <a:txBody>
                    <a:bodyPr/>
                    <a:lstStyle/>
                    <a:p>
                      <a:pPr algn="ctr"/>
                      <a:r>
                        <a:rPr lang="en-US" u="none" dirty="0" smtClean="0"/>
                        <a:t>2.5</a:t>
                      </a:r>
                      <a:r>
                        <a:rPr lang="en-US" u="none" baseline="0" dirty="0" smtClean="0"/>
                        <a:t> ounces</a:t>
                      </a:r>
                      <a:endParaRPr lang="en-US" u="none" dirty="0"/>
                    </a:p>
                  </a:txBody>
                  <a:tcPr/>
                </a:tc>
              </a:tr>
              <a:tr h="370840">
                <a:tc>
                  <a:txBody>
                    <a:bodyPr/>
                    <a:lstStyle/>
                    <a:p>
                      <a:pPr algn="ctr"/>
                      <a:r>
                        <a:rPr lang="en-US" i="0" u="none" dirty="0" smtClean="0"/>
                        <a:t>1800 to 2200 Calories</a:t>
                      </a:r>
                      <a:endParaRPr lang="en-US" i="0" u="none" dirty="0"/>
                    </a:p>
                  </a:txBody>
                  <a:tcPr/>
                </a:tc>
                <a:tc>
                  <a:txBody>
                    <a:bodyPr/>
                    <a:lstStyle/>
                    <a:p>
                      <a:pPr algn="ctr"/>
                      <a:r>
                        <a:rPr lang="en-US" u="none" dirty="0" smtClean="0"/>
                        <a:t>6 to 7 ounces</a:t>
                      </a:r>
                      <a:endParaRPr lang="en-US" u="none" dirty="0"/>
                    </a:p>
                  </a:txBody>
                  <a:tcPr/>
                </a:tc>
                <a:tc>
                  <a:txBody>
                    <a:bodyPr/>
                    <a:lstStyle/>
                    <a:p>
                      <a:pPr algn="ctr"/>
                      <a:r>
                        <a:rPr lang="en-US" u="none" dirty="0" smtClean="0"/>
                        <a:t>3 to 3.5 ounces</a:t>
                      </a:r>
                      <a:endParaRPr lang="en-US" u="none" dirty="0"/>
                    </a:p>
                  </a:txBody>
                  <a:tcPr/>
                </a:tc>
              </a:tr>
              <a:tr h="370840">
                <a:tc>
                  <a:txBody>
                    <a:bodyPr/>
                    <a:lstStyle/>
                    <a:p>
                      <a:pPr algn="ctr"/>
                      <a:r>
                        <a:rPr lang="en-US" i="0" u="none" dirty="0" smtClean="0"/>
                        <a:t>2400 Calories</a:t>
                      </a:r>
                      <a:r>
                        <a:rPr lang="en-US" i="0" u="none" baseline="0" dirty="0" smtClean="0"/>
                        <a:t> and Greater</a:t>
                      </a:r>
                      <a:endParaRPr lang="en-US" i="0" u="none" dirty="0"/>
                    </a:p>
                  </a:txBody>
                  <a:tcPr/>
                </a:tc>
                <a:tc>
                  <a:txBody>
                    <a:bodyPr/>
                    <a:lstStyle/>
                    <a:p>
                      <a:pPr algn="ctr"/>
                      <a:r>
                        <a:rPr lang="en-US" u="none" dirty="0" smtClean="0"/>
                        <a:t>8 or</a:t>
                      </a:r>
                      <a:r>
                        <a:rPr lang="en-US" u="none" baseline="0" dirty="0" smtClean="0"/>
                        <a:t> more ounces</a:t>
                      </a:r>
                      <a:endParaRPr lang="en-US" u="none" dirty="0"/>
                    </a:p>
                  </a:txBody>
                  <a:tcPr/>
                </a:tc>
                <a:tc>
                  <a:txBody>
                    <a:bodyPr/>
                    <a:lstStyle/>
                    <a:p>
                      <a:pPr algn="ctr"/>
                      <a:r>
                        <a:rPr lang="en-US" u="none" dirty="0" smtClean="0"/>
                        <a:t>4 or more ounces</a:t>
                      </a:r>
                      <a:endParaRPr lang="en-US" u="none" dirty="0"/>
                    </a:p>
                  </a:txBody>
                  <a:tcPr/>
                </a:tc>
              </a:tr>
            </a:tbl>
          </a:graphicData>
        </a:graphic>
      </p:graphicFrame>
      <p:pic>
        <p:nvPicPr>
          <p:cNvPr id="4099" name="Picture 3" descr="C:\Documents and Settings\KalickBA\Local Settings\Temporary Internet Files\Content.IE5\VE088F73\MC900231291[1].wmf"/>
          <p:cNvPicPr>
            <a:picLocks noChangeAspect="1" noChangeArrowheads="1"/>
          </p:cNvPicPr>
          <p:nvPr/>
        </p:nvPicPr>
        <p:blipFill>
          <a:blip r:embed="rId3" cstate="print"/>
          <a:srcRect/>
          <a:stretch>
            <a:fillRect/>
          </a:stretch>
        </p:blipFill>
        <p:spPr bwMode="auto">
          <a:xfrm>
            <a:off x="2971800" y="4267200"/>
            <a:ext cx="3124200" cy="218010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oper Black" pitchFamily="18" charset="0"/>
              </a:rPr>
              <a:t>What is an Ounce of Grain?</a:t>
            </a:r>
            <a:endParaRPr lang="en-US" dirty="0">
              <a:latin typeface="Cooper Black"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1735705"/>
              </p:ext>
            </p:extLst>
          </p:nvPr>
        </p:nvGraphicFramePr>
        <p:xfrm>
          <a:off x="457200" y="4191000"/>
          <a:ext cx="8229600" cy="1879600"/>
        </p:xfrm>
        <a:graphic>
          <a:graphicData uri="http://schemas.openxmlformats.org/drawingml/2006/table">
            <a:tbl>
              <a:tblPr firstRow="1" bandRow="1">
                <a:tableStyleId>{7DF18680-E054-41AD-8BC1-D1AEF772440D}</a:tableStyleId>
              </a:tblPr>
              <a:tblGrid>
                <a:gridCol w="8229600"/>
              </a:tblGrid>
              <a:tr h="370840">
                <a:tc>
                  <a:txBody>
                    <a:bodyPr/>
                    <a:lstStyle/>
                    <a:p>
                      <a:pPr algn="ctr"/>
                      <a:r>
                        <a:rPr lang="en-US" sz="2000" i="1" u="none" dirty="0" smtClean="0"/>
                        <a:t>The</a:t>
                      </a:r>
                      <a:r>
                        <a:rPr lang="en-US" sz="2000" i="1" u="none" baseline="0" dirty="0" smtClean="0"/>
                        <a:t> Following Each Count as 1 Ounce Equivalent of Grains:</a:t>
                      </a:r>
                      <a:endParaRPr lang="en-US" sz="2000" i="1" u="none" dirty="0"/>
                    </a:p>
                  </a:txBody>
                  <a:tcPr/>
                </a:tc>
              </a:tr>
              <a:tr h="370840">
                <a:tc>
                  <a:txBody>
                    <a:bodyPr/>
                    <a:lstStyle/>
                    <a:p>
                      <a:r>
                        <a:rPr lang="en-US" dirty="0" smtClean="0"/>
                        <a:t>½ cup cooked rice, pasta, or cooked cereal</a:t>
                      </a:r>
                    </a:p>
                  </a:txBody>
                  <a:tcPr/>
                </a:tc>
              </a:tr>
              <a:tr h="370840">
                <a:tc>
                  <a:txBody>
                    <a:bodyPr/>
                    <a:lstStyle/>
                    <a:p>
                      <a:r>
                        <a:rPr lang="en-US" dirty="0" smtClean="0"/>
                        <a:t>1 slice</a:t>
                      </a:r>
                      <a:r>
                        <a:rPr lang="en-US" baseline="0" dirty="0" smtClean="0"/>
                        <a:t> of bread</a:t>
                      </a:r>
                    </a:p>
                  </a:txBody>
                  <a:tcPr/>
                </a:tc>
              </a:tr>
              <a:tr h="370840">
                <a:tc>
                  <a:txBody>
                    <a:bodyPr/>
                    <a:lstStyle/>
                    <a:p>
                      <a:r>
                        <a:rPr lang="en-US" baseline="0" dirty="0" smtClean="0"/>
                        <a:t>1 small muffin</a:t>
                      </a:r>
                    </a:p>
                  </a:txBody>
                  <a:tcPr/>
                </a:tc>
              </a:tr>
              <a:tr h="370840">
                <a:tc>
                  <a:txBody>
                    <a:bodyPr/>
                    <a:lstStyle/>
                    <a:p>
                      <a:r>
                        <a:rPr lang="en-US" baseline="0" dirty="0" smtClean="0"/>
                        <a:t>1 cup of ready to eat cereal flakes cereal</a:t>
                      </a:r>
                    </a:p>
                  </a:txBody>
                  <a:tcPr/>
                </a:tc>
              </a:tr>
            </a:tbl>
          </a:graphicData>
        </a:graphic>
      </p:graphicFrame>
      <p:pic>
        <p:nvPicPr>
          <p:cNvPr id="3083" name="Picture 11" descr="C:\Documents and Settings\KalickBA\Local Settings\Temporary Internet Files\Content.IE5\VE088F73\MC900233681[1].wmf"/>
          <p:cNvPicPr>
            <a:picLocks noChangeAspect="1" noChangeArrowheads="1"/>
          </p:cNvPicPr>
          <p:nvPr/>
        </p:nvPicPr>
        <p:blipFill>
          <a:blip r:embed="rId3" cstate="print"/>
          <a:srcRect/>
          <a:stretch>
            <a:fillRect/>
          </a:stretch>
        </p:blipFill>
        <p:spPr bwMode="auto">
          <a:xfrm>
            <a:off x="5715000" y="1600200"/>
            <a:ext cx="2301089" cy="2098895"/>
          </a:xfrm>
          <a:prstGeom prst="rect">
            <a:avLst/>
          </a:prstGeom>
          <a:noFill/>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772803"/>
            <a:ext cx="4103658" cy="1775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oper Black" pitchFamily="18" charset="0"/>
              </a:rPr>
              <a:t>How Can I Tell if a Product</a:t>
            </a:r>
            <a:br>
              <a:rPr lang="en-US" dirty="0" smtClean="0">
                <a:latin typeface="Cooper Black" pitchFamily="18" charset="0"/>
              </a:rPr>
            </a:br>
            <a:r>
              <a:rPr lang="en-US" dirty="0" smtClean="0">
                <a:latin typeface="Cooper Black" pitchFamily="18" charset="0"/>
              </a:rPr>
              <a:t>is Whole Grain?</a:t>
            </a:r>
            <a:endParaRPr lang="en-US" dirty="0">
              <a:latin typeface="Cooper Black" pitchFamily="18" charset="0"/>
            </a:endParaRPr>
          </a:p>
        </p:txBody>
      </p:sp>
      <p:pic>
        <p:nvPicPr>
          <p:cNvPr id="5122" name="Picture 2"/>
          <p:cNvPicPr>
            <a:picLocks noGrp="1" noChangeAspect="1" noChangeArrowheads="1"/>
          </p:cNvPicPr>
          <p:nvPr>
            <p:ph idx="1"/>
          </p:nvPr>
        </p:nvPicPr>
        <p:blipFill>
          <a:blip r:embed="rId3" cstate="print"/>
          <a:srcRect/>
          <a:stretch>
            <a:fillRect/>
          </a:stretch>
        </p:blipFill>
        <p:spPr bwMode="auto">
          <a:xfrm>
            <a:off x="685800" y="1828800"/>
            <a:ext cx="3219450" cy="1400175"/>
          </a:xfrm>
          <a:prstGeom prst="rect">
            <a:avLst/>
          </a:prstGeom>
          <a:noFill/>
          <a:ln w="9525">
            <a:noFill/>
            <a:miter lim="800000"/>
            <a:headEnd/>
            <a:tailEnd/>
          </a:ln>
        </p:spPr>
      </p:pic>
      <p:sp>
        <p:nvSpPr>
          <p:cNvPr id="5" name="TextBox 4"/>
          <p:cNvSpPr txBox="1"/>
          <p:nvPr/>
        </p:nvSpPr>
        <p:spPr>
          <a:xfrm>
            <a:off x="685800" y="3276600"/>
            <a:ext cx="3200400" cy="1323439"/>
          </a:xfrm>
          <a:prstGeom prst="rect">
            <a:avLst/>
          </a:prstGeom>
          <a:noFill/>
        </p:spPr>
        <p:txBody>
          <a:bodyPr wrap="square" rtlCol="0">
            <a:spAutoFit/>
          </a:bodyPr>
          <a:lstStyle/>
          <a:p>
            <a:pPr algn="ctr"/>
            <a:r>
              <a:rPr lang="en-US" sz="2000" b="1" dirty="0" smtClean="0"/>
              <a:t>It is important to remember that just because it may state high fiber, it does not mean that it is whole grain.</a:t>
            </a:r>
            <a:endParaRPr lang="en-US" sz="2000" b="1" dirty="0"/>
          </a:p>
        </p:txBody>
      </p:sp>
      <p:pic>
        <p:nvPicPr>
          <p:cNvPr id="5124" name="Picture 4" descr="http://www.countrykitchenbread.com/images/products/wholegrain-12-grain-bread.jpg"/>
          <p:cNvPicPr>
            <a:picLocks noChangeAspect="1" noChangeArrowheads="1"/>
          </p:cNvPicPr>
          <p:nvPr/>
        </p:nvPicPr>
        <p:blipFill>
          <a:blip r:embed="rId4" cstate="print"/>
          <a:srcRect/>
          <a:stretch>
            <a:fillRect/>
          </a:stretch>
        </p:blipFill>
        <p:spPr bwMode="auto">
          <a:xfrm>
            <a:off x="5486400" y="1828800"/>
            <a:ext cx="2533650" cy="3200400"/>
          </a:xfrm>
          <a:prstGeom prst="rect">
            <a:avLst/>
          </a:prstGeom>
          <a:noFill/>
        </p:spPr>
      </p:pic>
      <p:sp>
        <p:nvSpPr>
          <p:cNvPr id="7" name="Rectangle 6"/>
          <p:cNvSpPr/>
          <p:nvPr/>
        </p:nvSpPr>
        <p:spPr>
          <a:xfrm rot="20753557">
            <a:off x="6943580" y="3805793"/>
            <a:ext cx="609600" cy="152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20975251">
            <a:off x="6177156" y="2721179"/>
            <a:ext cx="609600" cy="11038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486400" y="5105400"/>
            <a:ext cx="2514600" cy="1477328"/>
          </a:xfrm>
          <a:prstGeom prst="rect">
            <a:avLst/>
          </a:prstGeom>
          <a:noFill/>
        </p:spPr>
        <p:txBody>
          <a:bodyPr wrap="square" rtlCol="0">
            <a:spAutoFit/>
          </a:bodyPr>
          <a:lstStyle/>
          <a:p>
            <a:pPr algn="ctr"/>
            <a:r>
              <a:rPr lang="en-US" b="1" dirty="0" smtClean="0"/>
              <a:t>When searching for whole grain foods, choose products that state they are “whole grain”.</a:t>
            </a:r>
            <a:endParaRPr lang="en-US" b="1" dirty="0"/>
          </a:p>
        </p:txBody>
      </p:sp>
      <p:sp>
        <p:nvSpPr>
          <p:cNvPr id="3" name="TextBox 2"/>
          <p:cNvSpPr txBox="1"/>
          <p:nvPr/>
        </p:nvSpPr>
        <p:spPr>
          <a:xfrm>
            <a:off x="4258128" y="2978331"/>
            <a:ext cx="696024" cy="1323439"/>
          </a:xfrm>
          <a:prstGeom prst="rect">
            <a:avLst/>
          </a:prstGeom>
          <a:noFill/>
        </p:spPr>
        <p:txBody>
          <a:bodyPr wrap="none" rtlCol="0">
            <a:spAutoFit/>
          </a:bodyPr>
          <a:lstStyle/>
          <a:p>
            <a:r>
              <a:rPr lang="en-US" sz="8000" b="1" dirty="0" smtClean="0"/>
              <a:t>=</a:t>
            </a:r>
            <a:endParaRPr lang="en-US" sz="8000" b="1" dirty="0"/>
          </a:p>
        </p:txBody>
      </p:sp>
      <p:cxnSp>
        <p:nvCxnSpPr>
          <p:cNvPr id="6" name="Straight Connector 5"/>
          <p:cNvCxnSpPr/>
          <p:nvPr/>
        </p:nvCxnSpPr>
        <p:spPr>
          <a:xfrm flipH="1">
            <a:off x="4511040" y="3124200"/>
            <a:ext cx="182880" cy="99060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oper Black" pitchFamily="18" charset="0"/>
              </a:rPr>
              <a:t>Examples of Whole Wheat</a:t>
            </a:r>
            <a:br>
              <a:rPr lang="en-US" dirty="0" smtClean="0">
                <a:latin typeface="Cooper Black" pitchFamily="18" charset="0"/>
              </a:rPr>
            </a:br>
            <a:r>
              <a:rPr lang="en-US" dirty="0" smtClean="0">
                <a:latin typeface="Cooper Black" pitchFamily="18" charset="0"/>
              </a:rPr>
              <a:t>Products</a:t>
            </a:r>
            <a:endParaRPr lang="en-US" dirty="0">
              <a:latin typeface="Cooper Black" pitchFamily="18" charset="0"/>
            </a:endParaRPr>
          </a:p>
        </p:txBody>
      </p:sp>
      <p:sp>
        <p:nvSpPr>
          <p:cNvPr id="3" name="Content Placeholder 2"/>
          <p:cNvSpPr>
            <a:spLocks noGrp="1"/>
          </p:cNvSpPr>
          <p:nvPr>
            <p:ph idx="1"/>
          </p:nvPr>
        </p:nvSpPr>
        <p:spPr/>
        <p:txBody>
          <a:bodyPr/>
          <a:lstStyle/>
          <a:p>
            <a:pPr algn="ctr"/>
            <a:r>
              <a:rPr lang="en-US" dirty="0" smtClean="0"/>
              <a:t>Brown Rice</a:t>
            </a:r>
          </a:p>
          <a:p>
            <a:pPr algn="ctr"/>
            <a:r>
              <a:rPr lang="en-US" dirty="0" smtClean="0"/>
              <a:t>Oatmeal</a:t>
            </a:r>
          </a:p>
          <a:p>
            <a:pPr algn="ctr"/>
            <a:r>
              <a:rPr lang="en-US" dirty="0" smtClean="0"/>
              <a:t>Popcorn</a:t>
            </a:r>
          </a:p>
          <a:p>
            <a:pPr algn="ctr"/>
            <a:r>
              <a:rPr lang="en-US" dirty="0" smtClean="0"/>
              <a:t>Whole Wheat Breads and Pastas</a:t>
            </a:r>
          </a:p>
          <a:p>
            <a:pPr algn="ctr"/>
            <a:r>
              <a:rPr lang="en-US" dirty="0" smtClean="0"/>
              <a:t>Whole Grain Barley Products</a:t>
            </a:r>
          </a:p>
          <a:p>
            <a:pPr algn="ctr"/>
            <a:r>
              <a:rPr lang="en-US" dirty="0" smtClean="0"/>
              <a:t>Whole Grain Rye Products</a:t>
            </a:r>
          </a:p>
          <a:p>
            <a:pPr algn="ctr"/>
            <a:r>
              <a:rPr lang="en-US" dirty="0" smtClean="0"/>
              <a:t>Whole Grain Corn or Cornmeal Products</a:t>
            </a:r>
          </a:p>
        </p:txBody>
      </p:sp>
      <p:pic>
        <p:nvPicPr>
          <p:cNvPr id="19459" name="Picture 3" descr="C:\Documents and Settings\KalickBA\Local Settings\Temporary Internet Files\Content.IE5\MSB8MU9J\MP900442635[1].jpg"/>
          <p:cNvPicPr>
            <a:picLocks noChangeAspect="1" noChangeArrowheads="1"/>
          </p:cNvPicPr>
          <p:nvPr/>
        </p:nvPicPr>
        <p:blipFill>
          <a:blip r:embed="rId3" cstate="print"/>
          <a:srcRect/>
          <a:stretch>
            <a:fillRect/>
          </a:stretch>
        </p:blipFill>
        <p:spPr bwMode="auto">
          <a:xfrm>
            <a:off x="6019800" y="1066800"/>
            <a:ext cx="2667000" cy="2023872"/>
          </a:xfrm>
          <a:prstGeom prst="rect">
            <a:avLst/>
          </a:prstGeom>
          <a:noFill/>
        </p:spPr>
      </p:pic>
      <p:pic>
        <p:nvPicPr>
          <p:cNvPr id="19466" name="Picture 10" descr="C:\Documents and Settings\KalickBA\Local Settings\Temporary Internet Files\Content.IE5\98009FIQ\MM900046482[1].gif"/>
          <p:cNvPicPr>
            <a:picLocks noChangeAspect="1" noChangeArrowheads="1" noCrop="1"/>
          </p:cNvPicPr>
          <p:nvPr/>
        </p:nvPicPr>
        <p:blipFill>
          <a:blip r:embed="rId4" cstate="print"/>
          <a:srcRect/>
          <a:stretch>
            <a:fillRect/>
          </a:stretch>
        </p:blipFill>
        <p:spPr bwMode="auto">
          <a:xfrm>
            <a:off x="304800" y="5715000"/>
            <a:ext cx="1838325" cy="876300"/>
          </a:xfrm>
          <a:prstGeom prst="rect">
            <a:avLst/>
          </a:prstGeom>
          <a:noFill/>
        </p:spPr>
      </p:pic>
      <p:pic>
        <p:nvPicPr>
          <p:cNvPr id="13" name="Picture 10" descr="C:\Documents and Settings\KalickBA\Local Settings\Temporary Internet Files\Content.IE5\98009FIQ\MM900046482[1].gif"/>
          <p:cNvPicPr>
            <a:picLocks noChangeAspect="1" noChangeArrowheads="1" noCrop="1"/>
          </p:cNvPicPr>
          <p:nvPr/>
        </p:nvPicPr>
        <p:blipFill>
          <a:blip r:embed="rId4" cstate="print"/>
          <a:srcRect/>
          <a:stretch>
            <a:fillRect/>
          </a:stretch>
        </p:blipFill>
        <p:spPr bwMode="auto">
          <a:xfrm>
            <a:off x="6934200" y="5715000"/>
            <a:ext cx="1838325" cy="876300"/>
          </a:xfrm>
          <a:prstGeom prst="rect">
            <a:avLst/>
          </a:prstGeom>
          <a:noFill/>
        </p:spPr>
      </p:pic>
      <p:pic>
        <p:nvPicPr>
          <p:cNvPr id="14" name="Picture 10" descr="C:\Documents and Settings\KalickBA\Local Settings\Temporary Internet Files\Content.IE5\98009FIQ\MM900046482[1].gif"/>
          <p:cNvPicPr>
            <a:picLocks noChangeAspect="1" noChangeArrowheads="1" noCrop="1"/>
          </p:cNvPicPr>
          <p:nvPr/>
        </p:nvPicPr>
        <p:blipFill>
          <a:blip r:embed="rId4" cstate="print"/>
          <a:srcRect/>
          <a:stretch>
            <a:fillRect/>
          </a:stretch>
        </p:blipFill>
        <p:spPr bwMode="auto">
          <a:xfrm>
            <a:off x="3810000" y="5715000"/>
            <a:ext cx="1838325" cy="876300"/>
          </a:xfrm>
          <a:prstGeom prst="rect">
            <a:avLst/>
          </a:prstGeom>
          <a:noFill/>
        </p:spPr>
      </p:pic>
      <p:pic>
        <p:nvPicPr>
          <p:cNvPr id="19468" name="Picture 12" descr="C:\Documents and Settings\KalickBA\Local Settings\Temporary Internet Files\Content.IE5\34E2ARNV\MP900400573[1].jpg"/>
          <p:cNvPicPr>
            <a:picLocks noChangeAspect="1" noChangeArrowheads="1"/>
          </p:cNvPicPr>
          <p:nvPr/>
        </p:nvPicPr>
        <p:blipFill>
          <a:blip r:embed="rId5" cstate="print"/>
          <a:srcRect/>
          <a:stretch>
            <a:fillRect/>
          </a:stretch>
        </p:blipFill>
        <p:spPr bwMode="auto">
          <a:xfrm>
            <a:off x="914400" y="990600"/>
            <a:ext cx="1905000" cy="238183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oper Black" pitchFamily="18" charset="0"/>
              </a:rPr>
              <a:t>Recap</a:t>
            </a:r>
            <a:endParaRPr lang="en-US" dirty="0"/>
          </a:p>
        </p:txBody>
      </p:sp>
      <p:sp>
        <p:nvSpPr>
          <p:cNvPr id="3" name="Content Placeholder 2"/>
          <p:cNvSpPr>
            <a:spLocks noGrp="1"/>
          </p:cNvSpPr>
          <p:nvPr>
            <p:ph idx="1"/>
          </p:nvPr>
        </p:nvSpPr>
        <p:spPr/>
        <p:txBody>
          <a:bodyPr/>
          <a:lstStyle/>
          <a:p>
            <a:r>
              <a:rPr lang="en-US" dirty="0" smtClean="0"/>
              <a:t>Whole grains belong to the Grain Group of MyPyramid.</a:t>
            </a:r>
          </a:p>
          <a:p>
            <a:r>
              <a:rPr lang="en-US" dirty="0" smtClean="0"/>
              <a:t>Whole grains give you many health benefits.</a:t>
            </a:r>
          </a:p>
          <a:p>
            <a:r>
              <a:rPr lang="en-US" dirty="0" smtClean="0"/>
              <a:t>Half of your grains should be whole.</a:t>
            </a:r>
          </a:p>
          <a:p>
            <a:r>
              <a:rPr lang="en-US" dirty="0" smtClean="0"/>
              <a:t>Look for the words ‘whole grain’ on the label.</a:t>
            </a:r>
          </a:p>
          <a:p>
            <a:endParaRPr lang="en-US" dirty="0"/>
          </a:p>
        </p:txBody>
      </p:sp>
    </p:spTree>
    <p:extLst>
      <p:ext uri="{BB962C8B-B14F-4D97-AF65-F5344CB8AC3E}">
        <p14:creationId xmlns:p14="http://schemas.microsoft.com/office/powerpoint/2010/main" val="838932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2971800"/>
            <a:ext cx="2895600" cy="2895600"/>
          </a:xfrm>
          <a:prstGeom prst="rect">
            <a:avLst/>
          </a:prstGeom>
          <a:solidFill>
            <a:schemeClr val="bg2">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4648200" y="1981200"/>
            <a:ext cx="4114800" cy="4662815"/>
          </a:xfrm>
          <a:prstGeom prst="rect">
            <a:avLst/>
          </a:prstGeom>
          <a:solidFill>
            <a:schemeClr val="bg1">
              <a:alpha val="53000"/>
            </a:schemeClr>
          </a:solidFill>
        </p:spPr>
        <p:txBody>
          <a:bodyPr wrap="square">
            <a:spAutoFit/>
          </a:bodyPr>
          <a:lstStyle/>
          <a:p>
            <a:r>
              <a:rPr lang="en-US" sz="1100" b="1" dirty="0" smtClean="0"/>
              <a:t>Mission:</a:t>
            </a:r>
            <a:endParaRPr lang="en-US" sz="1100" dirty="0" smtClean="0"/>
          </a:p>
          <a:p>
            <a:r>
              <a:rPr lang="en-US" sz="1100" dirty="0" smtClean="0"/>
              <a:t>To promote healthier lives through research and education in nutrition and preventive medicine. </a:t>
            </a:r>
          </a:p>
          <a:p>
            <a:r>
              <a:rPr lang="en-US" sz="1100" dirty="0" smtClean="0"/>
              <a:t> </a:t>
            </a:r>
          </a:p>
          <a:p>
            <a:r>
              <a:rPr lang="en-US" sz="1100" dirty="0" smtClean="0"/>
              <a:t>The Pennington Center has several research areas, including:</a:t>
            </a:r>
          </a:p>
          <a:p>
            <a:r>
              <a:rPr lang="en-US" sz="1100" dirty="0" smtClean="0"/>
              <a:t>Clinical Obesity Research</a:t>
            </a:r>
          </a:p>
          <a:p>
            <a:r>
              <a:rPr lang="en-US" sz="1100" dirty="0" smtClean="0"/>
              <a:t>Experimental Obesity</a:t>
            </a:r>
          </a:p>
          <a:p>
            <a:r>
              <a:rPr lang="en-US" sz="1100" dirty="0" smtClean="0"/>
              <a:t>Functional Foods</a:t>
            </a:r>
          </a:p>
          <a:p>
            <a:r>
              <a:rPr lang="en-US" sz="1100" dirty="0" smtClean="0"/>
              <a:t>Health and Performance Enhancement</a:t>
            </a:r>
          </a:p>
          <a:p>
            <a:r>
              <a:rPr lang="en-US" sz="1100" dirty="0" smtClean="0"/>
              <a:t>Nutrition and Chronic Diseases</a:t>
            </a:r>
          </a:p>
          <a:p>
            <a:r>
              <a:rPr lang="en-US" sz="1100" dirty="0" smtClean="0"/>
              <a:t>Nutrition and the Brain</a:t>
            </a:r>
          </a:p>
          <a:p>
            <a:r>
              <a:rPr lang="en-US" sz="1100" dirty="0" smtClean="0"/>
              <a:t>Dementia, Alzheimer’s and healthy aging</a:t>
            </a:r>
          </a:p>
          <a:p>
            <a:r>
              <a:rPr lang="en-US" sz="1100" dirty="0" smtClean="0"/>
              <a:t>Diet, exercise, weight loss and weight loss maintenance</a:t>
            </a:r>
          </a:p>
          <a:p>
            <a:endParaRPr lang="en-US" sz="1100" dirty="0" smtClean="0"/>
          </a:p>
          <a:p>
            <a:r>
              <a:rPr lang="en-US" sz="1100" dirty="0" smtClean="0"/>
              <a:t>The research fostered in these areas can have a profound impact on healthy living and on the prevention of common chronic diseases, such as heart disease, cancer, diabetes, hypertension and osteoporosis. </a:t>
            </a:r>
          </a:p>
          <a:p>
            <a:r>
              <a:rPr lang="en-US" sz="1100" dirty="0" smtClean="0"/>
              <a:t>The Division of Education provides education and information to the scientific community and the public about research findings, training programs and research areas, and coordinates educational events for the public on various health issues.</a:t>
            </a:r>
          </a:p>
          <a:p>
            <a:r>
              <a:rPr lang="en-US" sz="1100" dirty="0" smtClean="0"/>
              <a:t>We invite people of all ages and backgrounds to participate in the exciting research studies being conducted at the </a:t>
            </a:r>
            <a:br>
              <a:rPr lang="en-US" sz="1100" dirty="0" smtClean="0"/>
            </a:br>
            <a:r>
              <a:rPr lang="en-US" sz="1100" dirty="0" smtClean="0"/>
              <a:t>Pennington Center in Baton Rouge, Louisiana. If you would like to take part, visit the clinical trials web page at www.pbrc.edu or call (225) 763-3000.</a:t>
            </a:r>
            <a:endParaRPr lang="en-US" sz="1100" dirty="0"/>
          </a:p>
        </p:txBody>
      </p:sp>
      <p:sp>
        <p:nvSpPr>
          <p:cNvPr id="5" name="Rectangle 4"/>
          <p:cNvSpPr/>
          <p:nvPr/>
        </p:nvSpPr>
        <p:spPr>
          <a:xfrm>
            <a:off x="620486" y="3124199"/>
            <a:ext cx="3276600" cy="2585323"/>
          </a:xfrm>
          <a:prstGeom prst="rect">
            <a:avLst/>
          </a:prstGeom>
        </p:spPr>
        <p:txBody>
          <a:bodyPr wrap="square">
            <a:spAutoFit/>
          </a:bodyPr>
          <a:lstStyle/>
          <a:p>
            <a:r>
              <a:rPr lang="en-US" b="1" dirty="0" smtClean="0">
                <a:latin typeface="Palatino Linotype" pitchFamily="18" charset="0"/>
              </a:rPr>
              <a:t>Authors:</a:t>
            </a:r>
          </a:p>
          <a:p>
            <a:r>
              <a:rPr lang="en-US" dirty="0" smtClean="0">
                <a:latin typeface="Palatino Linotype" pitchFamily="18" charset="0"/>
              </a:rPr>
              <a:t>Beth Kalicki</a:t>
            </a:r>
          </a:p>
          <a:p>
            <a:r>
              <a:rPr lang="en-US" dirty="0" smtClean="0">
                <a:latin typeface="Palatino Linotype" pitchFamily="18" charset="0"/>
              </a:rPr>
              <a:t>Heli Roy, PhD, RD</a:t>
            </a:r>
          </a:p>
          <a:p>
            <a:endParaRPr lang="en-US" dirty="0" smtClean="0">
              <a:latin typeface="Palatino Linotype" pitchFamily="18" charset="0"/>
            </a:endParaRPr>
          </a:p>
          <a:p>
            <a:r>
              <a:rPr lang="en-US" b="1" dirty="0" smtClean="0">
                <a:latin typeface="Palatino Linotype" pitchFamily="18" charset="0"/>
              </a:rPr>
              <a:t>Division of Education</a:t>
            </a:r>
            <a:r>
              <a:rPr lang="en-US" dirty="0" smtClean="0">
                <a:latin typeface="Palatino Linotype" pitchFamily="18" charset="0"/>
              </a:rPr>
              <a:t/>
            </a:r>
            <a:br>
              <a:rPr lang="en-US" dirty="0" smtClean="0">
                <a:latin typeface="Palatino Linotype" pitchFamily="18" charset="0"/>
              </a:rPr>
            </a:br>
            <a:r>
              <a:rPr lang="en-US" b="1" dirty="0" smtClean="0">
                <a:latin typeface="Palatino Linotype" pitchFamily="18" charset="0"/>
              </a:rPr>
              <a:t>Pennington Biomedical Research Center</a:t>
            </a:r>
          </a:p>
          <a:p>
            <a:endParaRPr lang="en-US" b="1" dirty="0">
              <a:latin typeface="Palatino Linotype" pitchFamily="18" charset="0"/>
            </a:endParaRPr>
          </a:p>
          <a:p>
            <a:r>
              <a:rPr lang="en-US" b="1" dirty="0" smtClean="0">
                <a:latin typeface="Palatino Linotype" pitchFamily="18" charset="0"/>
              </a:rPr>
              <a:t>10/10</a:t>
            </a:r>
            <a:endParaRPr lang="en-US" dirty="0"/>
          </a:p>
        </p:txBody>
      </p:sp>
      <p:pic>
        <p:nvPicPr>
          <p:cNvPr id="6" name="Picture 5" descr="pennington picture.jpg"/>
          <p:cNvPicPr>
            <a:picLocks noChangeAspect="1"/>
          </p:cNvPicPr>
          <p:nvPr/>
        </p:nvPicPr>
        <p:blipFill>
          <a:blip r:embed="rId2" cstate="print"/>
          <a:stretch>
            <a:fillRect/>
          </a:stretch>
        </p:blipFill>
        <p:spPr>
          <a:xfrm>
            <a:off x="838200" y="304800"/>
            <a:ext cx="7429500" cy="1397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783</TotalTime>
  <Words>299</Words>
  <Application>Microsoft Office PowerPoint</Application>
  <PresentationFormat>On-screen Show (4:3)</PresentationFormat>
  <Paragraphs>94</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The Importance of Whole Grains</vt:lpstr>
      <vt:lpstr>MyPyramid</vt:lpstr>
      <vt:lpstr>Benefits</vt:lpstr>
      <vt:lpstr>How Much Should I Have?</vt:lpstr>
      <vt:lpstr>What is an Ounce of Grain?</vt:lpstr>
      <vt:lpstr>How Can I Tell if a Product is Whole Grain?</vt:lpstr>
      <vt:lpstr>Examples of Whole Wheat Products</vt:lpstr>
      <vt:lpstr>Recap</vt:lpstr>
      <vt:lpstr>PowerPoint Presentation</vt:lpstr>
    </vt:vector>
  </TitlesOfParts>
  <Company>PBRC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KalickBA</dc:creator>
  <cp:lastModifiedBy>RoyHJ</cp:lastModifiedBy>
  <cp:revision>44</cp:revision>
  <dcterms:created xsi:type="dcterms:W3CDTF">2010-10-15T17:40:06Z</dcterms:created>
  <dcterms:modified xsi:type="dcterms:W3CDTF">2010-12-17T18:50:10Z</dcterms:modified>
</cp:coreProperties>
</file>