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57" r:id="rId3"/>
    <p:sldId id="266" r:id="rId4"/>
    <p:sldId id="267" r:id="rId5"/>
    <p:sldId id="258" r:id="rId6"/>
    <p:sldId id="268" r:id="rId7"/>
    <p:sldId id="259" r:id="rId8"/>
    <p:sldId id="269" r:id="rId9"/>
    <p:sldId id="270" r:id="rId10"/>
    <p:sldId id="260" r:id="rId11"/>
    <p:sldId id="261" r:id="rId12"/>
    <p:sldId id="262" r:id="rId13"/>
    <p:sldId id="263" r:id="rId14"/>
    <p:sldId id="271" r:id="rId15"/>
    <p:sldId id="272" r:id="rId16"/>
    <p:sldId id="26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455" autoAdjust="0"/>
  </p:normalViewPr>
  <p:slideViewPr>
    <p:cSldViewPr>
      <p:cViewPr>
        <p:scale>
          <a:sx n="80" d="100"/>
          <a:sy n="80" d="100"/>
        </p:scale>
        <p:origin x="-86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8DD7BC-EF23-4793-9EBB-99499FA66CDA}" type="doc">
      <dgm:prSet loTypeId="urn:microsoft.com/office/officeart/2005/8/layout/default#2" loCatId="list" qsTypeId="urn:microsoft.com/office/officeart/2005/8/quickstyle/simple1" qsCatId="simple" csTypeId="urn:microsoft.com/office/officeart/2005/8/colors/colorful1#2" csCatId="colorful" phldr="1"/>
      <dgm:spPr/>
      <dgm:t>
        <a:bodyPr/>
        <a:lstStyle/>
        <a:p>
          <a:endParaRPr lang="en-US"/>
        </a:p>
      </dgm:t>
    </dgm:pt>
    <dgm:pt modelId="{70FD93F0-EF0A-4C77-A1AA-C3EE02A1FB0B}">
      <dgm:prSet phldrT="[Text]"/>
      <dgm:spPr/>
      <dgm:t>
        <a:bodyPr/>
        <a:lstStyle/>
        <a:p>
          <a:r>
            <a:rPr lang="en-US" dirty="0" smtClean="0"/>
            <a:t>Milk</a:t>
          </a:r>
          <a:endParaRPr lang="en-US" dirty="0"/>
        </a:p>
      </dgm:t>
    </dgm:pt>
    <dgm:pt modelId="{5244FFD7-9067-480C-BFC9-98D3F7DC57B4}" type="parTrans" cxnId="{58DF50D5-205C-4CF9-B1C5-A27A0D2196C7}">
      <dgm:prSet/>
      <dgm:spPr/>
      <dgm:t>
        <a:bodyPr/>
        <a:lstStyle/>
        <a:p>
          <a:endParaRPr lang="en-US"/>
        </a:p>
      </dgm:t>
    </dgm:pt>
    <dgm:pt modelId="{EF600DF3-8A0F-4793-9240-3962FAD05DED}" type="sibTrans" cxnId="{58DF50D5-205C-4CF9-B1C5-A27A0D2196C7}">
      <dgm:prSet/>
      <dgm:spPr/>
      <dgm:t>
        <a:bodyPr/>
        <a:lstStyle/>
        <a:p>
          <a:endParaRPr lang="en-US"/>
        </a:p>
      </dgm:t>
    </dgm:pt>
    <dgm:pt modelId="{AD2FF071-E632-473F-ABEE-ABCEF3371238}">
      <dgm:prSet phldrT="[Text]"/>
      <dgm:spPr/>
      <dgm:t>
        <a:bodyPr/>
        <a:lstStyle/>
        <a:p>
          <a:r>
            <a:rPr lang="en-US" dirty="0" smtClean="0"/>
            <a:t>Low-fat Fruited Yogurt</a:t>
          </a:r>
          <a:endParaRPr lang="en-US" dirty="0"/>
        </a:p>
      </dgm:t>
    </dgm:pt>
    <dgm:pt modelId="{29FBA38F-F1D5-4CCF-99D0-3650460B578A}" type="parTrans" cxnId="{4B1AD82F-1F70-4C9D-9A65-7EBD8CB1F7AE}">
      <dgm:prSet/>
      <dgm:spPr/>
      <dgm:t>
        <a:bodyPr/>
        <a:lstStyle/>
        <a:p>
          <a:endParaRPr lang="en-US"/>
        </a:p>
      </dgm:t>
    </dgm:pt>
    <dgm:pt modelId="{B81319D3-A090-4640-AEDB-AE5CBD4D9353}" type="sibTrans" cxnId="{4B1AD82F-1F70-4C9D-9A65-7EBD8CB1F7AE}">
      <dgm:prSet/>
      <dgm:spPr/>
      <dgm:t>
        <a:bodyPr/>
        <a:lstStyle/>
        <a:p>
          <a:endParaRPr lang="en-US"/>
        </a:p>
      </dgm:t>
    </dgm:pt>
    <dgm:pt modelId="{7ADD072E-77BF-4502-8B8A-908F4384E79A}">
      <dgm:prSet phldrT="[Text]"/>
      <dgm:spPr/>
      <dgm:t>
        <a:bodyPr/>
        <a:lstStyle/>
        <a:p>
          <a:r>
            <a:rPr lang="en-US" dirty="0" smtClean="0"/>
            <a:t>String Cheese</a:t>
          </a:r>
          <a:endParaRPr lang="en-US" dirty="0"/>
        </a:p>
      </dgm:t>
    </dgm:pt>
    <dgm:pt modelId="{35848239-4BD9-4E5A-A6AB-537E575CDB56}" type="parTrans" cxnId="{3E6E8EE5-95C9-4BC1-8101-186E2B1F857C}">
      <dgm:prSet/>
      <dgm:spPr/>
      <dgm:t>
        <a:bodyPr/>
        <a:lstStyle/>
        <a:p>
          <a:endParaRPr lang="en-US"/>
        </a:p>
      </dgm:t>
    </dgm:pt>
    <dgm:pt modelId="{5B1687E3-6AA3-459F-99E0-F836FDE768B0}" type="sibTrans" cxnId="{3E6E8EE5-95C9-4BC1-8101-186E2B1F857C}">
      <dgm:prSet/>
      <dgm:spPr/>
      <dgm:t>
        <a:bodyPr/>
        <a:lstStyle/>
        <a:p>
          <a:endParaRPr lang="en-US"/>
        </a:p>
      </dgm:t>
    </dgm:pt>
    <dgm:pt modelId="{67B4E68F-64F2-4F9F-8DB8-565AEF80C4FA}">
      <dgm:prSet phldrT="[Text]"/>
      <dgm:spPr/>
      <dgm:t>
        <a:bodyPr/>
        <a:lstStyle/>
        <a:p>
          <a:r>
            <a:rPr lang="en-US" dirty="0" smtClean="0"/>
            <a:t>Instant Pudding made with Non-fat Milk</a:t>
          </a:r>
          <a:endParaRPr lang="en-US" dirty="0"/>
        </a:p>
      </dgm:t>
    </dgm:pt>
    <dgm:pt modelId="{B649BB26-607D-444E-84BE-A15EB4572A64}" type="parTrans" cxnId="{2A70868A-A521-4B3E-85A1-2C5296792FA6}">
      <dgm:prSet/>
      <dgm:spPr/>
      <dgm:t>
        <a:bodyPr/>
        <a:lstStyle/>
        <a:p>
          <a:endParaRPr lang="en-US"/>
        </a:p>
      </dgm:t>
    </dgm:pt>
    <dgm:pt modelId="{7299C1EE-0C73-4DF5-9649-311A76B97E5F}" type="sibTrans" cxnId="{2A70868A-A521-4B3E-85A1-2C5296792FA6}">
      <dgm:prSet/>
      <dgm:spPr/>
      <dgm:t>
        <a:bodyPr/>
        <a:lstStyle/>
        <a:p>
          <a:endParaRPr lang="en-US"/>
        </a:p>
      </dgm:t>
    </dgm:pt>
    <dgm:pt modelId="{5BE14FD7-FD78-4C3E-99A4-250F6C48FC5F}">
      <dgm:prSet phldrT="[Text]"/>
      <dgm:spPr/>
      <dgm:t>
        <a:bodyPr/>
        <a:lstStyle/>
        <a:p>
          <a:r>
            <a:rPr lang="en-US" dirty="0" smtClean="0"/>
            <a:t>Frozen Fruit Bars</a:t>
          </a:r>
          <a:endParaRPr lang="en-US" dirty="0"/>
        </a:p>
      </dgm:t>
    </dgm:pt>
    <dgm:pt modelId="{9263BDA3-16ED-4E3B-B144-9A73E9B1C16E}" type="parTrans" cxnId="{026921D7-9207-4072-B04C-BFE09B62F386}">
      <dgm:prSet/>
      <dgm:spPr/>
      <dgm:t>
        <a:bodyPr/>
        <a:lstStyle/>
        <a:p>
          <a:endParaRPr lang="en-US"/>
        </a:p>
      </dgm:t>
    </dgm:pt>
    <dgm:pt modelId="{820E884F-9593-4ED0-B71E-B174BEFC926E}" type="sibTrans" cxnId="{026921D7-9207-4072-B04C-BFE09B62F386}">
      <dgm:prSet/>
      <dgm:spPr/>
      <dgm:t>
        <a:bodyPr/>
        <a:lstStyle/>
        <a:p>
          <a:endParaRPr lang="en-US"/>
        </a:p>
      </dgm:t>
    </dgm:pt>
    <dgm:pt modelId="{E5F02796-3723-490F-B369-0563E2D20179}">
      <dgm:prSet/>
      <dgm:spPr/>
      <dgm:t>
        <a:bodyPr/>
        <a:lstStyle/>
        <a:p>
          <a:r>
            <a:rPr lang="en-US" dirty="0" smtClean="0"/>
            <a:t>Fresh Fruit</a:t>
          </a:r>
        </a:p>
        <a:p>
          <a:r>
            <a:rPr lang="en-US" dirty="0" smtClean="0"/>
            <a:t>(Peeled and Cut up)</a:t>
          </a:r>
          <a:endParaRPr lang="en-US" dirty="0"/>
        </a:p>
      </dgm:t>
    </dgm:pt>
    <dgm:pt modelId="{F3B7838A-32DA-4CDC-91EF-B9CD2CFF0BE9}" type="parTrans" cxnId="{553DA533-0795-4CEA-BDCB-B2736C963D5D}">
      <dgm:prSet/>
      <dgm:spPr/>
    </dgm:pt>
    <dgm:pt modelId="{A7DE7A29-71A7-4F30-8D6F-5BB74B0C764C}" type="sibTrans" cxnId="{553DA533-0795-4CEA-BDCB-B2736C963D5D}">
      <dgm:prSet/>
      <dgm:spPr/>
    </dgm:pt>
    <dgm:pt modelId="{BB80F7B7-6EE2-40D5-B46D-89B951703500}">
      <dgm:prSet/>
      <dgm:spPr/>
      <dgm:t>
        <a:bodyPr/>
        <a:lstStyle/>
        <a:p>
          <a:r>
            <a:rPr lang="en-US" dirty="0" smtClean="0"/>
            <a:t>Fruit Juice</a:t>
          </a:r>
          <a:endParaRPr lang="en-US" dirty="0"/>
        </a:p>
      </dgm:t>
    </dgm:pt>
    <dgm:pt modelId="{E7A63142-00CF-4D2B-833B-A625BF305FDC}" type="parTrans" cxnId="{A422D633-DC0B-486A-B11A-1BD3F01D842A}">
      <dgm:prSet/>
      <dgm:spPr/>
    </dgm:pt>
    <dgm:pt modelId="{A2D37837-A47B-4579-9B6D-68EDC47FE69B}" type="sibTrans" cxnId="{A422D633-DC0B-486A-B11A-1BD3F01D842A}">
      <dgm:prSet/>
      <dgm:spPr/>
    </dgm:pt>
    <dgm:pt modelId="{6101BC0D-46C4-483C-87FD-4DC8EC27688C}">
      <dgm:prSet/>
      <dgm:spPr/>
      <dgm:t>
        <a:bodyPr/>
        <a:lstStyle/>
        <a:p>
          <a:r>
            <a:rPr lang="en-US" dirty="0" smtClean="0"/>
            <a:t>Individual Servings of Applesauce or Canned Fruit</a:t>
          </a:r>
          <a:endParaRPr lang="en-US" dirty="0"/>
        </a:p>
      </dgm:t>
    </dgm:pt>
    <dgm:pt modelId="{AC8514D0-9E52-458A-BDD6-5A5D4B98A825}" type="parTrans" cxnId="{DF3192AD-212C-47F4-8B97-FA009E260BF2}">
      <dgm:prSet/>
      <dgm:spPr/>
    </dgm:pt>
    <dgm:pt modelId="{FB0FAE56-FF42-4B4B-88E2-5CCF152B38F2}" type="sibTrans" cxnId="{DF3192AD-212C-47F4-8B97-FA009E260BF2}">
      <dgm:prSet/>
      <dgm:spPr/>
    </dgm:pt>
    <dgm:pt modelId="{A0918266-1B3D-4D74-8096-ED7CA0D4F68F}">
      <dgm:prSet/>
      <dgm:spPr/>
      <dgm:t>
        <a:bodyPr/>
        <a:lstStyle/>
        <a:p>
          <a:r>
            <a:rPr lang="en-US" dirty="0" smtClean="0"/>
            <a:t>Raisins</a:t>
          </a:r>
          <a:endParaRPr lang="en-US" dirty="0"/>
        </a:p>
      </dgm:t>
    </dgm:pt>
    <dgm:pt modelId="{4BB4E6D1-217A-4B3A-B2E0-BFC596CFB42B}" type="parTrans" cxnId="{970FAEFF-0BF4-43E8-A00C-A6055210FC16}">
      <dgm:prSet/>
      <dgm:spPr/>
    </dgm:pt>
    <dgm:pt modelId="{9F8A07C0-7365-42E6-9481-1819770B4AC3}" type="sibTrans" cxnId="{970FAEFF-0BF4-43E8-A00C-A6055210FC16}">
      <dgm:prSet/>
      <dgm:spPr/>
    </dgm:pt>
    <dgm:pt modelId="{6F639A2E-B6D6-467E-85A0-00D8276A4921}">
      <dgm:prSet/>
      <dgm:spPr/>
      <dgm:t>
        <a:bodyPr/>
        <a:lstStyle/>
        <a:p>
          <a:r>
            <a:rPr lang="en-US" dirty="0" smtClean="0"/>
            <a:t>Dried Pineapple Rings</a:t>
          </a:r>
          <a:endParaRPr lang="en-US" dirty="0"/>
        </a:p>
      </dgm:t>
    </dgm:pt>
    <dgm:pt modelId="{53434881-76B4-4763-A2C6-611551D2133C}" type="parTrans" cxnId="{0A0ADB10-FFB2-4D78-B2BF-3CB3F4936D06}">
      <dgm:prSet/>
      <dgm:spPr/>
    </dgm:pt>
    <dgm:pt modelId="{19FE69BD-C55C-4715-BAF4-5773616C63A8}" type="sibTrans" cxnId="{0A0ADB10-FFB2-4D78-B2BF-3CB3F4936D06}">
      <dgm:prSet/>
      <dgm:spPr/>
    </dgm:pt>
    <dgm:pt modelId="{17C0730A-4A15-4DDB-B1CF-02D982C20306}">
      <dgm:prSet/>
      <dgm:spPr/>
      <dgm:t>
        <a:bodyPr/>
        <a:lstStyle/>
        <a:p>
          <a:r>
            <a:rPr lang="en-US" dirty="0" smtClean="0"/>
            <a:t>Cut-up Vegetables with Low-fat Salad Dressing</a:t>
          </a:r>
          <a:endParaRPr lang="en-US" dirty="0"/>
        </a:p>
      </dgm:t>
    </dgm:pt>
    <dgm:pt modelId="{B47D50C1-0096-4017-92D2-CF6891365FBF}" type="parTrans" cxnId="{992E8136-ADAE-4258-A97F-FBB037D83118}">
      <dgm:prSet/>
      <dgm:spPr/>
    </dgm:pt>
    <dgm:pt modelId="{B59F36B6-8942-4689-9A21-7E46E24CF643}" type="sibTrans" cxnId="{992E8136-ADAE-4258-A97F-FBB037D83118}">
      <dgm:prSet/>
      <dgm:spPr/>
    </dgm:pt>
    <dgm:pt modelId="{1423A05A-EA2A-4E10-B97F-2D1E63B74CE4}">
      <dgm:prSet/>
      <dgm:spPr/>
      <dgm:t>
        <a:bodyPr/>
        <a:lstStyle/>
        <a:p>
          <a:r>
            <a:rPr lang="en-US" dirty="0" smtClean="0"/>
            <a:t>Baby Carrots</a:t>
          </a:r>
          <a:endParaRPr lang="en-US" dirty="0"/>
        </a:p>
      </dgm:t>
    </dgm:pt>
    <dgm:pt modelId="{CB5B0A41-4A89-4ECC-921E-1CD5B3AD13EC}" type="parTrans" cxnId="{AAADB046-E6D3-4067-96C1-55F5F9F96C86}">
      <dgm:prSet/>
      <dgm:spPr/>
    </dgm:pt>
    <dgm:pt modelId="{1CBE1D48-9229-4AA9-BC31-CF1145B1A668}" type="sibTrans" cxnId="{AAADB046-E6D3-4067-96C1-55F5F9F96C86}">
      <dgm:prSet/>
      <dgm:spPr/>
    </dgm:pt>
    <dgm:pt modelId="{97EA3726-608F-43E9-9FB3-C2482B58D39F}">
      <dgm:prSet/>
      <dgm:spPr/>
      <dgm:t>
        <a:bodyPr/>
        <a:lstStyle/>
        <a:p>
          <a:r>
            <a:rPr lang="en-US" dirty="0" smtClean="0"/>
            <a:t>Graham Crackers</a:t>
          </a:r>
          <a:endParaRPr lang="en-US" dirty="0"/>
        </a:p>
      </dgm:t>
    </dgm:pt>
    <dgm:pt modelId="{FA968081-A2C7-4956-90C6-13C277A86E70}" type="parTrans" cxnId="{D0317B96-434B-496B-8402-127297BE3260}">
      <dgm:prSet/>
      <dgm:spPr/>
    </dgm:pt>
    <dgm:pt modelId="{F7D6D76F-3BF6-4B39-B7DC-70B4F8777F08}" type="sibTrans" cxnId="{D0317B96-434B-496B-8402-127297BE3260}">
      <dgm:prSet/>
      <dgm:spPr/>
    </dgm:pt>
    <dgm:pt modelId="{44D7A0E4-D2E4-4618-B5D0-72B02AC72945}">
      <dgm:prSet/>
      <dgm:spPr/>
      <dgm:t>
        <a:bodyPr/>
        <a:lstStyle/>
        <a:p>
          <a:r>
            <a:rPr lang="en-US" dirty="0" smtClean="0"/>
            <a:t>Pretzels</a:t>
          </a:r>
          <a:endParaRPr lang="en-US" dirty="0"/>
        </a:p>
      </dgm:t>
    </dgm:pt>
    <dgm:pt modelId="{36D84591-3C74-4EB9-8F09-6C3F6B992293}" type="parTrans" cxnId="{B0603B5A-24F0-4D2A-92F4-32CCA5B02CFB}">
      <dgm:prSet/>
      <dgm:spPr/>
    </dgm:pt>
    <dgm:pt modelId="{520E3305-B7BE-441D-A3D9-D55BA3767F1B}" type="sibTrans" cxnId="{B0603B5A-24F0-4D2A-92F4-32CCA5B02CFB}">
      <dgm:prSet/>
      <dgm:spPr/>
    </dgm:pt>
    <dgm:pt modelId="{EDD956BE-7588-411E-B352-6EA21DE6452B}">
      <dgm:prSet/>
      <dgm:spPr/>
      <dgm:t>
        <a:bodyPr/>
        <a:lstStyle/>
        <a:p>
          <a:r>
            <a:rPr lang="en-US" dirty="0" smtClean="0"/>
            <a:t>Dry Cereal</a:t>
          </a:r>
          <a:endParaRPr lang="en-US" dirty="0"/>
        </a:p>
      </dgm:t>
    </dgm:pt>
    <dgm:pt modelId="{141493C5-415F-44F3-AE98-8B9214F2694E}" type="parTrans" cxnId="{A6F37423-8DC5-4396-AD1C-DD465D85FE0F}">
      <dgm:prSet/>
      <dgm:spPr/>
    </dgm:pt>
    <dgm:pt modelId="{EC1FA75D-3ACD-4D11-BB4E-112724E8C379}" type="sibTrans" cxnId="{A6F37423-8DC5-4396-AD1C-DD465D85FE0F}">
      <dgm:prSet/>
      <dgm:spPr/>
    </dgm:pt>
    <dgm:pt modelId="{31322F7A-AD2B-4B83-89A7-CF6886B7EEA2}">
      <dgm:prSet/>
      <dgm:spPr/>
      <dgm:t>
        <a:bodyPr/>
        <a:lstStyle/>
        <a:p>
          <a:r>
            <a:rPr lang="en-US" dirty="0" smtClean="0"/>
            <a:t>Vanilla Wafers</a:t>
          </a:r>
          <a:endParaRPr lang="en-US" dirty="0"/>
        </a:p>
      </dgm:t>
    </dgm:pt>
    <dgm:pt modelId="{1F143AE7-7EC8-4A76-95D2-293202EF5375}" type="parTrans" cxnId="{A373E833-C56F-4BFB-925A-FFF67D5E01B5}">
      <dgm:prSet/>
      <dgm:spPr/>
    </dgm:pt>
    <dgm:pt modelId="{F869281F-4D03-4FE4-97BE-8E5F25E4FCD8}" type="sibTrans" cxnId="{A373E833-C56F-4BFB-925A-FFF67D5E01B5}">
      <dgm:prSet/>
      <dgm:spPr/>
    </dgm:pt>
    <dgm:pt modelId="{CC60896E-6CEC-47DE-8373-C9B4DE03CE86}">
      <dgm:prSet/>
      <dgm:spPr/>
      <dgm:t>
        <a:bodyPr/>
        <a:lstStyle/>
        <a:p>
          <a:r>
            <a:rPr lang="en-US" dirty="0" smtClean="0"/>
            <a:t>Animal Crackers</a:t>
          </a:r>
          <a:endParaRPr lang="en-US" dirty="0"/>
        </a:p>
      </dgm:t>
    </dgm:pt>
    <dgm:pt modelId="{B98BD997-EAE0-4F45-B1D9-8D9AC145654D}" type="parTrans" cxnId="{68343BAB-389D-4D80-A4AE-4E7C05867A04}">
      <dgm:prSet/>
      <dgm:spPr/>
    </dgm:pt>
    <dgm:pt modelId="{F0BC9195-C2B3-4F7D-8C8D-A5D8D9315EED}" type="sibTrans" cxnId="{68343BAB-389D-4D80-A4AE-4E7C05867A04}">
      <dgm:prSet/>
      <dgm:spPr/>
    </dgm:pt>
    <dgm:pt modelId="{BB8F7743-457D-4179-9A0D-04350C5D8D9D}">
      <dgm:prSet/>
      <dgm:spPr/>
      <dgm:t>
        <a:bodyPr/>
        <a:lstStyle/>
        <a:p>
          <a:r>
            <a:rPr lang="en-US" dirty="0" smtClean="0"/>
            <a:t>Soft Pretzels</a:t>
          </a:r>
          <a:endParaRPr lang="en-US" dirty="0"/>
        </a:p>
      </dgm:t>
    </dgm:pt>
    <dgm:pt modelId="{8FFF2335-6EA0-4258-863B-9C0F6B962DE9}" type="parTrans" cxnId="{BAC4487E-E046-4A72-9860-803D35648ECC}">
      <dgm:prSet/>
      <dgm:spPr/>
    </dgm:pt>
    <dgm:pt modelId="{F3753B18-FD74-4031-BD5F-798169741070}" type="sibTrans" cxnId="{BAC4487E-E046-4A72-9860-803D35648ECC}">
      <dgm:prSet/>
      <dgm:spPr/>
    </dgm:pt>
    <dgm:pt modelId="{BDB5AB68-3161-44E2-8D29-6C3C00BEB1D3}">
      <dgm:prSet/>
      <dgm:spPr/>
      <dgm:t>
        <a:bodyPr/>
        <a:lstStyle/>
        <a:p>
          <a:r>
            <a:rPr lang="en-US" dirty="0" smtClean="0"/>
            <a:t>Chicken Taco</a:t>
          </a:r>
          <a:endParaRPr lang="en-US" dirty="0"/>
        </a:p>
      </dgm:t>
    </dgm:pt>
    <dgm:pt modelId="{97B14E6D-A07C-4F3C-8F93-713ED7F0D4D3}" type="parTrans" cxnId="{DF31C731-C031-4FFA-9E41-56009BFD68FF}">
      <dgm:prSet/>
      <dgm:spPr/>
    </dgm:pt>
    <dgm:pt modelId="{62916234-1E7C-499E-A96D-161CC488B80E}" type="sibTrans" cxnId="{DF31C731-C031-4FFA-9E41-56009BFD68FF}">
      <dgm:prSet/>
      <dgm:spPr/>
    </dgm:pt>
    <dgm:pt modelId="{65B40ED8-8841-4DF7-9645-E01B5294BC1F}">
      <dgm:prSet/>
      <dgm:spPr/>
      <dgm:t>
        <a:bodyPr/>
        <a:lstStyle/>
        <a:p>
          <a:r>
            <a:rPr lang="en-US" dirty="0" smtClean="0"/>
            <a:t>Half of a Grilled Cheese Sandwich</a:t>
          </a:r>
          <a:endParaRPr lang="en-US" dirty="0"/>
        </a:p>
      </dgm:t>
    </dgm:pt>
    <dgm:pt modelId="{80220B9E-03FF-4CE9-BBCC-3677F3C96FB9}" type="parTrans" cxnId="{84A4DF74-D5CC-4DE5-959F-48F7E5E94F44}">
      <dgm:prSet/>
      <dgm:spPr/>
    </dgm:pt>
    <dgm:pt modelId="{7C82EEF1-FB77-45B8-9FE5-BE472B9395B9}" type="sibTrans" cxnId="{84A4DF74-D5CC-4DE5-959F-48F7E5E94F44}">
      <dgm:prSet/>
      <dgm:spPr/>
    </dgm:pt>
    <dgm:pt modelId="{F0671913-79BC-4292-92AC-01540CFABA67}" type="pres">
      <dgm:prSet presAssocID="{578DD7BC-EF23-4793-9EBB-99499FA66CDA}" presName="diagram" presStyleCnt="0">
        <dgm:presLayoutVars>
          <dgm:dir/>
          <dgm:resizeHandles val="exact"/>
        </dgm:presLayoutVars>
      </dgm:prSet>
      <dgm:spPr/>
      <dgm:t>
        <a:bodyPr/>
        <a:lstStyle/>
        <a:p>
          <a:endParaRPr lang="en-US"/>
        </a:p>
      </dgm:t>
    </dgm:pt>
    <dgm:pt modelId="{675D4711-47CD-4207-8BC9-976A61004D1B}" type="pres">
      <dgm:prSet presAssocID="{70FD93F0-EF0A-4C77-A1AA-C3EE02A1FB0B}" presName="node" presStyleLbl="node1" presStyleIdx="0" presStyleCnt="20">
        <dgm:presLayoutVars>
          <dgm:bulletEnabled val="1"/>
        </dgm:presLayoutVars>
      </dgm:prSet>
      <dgm:spPr/>
      <dgm:t>
        <a:bodyPr/>
        <a:lstStyle/>
        <a:p>
          <a:endParaRPr lang="en-US"/>
        </a:p>
      </dgm:t>
    </dgm:pt>
    <dgm:pt modelId="{6D5992CF-C513-4567-A28B-0317F7267F42}" type="pres">
      <dgm:prSet presAssocID="{EF600DF3-8A0F-4793-9240-3962FAD05DED}" presName="sibTrans" presStyleCnt="0"/>
      <dgm:spPr/>
    </dgm:pt>
    <dgm:pt modelId="{2942F084-3008-4466-BFDA-5ADC49A1A7F7}" type="pres">
      <dgm:prSet presAssocID="{AD2FF071-E632-473F-ABEE-ABCEF3371238}" presName="node" presStyleLbl="node1" presStyleIdx="1" presStyleCnt="20">
        <dgm:presLayoutVars>
          <dgm:bulletEnabled val="1"/>
        </dgm:presLayoutVars>
      </dgm:prSet>
      <dgm:spPr/>
      <dgm:t>
        <a:bodyPr/>
        <a:lstStyle/>
        <a:p>
          <a:endParaRPr lang="en-US"/>
        </a:p>
      </dgm:t>
    </dgm:pt>
    <dgm:pt modelId="{5D69947A-8F68-4779-9FEC-94DB59058574}" type="pres">
      <dgm:prSet presAssocID="{B81319D3-A090-4640-AEDB-AE5CBD4D9353}" presName="sibTrans" presStyleCnt="0"/>
      <dgm:spPr/>
    </dgm:pt>
    <dgm:pt modelId="{65858AD2-03D4-4011-8B96-8F012EC39C55}" type="pres">
      <dgm:prSet presAssocID="{7ADD072E-77BF-4502-8B8A-908F4384E79A}" presName="node" presStyleLbl="node1" presStyleIdx="2" presStyleCnt="20">
        <dgm:presLayoutVars>
          <dgm:bulletEnabled val="1"/>
        </dgm:presLayoutVars>
      </dgm:prSet>
      <dgm:spPr/>
      <dgm:t>
        <a:bodyPr/>
        <a:lstStyle/>
        <a:p>
          <a:endParaRPr lang="en-US"/>
        </a:p>
      </dgm:t>
    </dgm:pt>
    <dgm:pt modelId="{B9A0B32E-397C-4CB6-9AEA-F358A517C3EF}" type="pres">
      <dgm:prSet presAssocID="{5B1687E3-6AA3-459F-99E0-F836FDE768B0}" presName="sibTrans" presStyleCnt="0"/>
      <dgm:spPr/>
    </dgm:pt>
    <dgm:pt modelId="{6D563D22-7542-4B44-9739-9DEDA2D0F3A0}" type="pres">
      <dgm:prSet presAssocID="{67B4E68F-64F2-4F9F-8DB8-565AEF80C4FA}" presName="node" presStyleLbl="node1" presStyleIdx="3" presStyleCnt="20">
        <dgm:presLayoutVars>
          <dgm:bulletEnabled val="1"/>
        </dgm:presLayoutVars>
      </dgm:prSet>
      <dgm:spPr/>
      <dgm:t>
        <a:bodyPr/>
        <a:lstStyle/>
        <a:p>
          <a:endParaRPr lang="en-US"/>
        </a:p>
      </dgm:t>
    </dgm:pt>
    <dgm:pt modelId="{7496FEE2-BAAB-45BE-BEC8-495C07CD9459}" type="pres">
      <dgm:prSet presAssocID="{7299C1EE-0C73-4DF5-9649-311A76B97E5F}" presName="sibTrans" presStyleCnt="0"/>
      <dgm:spPr/>
    </dgm:pt>
    <dgm:pt modelId="{BBF04920-C733-4528-ABB6-97F2FB6B384F}" type="pres">
      <dgm:prSet presAssocID="{5BE14FD7-FD78-4C3E-99A4-250F6C48FC5F}" presName="node" presStyleLbl="node1" presStyleIdx="4" presStyleCnt="20">
        <dgm:presLayoutVars>
          <dgm:bulletEnabled val="1"/>
        </dgm:presLayoutVars>
      </dgm:prSet>
      <dgm:spPr/>
      <dgm:t>
        <a:bodyPr/>
        <a:lstStyle/>
        <a:p>
          <a:endParaRPr lang="en-US"/>
        </a:p>
      </dgm:t>
    </dgm:pt>
    <dgm:pt modelId="{D4039D69-72CF-44DE-B1CB-FA0E8D679482}" type="pres">
      <dgm:prSet presAssocID="{820E884F-9593-4ED0-B71E-B174BEFC926E}" presName="sibTrans" presStyleCnt="0"/>
      <dgm:spPr/>
    </dgm:pt>
    <dgm:pt modelId="{F008CD81-88B5-40A3-9ACB-B33073EE3593}" type="pres">
      <dgm:prSet presAssocID="{E5F02796-3723-490F-B369-0563E2D20179}" presName="node" presStyleLbl="node1" presStyleIdx="5" presStyleCnt="20">
        <dgm:presLayoutVars>
          <dgm:bulletEnabled val="1"/>
        </dgm:presLayoutVars>
      </dgm:prSet>
      <dgm:spPr/>
      <dgm:t>
        <a:bodyPr/>
        <a:lstStyle/>
        <a:p>
          <a:endParaRPr lang="en-US"/>
        </a:p>
      </dgm:t>
    </dgm:pt>
    <dgm:pt modelId="{AB04CCBB-C17D-499D-8869-50D0C4EA8CFD}" type="pres">
      <dgm:prSet presAssocID="{A7DE7A29-71A7-4F30-8D6F-5BB74B0C764C}" presName="sibTrans" presStyleCnt="0"/>
      <dgm:spPr/>
    </dgm:pt>
    <dgm:pt modelId="{0F3F6BB9-30D1-402C-87CC-315BD11BD188}" type="pres">
      <dgm:prSet presAssocID="{BB80F7B7-6EE2-40D5-B46D-89B951703500}" presName="node" presStyleLbl="node1" presStyleIdx="6" presStyleCnt="20">
        <dgm:presLayoutVars>
          <dgm:bulletEnabled val="1"/>
        </dgm:presLayoutVars>
      </dgm:prSet>
      <dgm:spPr/>
      <dgm:t>
        <a:bodyPr/>
        <a:lstStyle/>
        <a:p>
          <a:endParaRPr lang="en-US"/>
        </a:p>
      </dgm:t>
    </dgm:pt>
    <dgm:pt modelId="{A8D27858-A571-4B05-9D4A-B1A5A6725197}" type="pres">
      <dgm:prSet presAssocID="{A2D37837-A47B-4579-9B6D-68EDC47FE69B}" presName="sibTrans" presStyleCnt="0"/>
      <dgm:spPr/>
    </dgm:pt>
    <dgm:pt modelId="{D9DD713B-BA99-4B84-A35E-9630B5A2527D}" type="pres">
      <dgm:prSet presAssocID="{6101BC0D-46C4-483C-87FD-4DC8EC27688C}" presName="node" presStyleLbl="node1" presStyleIdx="7" presStyleCnt="20">
        <dgm:presLayoutVars>
          <dgm:bulletEnabled val="1"/>
        </dgm:presLayoutVars>
      </dgm:prSet>
      <dgm:spPr/>
      <dgm:t>
        <a:bodyPr/>
        <a:lstStyle/>
        <a:p>
          <a:endParaRPr lang="en-US"/>
        </a:p>
      </dgm:t>
    </dgm:pt>
    <dgm:pt modelId="{A416112F-B33D-4E2F-AE66-D562FCBE6DE2}" type="pres">
      <dgm:prSet presAssocID="{FB0FAE56-FF42-4B4B-88E2-5CCF152B38F2}" presName="sibTrans" presStyleCnt="0"/>
      <dgm:spPr/>
    </dgm:pt>
    <dgm:pt modelId="{8F7375DE-47A9-47DB-92F8-3774D0D08BA1}" type="pres">
      <dgm:prSet presAssocID="{A0918266-1B3D-4D74-8096-ED7CA0D4F68F}" presName="node" presStyleLbl="node1" presStyleIdx="8" presStyleCnt="20">
        <dgm:presLayoutVars>
          <dgm:bulletEnabled val="1"/>
        </dgm:presLayoutVars>
      </dgm:prSet>
      <dgm:spPr/>
      <dgm:t>
        <a:bodyPr/>
        <a:lstStyle/>
        <a:p>
          <a:endParaRPr lang="en-US"/>
        </a:p>
      </dgm:t>
    </dgm:pt>
    <dgm:pt modelId="{12B9806E-CF42-4A25-A82D-3767DAA335CC}" type="pres">
      <dgm:prSet presAssocID="{9F8A07C0-7365-42E6-9481-1819770B4AC3}" presName="sibTrans" presStyleCnt="0"/>
      <dgm:spPr/>
    </dgm:pt>
    <dgm:pt modelId="{FA7BDBCD-57D1-488A-9D95-0F82C8DCCD20}" type="pres">
      <dgm:prSet presAssocID="{6F639A2E-B6D6-467E-85A0-00D8276A4921}" presName="node" presStyleLbl="node1" presStyleIdx="9" presStyleCnt="20">
        <dgm:presLayoutVars>
          <dgm:bulletEnabled val="1"/>
        </dgm:presLayoutVars>
      </dgm:prSet>
      <dgm:spPr/>
      <dgm:t>
        <a:bodyPr/>
        <a:lstStyle/>
        <a:p>
          <a:endParaRPr lang="en-US"/>
        </a:p>
      </dgm:t>
    </dgm:pt>
    <dgm:pt modelId="{E76BF9B8-8276-44CB-BAA0-AF1630D2C287}" type="pres">
      <dgm:prSet presAssocID="{19FE69BD-C55C-4715-BAF4-5773616C63A8}" presName="sibTrans" presStyleCnt="0"/>
      <dgm:spPr/>
    </dgm:pt>
    <dgm:pt modelId="{AF010B0E-F1B3-4619-8F08-BD19DD3B3345}" type="pres">
      <dgm:prSet presAssocID="{17C0730A-4A15-4DDB-B1CF-02D982C20306}" presName="node" presStyleLbl="node1" presStyleIdx="10" presStyleCnt="20">
        <dgm:presLayoutVars>
          <dgm:bulletEnabled val="1"/>
        </dgm:presLayoutVars>
      </dgm:prSet>
      <dgm:spPr/>
      <dgm:t>
        <a:bodyPr/>
        <a:lstStyle/>
        <a:p>
          <a:endParaRPr lang="en-US"/>
        </a:p>
      </dgm:t>
    </dgm:pt>
    <dgm:pt modelId="{F7E96D35-3525-4BC4-AF7F-E63811924551}" type="pres">
      <dgm:prSet presAssocID="{B59F36B6-8942-4689-9A21-7E46E24CF643}" presName="sibTrans" presStyleCnt="0"/>
      <dgm:spPr/>
    </dgm:pt>
    <dgm:pt modelId="{8D1D0950-B32D-423B-B948-8E3FECD35B9F}" type="pres">
      <dgm:prSet presAssocID="{1423A05A-EA2A-4E10-B97F-2D1E63B74CE4}" presName="node" presStyleLbl="node1" presStyleIdx="11" presStyleCnt="20">
        <dgm:presLayoutVars>
          <dgm:bulletEnabled val="1"/>
        </dgm:presLayoutVars>
      </dgm:prSet>
      <dgm:spPr/>
      <dgm:t>
        <a:bodyPr/>
        <a:lstStyle/>
        <a:p>
          <a:endParaRPr lang="en-US"/>
        </a:p>
      </dgm:t>
    </dgm:pt>
    <dgm:pt modelId="{2566456E-FCF6-4F18-AB3A-02404A521D7E}" type="pres">
      <dgm:prSet presAssocID="{1CBE1D48-9229-4AA9-BC31-CF1145B1A668}" presName="sibTrans" presStyleCnt="0"/>
      <dgm:spPr/>
    </dgm:pt>
    <dgm:pt modelId="{41CFA1F1-0039-4DCD-83AE-BF3B0058EBC2}" type="pres">
      <dgm:prSet presAssocID="{97EA3726-608F-43E9-9FB3-C2482B58D39F}" presName="node" presStyleLbl="node1" presStyleIdx="12" presStyleCnt="20">
        <dgm:presLayoutVars>
          <dgm:bulletEnabled val="1"/>
        </dgm:presLayoutVars>
      </dgm:prSet>
      <dgm:spPr/>
      <dgm:t>
        <a:bodyPr/>
        <a:lstStyle/>
        <a:p>
          <a:endParaRPr lang="en-US"/>
        </a:p>
      </dgm:t>
    </dgm:pt>
    <dgm:pt modelId="{4C576599-AB36-4376-A125-8C532596EF13}" type="pres">
      <dgm:prSet presAssocID="{F7D6D76F-3BF6-4B39-B7DC-70B4F8777F08}" presName="sibTrans" presStyleCnt="0"/>
      <dgm:spPr/>
    </dgm:pt>
    <dgm:pt modelId="{518DBBB9-C0B0-4CC4-802F-F8C8CE730BB1}" type="pres">
      <dgm:prSet presAssocID="{44D7A0E4-D2E4-4618-B5D0-72B02AC72945}" presName="node" presStyleLbl="node1" presStyleIdx="13" presStyleCnt="20">
        <dgm:presLayoutVars>
          <dgm:bulletEnabled val="1"/>
        </dgm:presLayoutVars>
      </dgm:prSet>
      <dgm:spPr/>
      <dgm:t>
        <a:bodyPr/>
        <a:lstStyle/>
        <a:p>
          <a:endParaRPr lang="en-US"/>
        </a:p>
      </dgm:t>
    </dgm:pt>
    <dgm:pt modelId="{2A104E1B-A0DD-4932-A7A3-98FAEDAD58C8}" type="pres">
      <dgm:prSet presAssocID="{520E3305-B7BE-441D-A3D9-D55BA3767F1B}" presName="sibTrans" presStyleCnt="0"/>
      <dgm:spPr/>
    </dgm:pt>
    <dgm:pt modelId="{3A6D8133-5889-4B46-BBF6-449319B233BD}" type="pres">
      <dgm:prSet presAssocID="{EDD956BE-7588-411E-B352-6EA21DE6452B}" presName="node" presStyleLbl="node1" presStyleIdx="14" presStyleCnt="20">
        <dgm:presLayoutVars>
          <dgm:bulletEnabled val="1"/>
        </dgm:presLayoutVars>
      </dgm:prSet>
      <dgm:spPr/>
      <dgm:t>
        <a:bodyPr/>
        <a:lstStyle/>
        <a:p>
          <a:endParaRPr lang="en-US"/>
        </a:p>
      </dgm:t>
    </dgm:pt>
    <dgm:pt modelId="{272D4374-3B31-4966-A72F-33E265340BF6}" type="pres">
      <dgm:prSet presAssocID="{EC1FA75D-3ACD-4D11-BB4E-112724E8C379}" presName="sibTrans" presStyleCnt="0"/>
      <dgm:spPr/>
    </dgm:pt>
    <dgm:pt modelId="{B0A70C07-BC8E-4B48-B7BC-52DD7EF7900D}" type="pres">
      <dgm:prSet presAssocID="{31322F7A-AD2B-4B83-89A7-CF6886B7EEA2}" presName="node" presStyleLbl="node1" presStyleIdx="15" presStyleCnt="20">
        <dgm:presLayoutVars>
          <dgm:bulletEnabled val="1"/>
        </dgm:presLayoutVars>
      </dgm:prSet>
      <dgm:spPr/>
      <dgm:t>
        <a:bodyPr/>
        <a:lstStyle/>
        <a:p>
          <a:endParaRPr lang="en-US"/>
        </a:p>
      </dgm:t>
    </dgm:pt>
    <dgm:pt modelId="{35F536CC-4542-45B3-A197-DFE6250210A6}" type="pres">
      <dgm:prSet presAssocID="{F869281F-4D03-4FE4-97BE-8E5F25E4FCD8}" presName="sibTrans" presStyleCnt="0"/>
      <dgm:spPr/>
    </dgm:pt>
    <dgm:pt modelId="{39511720-482D-4CBF-B916-2EFE2ED21EDD}" type="pres">
      <dgm:prSet presAssocID="{CC60896E-6CEC-47DE-8373-C9B4DE03CE86}" presName="node" presStyleLbl="node1" presStyleIdx="16" presStyleCnt="20" custLinFactNeighborX="-72" custLinFactNeighborY="2605">
        <dgm:presLayoutVars>
          <dgm:bulletEnabled val="1"/>
        </dgm:presLayoutVars>
      </dgm:prSet>
      <dgm:spPr/>
      <dgm:t>
        <a:bodyPr/>
        <a:lstStyle/>
        <a:p>
          <a:endParaRPr lang="en-US"/>
        </a:p>
      </dgm:t>
    </dgm:pt>
    <dgm:pt modelId="{5D766E51-7D8C-4AD0-8719-8F91AF342678}" type="pres">
      <dgm:prSet presAssocID="{F0BC9195-C2B3-4F7D-8C8D-A5D8D9315EED}" presName="sibTrans" presStyleCnt="0"/>
      <dgm:spPr/>
    </dgm:pt>
    <dgm:pt modelId="{C346B229-538A-4638-892F-816C38001DA3}" type="pres">
      <dgm:prSet presAssocID="{BB8F7743-457D-4179-9A0D-04350C5D8D9D}" presName="node" presStyleLbl="node1" presStyleIdx="17" presStyleCnt="20">
        <dgm:presLayoutVars>
          <dgm:bulletEnabled val="1"/>
        </dgm:presLayoutVars>
      </dgm:prSet>
      <dgm:spPr/>
      <dgm:t>
        <a:bodyPr/>
        <a:lstStyle/>
        <a:p>
          <a:endParaRPr lang="en-US"/>
        </a:p>
      </dgm:t>
    </dgm:pt>
    <dgm:pt modelId="{5392D510-BF5D-4C10-B856-7F4341A429FB}" type="pres">
      <dgm:prSet presAssocID="{F3753B18-FD74-4031-BD5F-798169741070}" presName="sibTrans" presStyleCnt="0"/>
      <dgm:spPr/>
    </dgm:pt>
    <dgm:pt modelId="{5CBE9302-9423-4E4E-AF27-A7B01BD7232D}" type="pres">
      <dgm:prSet presAssocID="{BDB5AB68-3161-44E2-8D29-6C3C00BEB1D3}" presName="node" presStyleLbl="node1" presStyleIdx="18" presStyleCnt="20">
        <dgm:presLayoutVars>
          <dgm:bulletEnabled val="1"/>
        </dgm:presLayoutVars>
      </dgm:prSet>
      <dgm:spPr/>
      <dgm:t>
        <a:bodyPr/>
        <a:lstStyle/>
        <a:p>
          <a:endParaRPr lang="en-US"/>
        </a:p>
      </dgm:t>
    </dgm:pt>
    <dgm:pt modelId="{4EE34787-4C52-456F-B94D-7868592A0BE8}" type="pres">
      <dgm:prSet presAssocID="{62916234-1E7C-499E-A96D-161CC488B80E}" presName="sibTrans" presStyleCnt="0"/>
      <dgm:spPr/>
    </dgm:pt>
    <dgm:pt modelId="{CC270152-448C-4F62-8BEE-A8A308EC9994}" type="pres">
      <dgm:prSet presAssocID="{65B40ED8-8841-4DF7-9645-E01B5294BC1F}" presName="node" presStyleLbl="node1" presStyleIdx="19" presStyleCnt="20">
        <dgm:presLayoutVars>
          <dgm:bulletEnabled val="1"/>
        </dgm:presLayoutVars>
      </dgm:prSet>
      <dgm:spPr/>
      <dgm:t>
        <a:bodyPr/>
        <a:lstStyle/>
        <a:p>
          <a:endParaRPr lang="en-US"/>
        </a:p>
      </dgm:t>
    </dgm:pt>
  </dgm:ptLst>
  <dgm:cxnLst>
    <dgm:cxn modelId="{D0317B96-434B-496B-8402-127297BE3260}" srcId="{578DD7BC-EF23-4793-9EBB-99499FA66CDA}" destId="{97EA3726-608F-43E9-9FB3-C2482B58D39F}" srcOrd="12" destOrd="0" parTransId="{FA968081-A2C7-4956-90C6-13C277A86E70}" sibTransId="{F7D6D76F-3BF6-4B39-B7DC-70B4F8777F08}"/>
    <dgm:cxn modelId="{B0603B5A-24F0-4D2A-92F4-32CCA5B02CFB}" srcId="{578DD7BC-EF23-4793-9EBB-99499FA66CDA}" destId="{44D7A0E4-D2E4-4618-B5D0-72B02AC72945}" srcOrd="13" destOrd="0" parTransId="{36D84591-3C74-4EB9-8F09-6C3F6B992293}" sibTransId="{520E3305-B7BE-441D-A3D9-D55BA3767F1B}"/>
    <dgm:cxn modelId="{970FAEFF-0BF4-43E8-A00C-A6055210FC16}" srcId="{578DD7BC-EF23-4793-9EBB-99499FA66CDA}" destId="{A0918266-1B3D-4D74-8096-ED7CA0D4F68F}" srcOrd="8" destOrd="0" parTransId="{4BB4E6D1-217A-4B3A-B2E0-BFC596CFB42B}" sibTransId="{9F8A07C0-7365-42E6-9481-1819770B4AC3}"/>
    <dgm:cxn modelId="{DF31C731-C031-4FFA-9E41-56009BFD68FF}" srcId="{578DD7BC-EF23-4793-9EBB-99499FA66CDA}" destId="{BDB5AB68-3161-44E2-8D29-6C3C00BEB1D3}" srcOrd="18" destOrd="0" parTransId="{97B14E6D-A07C-4F3C-8F93-713ED7F0D4D3}" sibTransId="{62916234-1E7C-499E-A96D-161CC488B80E}"/>
    <dgm:cxn modelId="{0A0ADB10-FFB2-4D78-B2BF-3CB3F4936D06}" srcId="{578DD7BC-EF23-4793-9EBB-99499FA66CDA}" destId="{6F639A2E-B6D6-467E-85A0-00D8276A4921}" srcOrd="9" destOrd="0" parTransId="{53434881-76B4-4763-A2C6-611551D2133C}" sibTransId="{19FE69BD-C55C-4715-BAF4-5773616C63A8}"/>
    <dgm:cxn modelId="{8C5E5FA7-860D-4DD2-A576-DF15A4768ED6}" type="presOf" srcId="{97EA3726-608F-43E9-9FB3-C2482B58D39F}" destId="{41CFA1F1-0039-4DCD-83AE-BF3B0058EBC2}" srcOrd="0" destOrd="0" presId="urn:microsoft.com/office/officeart/2005/8/layout/default#2"/>
    <dgm:cxn modelId="{BAC4487E-E046-4A72-9860-803D35648ECC}" srcId="{578DD7BC-EF23-4793-9EBB-99499FA66CDA}" destId="{BB8F7743-457D-4179-9A0D-04350C5D8D9D}" srcOrd="17" destOrd="0" parTransId="{8FFF2335-6EA0-4258-863B-9C0F6B962DE9}" sibTransId="{F3753B18-FD74-4031-BD5F-798169741070}"/>
    <dgm:cxn modelId="{A6F37423-8DC5-4396-AD1C-DD465D85FE0F}" srcId="{578DD7BC-EF23-4793-9EBB-99499FA66CDA}" destId="{EDD956BE-7588-411E-B352-6EA21DE6452B}" srcOrd="14" destOrd="0" parTransId="{141493C5-415F-44F3-AE98-8B9214F2694E}" sibTransId="{EC1FA75D-3ACD-4D11-BB4E-112724E8C379}"/>
    <dgm:cxn modelId="{27A28304-8731-41C4-9F30-0886B81FA62C}" type="presOf" srcId="{6101BC0D-46C4-483C-87FD-4DC8EC27688C}" destId="{D9DD713B-BA99-4B84-A35E-9630B5A2527D}" srcOrd="0" destOrd="0" presId="urn:microsoft.com/office/officeart/2005/8/layout/default#2"/>
    <dgm:cxn modelId="{D3311A30-E5A5-45D9-8D81-8CD7ADF2B59A}" type="presOf" srcId="{6F639A2E-B6D6-467E-85A0-00D8276A4921}" destId="{FA7BDBCD-57D1-488A-9D95-0F82C8DCCD20}" srcOrd="0" destOrd="0" presId="urn:microsoft.com/office/officeart/2005/8/layout/default#2"/>
    <dgm:cxn modelId="{7E3BBC67-C502-48C7-8F09-A5B5F0801285}" type="presOf" srcId="{BDB5AB68-3161-44E2-8D29-6C3C00BEB1D3}" destId="{5CBE9302-9423-4E4E-AF27-A7B01BD7232D}" srcOrd="0" destOrd="0" presId="urn:microsoft.com/office/officeart/2005/8/layout/default#2"/>
    <dgm:cxn modelId="{0E2165C5-F3BF-4E17-8352-3902ADEB822B}" type="presOf" srcId="{1423A05A-EA2A-4E10-B97F-2D1E63B74CE4}" destId="{8D1D0950-B32D-423B-B948-8E3FECD35B9F}" srcOrd="0" destOrd="0" presId="urn:microsoft.com/office/officeart/2005/8/layout/default#2"/>
    <dgm:cxn modelId="{A0BEB9A8-C959-4F48-AC90-76E59A490ECE}" type="presOf" srcId="{E5F02796-3723-490F-B369-0563E2D20179}" destId="{F008CD81-88B5-40A3-9ACB-B33073EE3593}" srcOrd="0" destOrd="0" presId="urn:microsoft.com/office/officeart/2005/8/layout/default#2"/>
    <dgm:cxn modelId="{721FAB8C-AD51-4299-8DA3-E34AAB90D6B5}" type="presOf" srcId="{65B40ED8-8841-4DF7-9645-E01B5294BC1F}" destId="{CC270152-448C-4F62-8BEE-A8A308EC9994}" srcOrd="0" destOrd="0" presId="urn:microsoft.com/office/officeart/2005/8/layout/default#2"/>
    <dgm:cxn modelId="{992E8136-ADAE-4258-A97F-FBB037D83118}" srcId="{578DD7BC-EF23-4793-9EBB-99499FA66CDA}" destId="{17C0730A-4A15-4DDB-B1CF-02D982C20306}" srcOrd="10" destOrd="0" parTransId="{B47D50C1-0096-4017-92D2-CF6891365FBF}" sibTransId="{B59F36B6-8942-4689-9A21-7E46E24CF643}"/>
    <dgm:cxn modelId="{DF3192AD-212C-47F4-8B97-FA009E260BF2}" srcId="{578DD7BC-EF23-4793-9EBB-99499FA66CDA}" destId="{6101BC0D-46C4-483C-87FD-4DC8EC27688C}" srcOrd="7" destOrd="0" parTransId="{AC8514D0-9E52-458A-BDD6-5A5D4B98A825}" sibTransId="{FB0FAE56-FF42-4B4B-88E2-5CCF152B38F2}"/>
    <dgm:cxn modelId="{A422D633-DC0B-486A-B11A-1BD3F01D842A}" srcId="{578DD7BC-EF23-4793-9EBB-99499FA66CDA}" destId="{BB80F7B7-6EE2-40D5-B46D-89B951703500}" srcOrd="6" destOrd="0" parTransId="{E7A63142-00CF-4D2B-833B-A625BF305FDC}" sibTransId="{A2D37837-A47B-4579-9B6D-68EDC47FE69B}"/>
    <dgm:cxn modelId="{3EEA127C-CCE4-40A3-B642-1F8898564AE4}" type="presOf" srcId="{BB80F7B7-6EE2-40D5-B46D-89B951703500}" destId="{0F3F6BB9-30D1-402C-87CC-315BD11BD188}" srcOrd="0" destOrd="0" presId="urn:microsoft.com/office/officeart/2005/8/layout/default#2"/>
    <dgm:cxn modelId="{EAD32365-0655-4536-AD91-A89FA46F74D3}" type="presOf" srcId="{7ADD072E-77BF-4502-8B8A-908F4384E79A}" destId="{65858AD2-03D4-4011-8B96-8F012EC39C55}" srcOrd="0" destOrd="0" presId="urn:microsoft.com/office/officeart/2005/8/layout/default#2"/>
    <dgm:cxn modelId="{A373E833-C56F-4BFB-925A-FFF67D5E01B5}" srcId="{578DD7BC-EF23-4793-9EBB-99499FA66CDA}" destId="{31322F7A-AD2B-4B83-89A7-CF6886B7EEA2}" srcOrd="15" destOrd="0" parTransId="{1F143AE7-7EC8-4A76-95D2-293202EF5375}" sibTransId="{F869281F-4D03-4FE4-97BE-8E5F25E4FCD8}"/>
    <dgm:cxn modelId="{3BEEF23D-3BCB-4BF1-B1C0-15485A4F17D8}" type="presOf" srcId="{A0918266-1B3D-4D74-8096-ED7CA0D4F68F}" destId="{8F7375DE-47A9-47DB-92F8-3774D0D08BA1}" srcOrd="0" destOrd="0" presId="urn:microsoft.com/office/officeart/2005/8/layout/default#2"/>
    <dgm:cxn modelId="{3B9660B7-788D-4BF8-8D4D-DA362B426C71}" type="presOf" srcId="{5BE14FD7-FD78-4C3E-99A4-250F6C48FC5F}" destId="{BBF04920-C733-4528-ABB6-97F2FB6B384F}" srcOrd="0" destOrd="0" presId="urn:microsoft.com/office/officeart/2005/8/layout/default#2"/>
    <dgm:cxn modelId="{7323B72E-66DB-4797-8DE4-6B4B2E5A9283}" type="presOf" srcId="{70FD93F0-EF0A-4C77-A1AA-C3EE02A1FB0B}" destId="{675D4711-47CD-4207-8BC9-976A61004D1B}" srcOrd="0" destOrd="0" presId="urn:microsoft.com/office/officeart/2005/8/layout/default#2"/>
    <dgm:cxn modelId="{481D636D-7A6B-4061-AF1A-EF490EDE28AD}" type="presOf" srcId="{67B4E68F-64F2-4F9F-8DB8-565AEF80C4FA}" destId="{6D563D22-7542-4B44-9739-9DEDA2D0F3A0}" srcOrd="0" destOrd="0" presId="urn:microsoft.com/office/officeart/2005/8/layout/default#2"/>
    <dgm:cxn modelId="{D0D71D7E-11D2-45C4-857E-893984986F3A}" type="presOf" srcId="{578DD7BC-EF23-4793-9EBB-99499FA66CDA}" destId="{F0671913-79BC-4292-92AC-01540CFABA67}" srcOrd="0" destOrd="0" presId="urn:microsoft.com/office/officeart/2005/8/layout/default#2"/>
    <dgm:cxn modelId="{2A70868A-A521-4B3E-85A1-2C5296792FA6}" srcId="{578DD7BC-EF23-4793-9EBB-99499FA66CDA}" destId="{67B4E68F-64F2-4F9F-8DB8-565AEF80C4FA}" srcOrd="3" destOrd="0" parTransId="{B649BB26-607D-444E-84BE-A15EB4572A64}" sibTransId="{7299C1EE-0C73-4DF5-9649-311A76B97E5F}"/>
    <dgm:cxn modelId="{E236AB1F-C34A-4D0F-9FA3-355E71232B3E}" type="presOf" srcId="{CC60896E-6CEC-47DE-8373-C9B4DE03CE86}" destId="{39511720-482D-4CBF-B916-2EFE2ED21EDD}" srcOrd="0" destOrd="0" presId="urn:microsoft.com/office/officeart/2005/8/layout/default#2"/>
    <dgm:cxn modelId="{FB46BC3C-0F2E-4648-97C4-23FEA7AC9E55}" type="presOf" srcId="{AD2FF071-E632-473F-ABEE-ABCEF3371238}" destId="{2942F084-3008-4466-BFDA-5ADC49A1A7F7}" srcOrd="0" destOrd="0" presId="urn:microsoft.com/office/officeart/2005/8/layout/default#2"/>
    <dgm:cxn modelId="{84A4DF74-D5CC-4DE5-959F-48F7E5E94F44}" srcId="{578DD7BC-EF23-4793-9EBB-99499FA66CDA}" destId="{65B40ED8-8841-4DF7-9645-E01B5294BC1F}" srcOrd="19" destOrd="0" parTransId="{80220B9E-03FF-4CE9-BBCC-3677F3C96FB9}" sibTransId="{7C82EEF1-FB77-45B8-9FE5-BE472B9395B9}"/>
    <dgm:cxn modelId="{AB061A13-6046-47AA-BD51-5C8512D7B76F}" type="presOf" srcId="{BB8F7743-457D-4179-9A0D-04350C5D8D9D}" destId="{C346B229-538A-4638-892F-816C38001DA3}" srcOrd="0" destOrd="0" presId="urn:microsoft.com/office/officeart/2005/8/layout/default#2"/>
    <dgm:cxn modelId="{FC729AE6-9914-443F-B7D1-BFF0AFECE166}" type="presOf" srcId="{31322F7A-AD2B-4B83-89A7-CF6886B7EEA2}" destId="{B0A70C07-BC8E-4B48-B7BC-52DD7EF7900D}" srcOrd="0" destOrd="0" presId="urn:microsoft.com/office/officeart/2005/8/layout/default#2"/>
    <dgm:cxn modelId="{4B1AD82F-1F70-4C9D-9A65-7EBD8CB1F7AE}" srcId="{578DD7BC-EF23-4793-9EBB-99499FA66CDA}" destId="{AD2FF071-E632-473F-ABEE-ABCEF3371238}" srcOrd="1" destOrd="0" parTransId="{29FBA38F-F1D5-4CCF-99D0-3650460B578A}" sibTransId="{B81319D3-A090-4640-AEDB-AE5CBD4D9353}"/>
    <dgm:cxn modelId="{AAADB046-E6D3-4067-96C1-55F5F9F96C86}" srcId="{578DD7BC-EF23-4793-9EBB-99499FA66CDA}" destId="{1423A05A-EA2A-4E10-B97F-2D1E63B74CE4}" srcOrd="11" destOrd="0" parTransId="{CB5B0A41-4A89-4ECC-921E-1CD5B3AD13EC}" sibTransId="{1CBE1D48-9229-4AA9-BC31-CF1145B1A668}"/>
    <dgm:cxn modelId="{68343BAB-389D-4D80-A4AE-4E7C05867A04}" srcId="{578DD7BC-EF23-4793-9EBB-99499FA66CDA}" destId="{CC60896E-6CEC-47DE-8373-C9B4DE03CE86}" srcOrd="16" destOrd="0" parTransId="{B98BD997-EAE0-4F45-B1D9-8D9AC145654D}" sibTransId="{F0BC9195-C2B3-4F7D-8C8D-A5D8D9315EED}"/>
    <dgm:cxn modelId="{026921D7-9207-4072-B04C-BFE09B62F386}" srcId="{578DD7BC-EF23-4793-9EBB-99499FA66CDA}" destId="{5BE14FD7-FD78-4C3E-99A4-250F6C48FC5F}" srcOrd="4" destOrd="0" parTransId="{9263BDA3-16ED-4E3B-B144-9A73E9B1C16E}" sibTransId="{820E884F-9593-4ED0-B71E-B174BEFC926E}"/>
    <dgm:cxn modelId="{3E6E8EE5-95C9-4BC1-8101-186E2B1F857C}" srcId="{578DD7BC-EF23-4793-9EBB-99499FA66CDA}" destId="{7ADD072E-77BF-4502-8B8A-908F4384E79A}" srcOrd="2" destOrd="0" parTransId="{35848239-4BD9-4E5A-A6AB-537E575CDB56}" sibTransId="{5B1687E3-6AA3-459F-99E0-F836FDE768B0}"/>
    <dgm:cxn modelId="{553DA533-0795-4CEA-BDCB-B2736C963D5D}" srcId="{578DD7BC-EF23-4793-9EBB-99499FA66CDA}" destId="{E5F02796-3723-490F-B369-0563E2D20179}" srcOrd="5" destOrd="0" parTransId="{F3B7838A-32DA-4CDC-91EF-B9CD2CFF0BE9}" sibTransId="{A7DE7A29-71A7-4F30-8D6F-5BB74B0C764C}"/>
    <dgm:cxn modelId="{500ED251-B320-42C1-8D9F-A8B390A1B3FB}" type="presOf" srcId="{44D7A0E4-D2E4-4618-B5D0-72B02AC72945}" destId="{518DBBB9-C0B0-4CC4-802F-F8C8CE730BB1}" srcOrd="0" destOrd="0" presId="urn:microsoft.com/office/officeart/2005/8/layout/default#2"/>
    <dgm:cxn modelId="{50422C48-8E7B-4782-B4FC-A0EB49BF7F69}" type="presOf" srcId="{17C0730A-4A15-4DDB-B1CF-02D982C20306}" destId="{AF010B0E-F1B3-4619-8F08-BD19DD3B3345}" srcOrd="0" destOrd="0" presId="urn:microsoft.com/office/officeart/2005/8/layout/default#2"/>
    <dgm:cxn modelId="{7B97AE46-C3EB-4225-86C6-C1D3417AD67F}" type="presOf" srcId="{EDD956BE-7588-411E-B352-6EA21DE6452B}" destId="{3A6D8133-5889-4B46-BBF6-449319B233BD}" srcOrd="0" destOrd="0" presId="urn:microsoft.com/office/officeart/2005/8/layout/default#2"/>
    <dgm:cxn modelId="{58DF50D5-205C-4CF9-B1C5-A27A0D2196C7}" srcId="{578DD7BC-EF23-4793-9EBB-99499FA66CDA}" destId="{70FD93F0-EF0A-4C77-A1AA-C3EE02A1FB0B}" srcOrd="0" destOrd="0" parTransId="{5244FFD7-9067-480C-BFC9-98D3F7DC57B4}" sibTransId="{EF600DF3-8A0F-4793-9240-3962FAD05DED}"/>
    <dgm:cxn modelId="{F89995E3-97F6-4C09-A60E-32E8B1F93217}" type="presParOf" srcId="{F0671913-79BC-4292-92AC-01540CFABA67}" destId="{675D4711-47CD-4207-8BC9-976A61004D1B}" srcOrd="0" destOrd="0" presId="urn:microsoft.com/office/officeart/2005/8/layout/default#2"/>
    <dgm:cxn modelId="{939A9A2E-F875-47AB-94FF-E21D2DD22DC1}" type="presParOf" srcId="{F0671913-79BC-4292-92AC-01540CFABA67}" destId="{6D5992CF-C513-4567-A28B-0317F7267F42}" srcOrd="1" destOrd="0" presId="urn:microsoft.com/office/officeart/2005/8/layout/default#2"/>
    <dgm:cxn modelId="{B82DA878-2773-4835-B854-879D4E44ABFF}" type="presParOf" srcId="{F0671913-79BC-4292-92AC-01540CFABA67}" destId="{2942F084-3008-4466-BFDA-5ADC49A1A7F7}" srcOrd="2" destOrd="0" presId="urn:microsoft.com/office/officeart/2005/8/layout/default#2"/>
    <dgm:cxn modelId="{DBB2C2E6-24E4-473B-807F-669D0865B792}" type="presParOf" srcId="{F0671913-79BC-4292-92AC-01540CFABA67}" destId="{5D69947A-8F68-4779-9FEC-94DB59058574}" srcOrd="3" destOrd="0" presId="urn:microsoft.com/office/officeart/2005/8/layout/default#2"/>
    <dgm:cxn modelId="{DA27A1FF-F49E-45E3-9870-9383104C635C}" type="presParOf" srcId="{F0671913-79BC-4292-92AC-01540CFABA67}" destId="{65858AD2-03D4-4011-8B96-8F012EC39C55}" srcOrd="4" destOrd="0" presId="urn:microsoft.com/office/officeart/2005/8/layout/default#2"/>
    <dgm:cxn modelId="{77A29E42-4D10-4EEF-B424-007718E312B0}" type="presParOf" srcId="{F0671913-79BC-4292-92AC-01540CFABA67}" destId="{B9A0B32E-397C-4CB6-9AEA-F358A517C3EF}" srcOrd="5" destOrd="0" presId="urn:microsoft.com/office/officeart/2005/8/layout/default#2"/>
    <dgm:cxn modelId="{99100163-1BC7-4C84-AABF-A8E61218D677}" type="presParOf" srcId="{F0671913-79BC-4292-92AC-01540CFABA67}" destId="{6D563D22-7542-4B44-9739-9DEDA2D0F3A0}" srcOrd="6" destOrd="0" presId="urn:microsoft.com/office/officeart/2005/8/layout/default#2"/>
    <dgm:cxn modelId="{8CBC4281-AA14-41DF-AF94-311643648612}" type="presParOf" srcId="{F0671913-79BC-4292-92AC-01540CFABA67}" destId="{7496FEE2-BAAB-45BE-BEC8-495C07CD9459}" srcOrd="7" destOrd="0" presId="urn:microsoft.com/office/officeart/2005/8/layout/default#2"/>
    <dgm:cxn modelId="{0C13FB9B-C988-4ED0-A444-D413DE547B49}" type="presParOf" srcId="{F0671913-79BC-4292-92AC-01540CFABA67}" destId="{BBF04920-C733-4528-ABB6-97F2FB6B384F}" srcOrd="8" destOrd="0" presId="urn:microsoft.com/office/officeart/2005/8/layout/default#2"/>
    <dgm:cxn modelId="{3FDB7909-24AA-4A61-A74D-7699184B88D2}" type="presParOf" srcId="{F0671913-79BC-4292-92AC-01540CFABA67}" destId="{D4039D69-72CF-44DE-B1CB-FA0E8D679482}" srcOrd="9" destOrd="0" presId="urn:microsoft.com/office/officeart/2005/8/layout/default#2"/>
    <dgm:cxn modelId="{D1FE58B8-90ED-4D32-9574-D7063BFA6EB9}" type="presParOf" srcId="{F0671913-79BC-4292-92AC-01540CFABA67}" destId="{F008CD81-88B5-40A3-9ACB-B33073EE3593}" srcOrd="10" destOrd="0" presId="urn:microsoft.com/office/officeart/2005/8/layout/default#2"/>
    <dgm:cxn modelId="{127CE2B8-B607-416F-8AD5-6F16C3FA3B23}" type="presParOf" srcId="{F0671913-79BC-4292-92AC-01540CFABA67}" destId="{AB04CCBB-C17D-499D-8869-50D0C4EA8CFD}" srcOrd="11" destOrd="0" presId="urn:microsoft.com/office/officeart/2005/8/layout/default#2"/>
    <dgm:cxn modelId="{E3316284-A4E0-476B-BE9F-5E12EC41C4E5}" type="presParOf" srcId="{F0671913-79BC-4292-92AC-01540CFABA67}" destId="{0F3F6BB9-30D1-402C-87CC-315BD11BD188}" srcOrd="12" destOrd="0" presId="urn:microsoft.com/office/officeart/2005/8/layout/default#2"/>
    <dgm:cxn modelId="{5BB62C6A-F924-4856-9F67-07A54A927D68}" type="presParOf" srcId="{F0671913-79BC-4292-92AC-01540CFABA67}" destId="{A8D27858-A571-4B05-9D4A-B1A5A6725197}" srcOrd="13" destOrd="0" presId="urn:microsoft.com/office/officeart/2005/8/layout/default#2"/>
    <dgm:cxn modelId="{77C6AB84-095E-4B53-884A-C3D6BA2E4252}" type="presParOf" srcId="{F0671913-79BC-4292-92AC-01540CFABA67}" destId="{D9DD713B-BA99-4B84-A35E-9630B5A2527D}" srcOrd="14" destOrd="0" presId="urn:microsoft.com/office/officeart/2005/8/layout/default#2"/>
    <dgm:cxn modelId="{11F5D827-6AB7-40F4-83D2-5D62A39F0962}" type="presParOf" srcId="{F0671913-79BC-4292-92AC-01540CFABA67}" destId="{A416112F-B33D-4E2F-AE66-D562FCBE6DE2}" srcOrd="15" destOrd="0" presId="urn:microsoft.com/office/officeart/2005/8/layout/default#2"/>
    <dgm:cxn modelId="{4B9A73E9-2D80-4326-AB77-3820C9294922}" type="presParOf" srcId="{F0671913-79BC-4292-92AC-01540CFABA67}" destId="{8F7375DE-47A9-47DB-92F8-3774D0D08BA1}" srcOrd="16" destOrd="0" presId="urn:microsoft.com/office/officeart/2005/8/layout/default#2"/>
    <dgm:cxn modelId="{F6536EC9-A782-44EC-A48C-387BD0C2668C}" type="presParOf" srcId="{F0671913-79BC-4292-92AC-01540CFABA67}" destId="{12B9806E-CF42-4A25-A82D-3767DAA335CC}" srcOrd="17" destOrd="0" presId="urn:microsoft.com/office/officeart/2005/8/layout/default#2"/>
    <dgm:cxn modelId="{960BBD4B-E66D-43B1-9A9B-62C331BE0AD0}" type="presParOf" srcId="{F0671913-79BC-4292-92AC-01540CFABA67}" destId="{FA7BDBCD-57D1-488A-9D95-0F82C8DCCD20}" srcOrd="18" destOrd="0" presId="urn:microsoft.com/office/officeart/2005/8/layout/default#2"/>
    <dgm:cxn modelId="{E363B33D-E103-4001-BC3C-D64DE9E9FC1D}" type="presParOf" srcId="{F0671913-79BC-4292-92AC-01540CFABA67}" destId="{E76BF9B8-8276-44CB-BAA0-AF1630D2C287}" srcOrd="19" destOrd="0" presId="urn:microsoft.com/office/officeart/2005/8/layout/default#2"/>
    <dgm:cxn modelId="{350E81FA-3C2F-4B70-8A88-91CA7D494916}" type="presParOf" srcId="{F0671913-79BC-4292-92AC-01540CFABA67}" destId="{AF010B0E-F1B3-4619-8F08-BD19DD3B3345}" srcOrd="20" destOrd="0" presId="urn:microsoft.com/office/officeart/2005/8/layout/default#2"/>
    <dgm:cxn modelId="{E8706C71-760B-4397-88B8-D7738C9AD98C}" type="presParOf" srcId="{F0671913-79BC-4292-92AC-01540CFABA67}" destId="{F7E96D35-3525-4BC4-AF7F-E63811924551}" srcOrd="21" destOrd="0" presId="urn:microsoft.com/office/officeart/2005/8/layout/default#2"/>
    <dgm:cxn modelId="{4A6B88EC-B933-4DFF-9E32-F177BA60C0B4}" type="presParOf" srcId="{F0671913-79BC-4292-92AC-01540CFABA67}" destId="{8D1D0950-B32D-423B-B948-8E3FECD35B9F}" srcOrd="22" destOrd="0" presId="urn:microsoft.com/office/officeart/2005/8/layout/default#2"/>
    <dgm:cxn modelId="{03BAA801-16DA-46DE-83D5-08ADCE0D1CF2}" type="presParOf" srcId="{F0671913-79BC-4292-92AC-01540CFABA67}" destId="{2566456E-FCF6-4F18-AB3A-02404A521D7E}" srcOrd="23" destOrd="0" presId="urn:microsoft.com/office/officeart/2005/8/layout/default#2"/>
    <dgm:cxn modelId="{8F8B9391-805B-4382-9562-2EBD40EFF480}" type="presParOf" srcId="{F0671913-79BC-4292-92AC-01540CFABA67}" destId="{41CFA1F1-0039-4DCD-83AE-BF3B0058EBC2}" srcOrd="24" destOrd="0" presId="urn:microsoft.com/office/officeart/2005/8/layout/default#2"/>
    <dgm:cxn modelId="{0D1FE024-72C7-46A9-9D3C-1E9B54A2643F}" type="presParOf" srcId="{F0671913-79BC-4292-92AC-01540CFABA67}" destId="{4C576599-AB36-4376-A125-8C532596EF13}" srcOrd="25" destOrd="0" presId="urn:microsoft.com/office/officeart/2005/8/layout/default#2"/>
    <dgm:cxn modelId="{B3FCA70F-954D-4170-90B7-DCF422B843B9}" type="presParOf" srcId="{F0671913-79BC-4292-92AC-01540CFABA67}" destId="{518DBBB9-C0B0-4CC4-802F-F8C8CE730BB1}" srcOrd="26" destOrd="0" presId="urn:microsoft.com/office/officeart/2005/8/layout/default#2"/>
    <dgm:cxn modelId="{1D914B7F-B0E8-40BB-B3C9-9E286AFED79F}" type="presParOf" srcId="{F0671913-79BC-4292-92AC-01540CFABA67}" destId="{2A104E1B-A0DD-4932-A7A3-98FAEDAD58C8}" srcOrd="27" destOrd="0" presId="urn:microsoft.com/office/officeart/2005/8/layout/default#2"/>
    <dgm:cxn modelId="{09AD8A17-A0AE-4E5D-AA57-CB0DA36E9E3E}" type="presParOf" srcId="{F0671913-79BC-4292-92AC-01540CFABA67}" destId="{3A6D8133-5889-4B46-BBF6-449319B233BD}" srcOrd="28" destOrd="0" presId="urn:microsoft.com/office/officeart/2005/8/layout/default#2"/>
    <dgm:cxn modelId="{D727A478-3BAB-4E3B-A9F6-98CD7377C56A}" type="presParOf" srcId="{F0671913-79BC-4292-92AC-01540CFABA67}" destId="{272D4374-3B31-4966-A72F-33E265340BF6}" srcOrd="29" destOrd="0" presId="urn:microsoft.com/office/officeart/2005/8/layout/default#2"/>
    <dgm:cxn modelId="{0110DC3F-37A6-4270-9DB8-49132AF3F0A5}" type="presParOf" srcId="{F0671913-79BC-4292-92AC-01540CFABA67}" destId="{B0A70C07-BC8E-4B48-B7BC-52DD7EF7900D}" srcOrd="30" destOrd="0" presId="urn:microsoft.com/office/officeart/2005/8/layout/default#2"/>
    <dgm:cxn modelId="{1E0C2743-3145-4895-AF69-63D67E15DD55}" type="presParOf" srcId="{F0671913-79BC-4292-92AC-01540CFABA67}" destId="{35F536CC-4542-45B3-A197-DFE6250210A6}" srcOrd="31" destOrd="0" presId="urn:microsoft.com/office/officeart/2005/8/layout/default#2"/>
    <dgm:cxn modelId="{A0E2F9CB-99ED-4003-8691-88C409A7F110}" type="presParOf" srcId="{F0671913-79BC-4292-92AC-01540CFABA67}" destId="{39511720-482D-4CBF-B916-2EFE2ED21EDD}" srcOrd="32" destOrd="0" presId="urn:microsoft.com/office/officeart/2005/8/layout/default#2"/>
    <dgm:cxn modelId="{FFC8E163-46D4-40C5-96B5-EECF6E5A932F}" type="presParOf" srcId="{F0671913-79BC-4292-92AC-01540CFABA67}" destId="{5D766E51-7D8C-4AD0-8719-8F91AF342678}" srcOrd="33" destOrd="0" presId="urn:microsoft.com/office/officeart/2005/8/layout/default#2"/>
    <dgm:cxn modelId="{0FE569C3-5B47-4835-9DBE-B756EBBB54E9}" type="presParOf" srcId="{F0671913-79BC-4292-92AC-01540CFABA67}" destId="{C346B229-538A-4638-892F-816C38001DA3}" srcOrd="34" destOrd="0" presId="urn:microsoft.com/office/officeart/2005/8/layout/default#2"/>
    <dgm:cxn modelId="{9F9F2333-0352-4E6D-8ACE-BD6DAAB45EA4}" type="presParOf" srcId="{F0671913-79BC-4292-92AC-01540CFABA67}" destId="{5392D510-BF5D-4C10-B856-7F4341A429FB}" srcOrd="35" destOrd="0" presId="urn:microsoft.com/office/officeart/2005/8/layout/default#2"/>
    <dgm:cxn modelId="{920E0B30-B7E1-44F8-8ABF-B5572125798A}" type="presParOf" srcId="{F0671913-79BC-4292-92AC-01540CFABA67}" destId="{5CBE9302-9423-4E4E-AF27-A7B01BD7232D}" srcOrd="36" destOrd="0" presId="urn:microsoft.com/office/officeart/2005/8/layout/default#2"/>
    <dgm:cxn modelId="{C346C380-91BB-47C2-BBC1-D43B04CAC56B}" type="presParOf" srcId="{F0671913-79BC-4292-92AC-01540CFABA67}" destId="{4EE34787-4C52-456F-B94D-7868592A0BE8}" srcOrd="37" destOrd="0" presId="urn:microsoft.com/office/officeart/2005/8/layout/default#2"/>
    <dgm:cxn modelId="{804E4098-C4DF-4E37-A29E-5199FFBB2550}" type="presParOf" srcId="{F0671913-79BC-4292-92AC-01540CFABA67}" destId="{CC270152-448C-4F62-8BEE-A8A308EC9994}" srcOrd="38"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D4711-47CD-4207-8BC9-976A61004D1B}">
      <dsp:nvSpPr>
        <dsp:cNvPr id="0" name=""/>
        <dsp:cNvSpPr/>
      </dsp:nvSpPr>
      <dsp:spPr>
        <a:xfrm>
          <a:off x="2604" y="496602"/>
          <a:ext cx="1410146" cy="84608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Milk</a:t>
          </a:r>
          <a:endParaRPr lang="en-US" sz="1300" kern="1200" dirty="0"/>
        </a:p>
      </dsp:txBody>
      <dsp:txXfrm>
        <a:off x="2604" y="496602"/>
        <a:ext cx="1410146" cy="846087"/>
      </dsp:txXfrm>
    </dsp:sp>
    <dsp:sp modelId="{2942F084-3008-4466-BFDA-5ADC49A1A7F7}">
      <dsp:nvSpPr>
        <dsp:cNvPr id="0" name=""/>
        <dsp:cNvSpPr/>
      </dsp:nvSpPr>
      <dsp:spPr>
        <a:xfrm>
          <a:off x="1553765" y="496602"/>
          <a:ext cx="1410146" cy="84608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Low-fat Fruited Yogurt</a:t>
          </a:r>
          <a:endParaRPr lang="en-US" sz="1300" kern="1200" dirty="0"/>
        </a:p>
      </dsp:txBody>
      <dsp:txXfrm>
        <a:off x="1553765" y="496602"/>
        <a:ext cx="1410146" cy="846087"/>
      </dsp:txXfrm>
    </dsp:sp>
    <dsp:sp modelId="{65858AD2-03D4-4011-8B96-8F012EC39C55}">
      <dsp:nvSpPr>
        <dsp:cNvPr id="0" name=""/>
        <dsp:cNvSpPr/>
      </dsp:nvSpPr>
      <dsp:spPr>
        <a:xfrm>
          <a:off x="3104926" y="496602"/>
          <a:ext cx="1410146" cy="84608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String Cheese</a:t>
          </a:r>
          <a:endParaRPr lang="en-US" sz="1300" kern="1200" dirty="0"/>
        </a:p>
      </dsp:txBody>
      <dsp:txXfrm>
        <a:off x="3104926" y="496602"/>
        <a:ext cx="1410146" cy="846087"/>
      </dsp:txXfrm>
    </dsp:sp>
    <dsp:sp modelId="{6D563D22-7542-4B44-9739-9DEDA2D0F3A0}">
      <dsp:nvSpPr>
        <dsp:cNvPr id="0" name=""/>
        <dsp:cNvSpPr/>
      </dsp:nvSpPr>
      <dsp:spPr>
        <a:xfrm>
          <a:off x="4656087" y="496602"/>
          <a:ext cx="1410146" cy="84608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Instant Pudding made with Non-fat Milk</a:t>
          </a:r>
          <a:endParaRPr lang="en-US" sz="1300" kern="1200" dirty="0"/>
        </a:p>
      </dsp:txBody>
      <dsp:txXfrm>
        <a:off x="4656087" y="496602"/>
        <a:ext cx="1410146" cy="846087"/>
      </dsp:txXfrm>
    </dsp:sp>
    <dsp:sp modelId="{BBF04920-C733-4528-ABB6-97F2FB6B384F}">
      <dsp:nvSpPr>
        <dsp:cNvPr id="0" name=""/>
        <dsp:cNvSpPr/>
      </dsp:nvSpPr>
      <dsp:spPr>
        <a:xfrm>
          <a:off x="6207249" y="496602"/>
          <a:ext cx="1410146" cy="84608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Frozen Fruit Bars</a:t>
          </a:r>
          <a:endParaRPr lang="en-US" sz="1300" kern="1200" dirty="0"/>
        </a:p>
      </dsp:txBody>
      <dsp:txXfrm>
        <a:off x="6207249" y="496602"/>
        <a:ext cx="1410146" cy="846087"/>
      </dsp:txXfrm>
    </dsp:sp>
    <dsp:sp modelId="{F008CD81-88B5-40A3-9ACB-B33073EE3593}">
      <dsp:nvSpPr>
        <dsp:cNvPr id="0" name=""/>
        <dsp:cNvSpPr/>
      </dsp:nvSpPr>
      <dsp:spPr>
        <a:xfrm>
          <a:off x="2604" y="1483704"/>
          <a:ext cx="1410146" cy="84608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Fresh Fruit</a:t>
          </a:r>
        </a:p>
        <a:p>
          <a:pPr lvl="0" algn="ctr" defTabSz="577850">
            <a:lnSpc>
              <a:spcPct val="90000"/>
            </a:lnSpc>
            <a:spcBef>
              <a:spcPct val="0"/>
            </a:spcBef>
            <a:spcAft>
              <a:spcPct val="35000"/>
            </a:spcAft>
          </a:pPr>
          <a:r>
            <a:rPr lang="en-US" sz="1300" kern="1200" dirty="0" smtClean="0"/>
            <a:t>(Peeled and Cut up)</a:t>
          </a:r>
          <a:endParaRPr lang="en-US" sz="1300" kern="1200" dirty="0"/>
        </a:p>
      </dsp:txBody>
      <dsp:txXfrm>
        <a:off x="2604" y="1483704"/>
        <a:ext cx="1410146" cy="846087"/>
      </dsp:txXfrm>
    </dsp:sp>
    <dsp:sp modelId="{0F3F6BB9-30D1-402C-87CC-315BD11BD188}">
      <dsp:nvSpPr>
        <dsp:cNvPr id="0" name=""/>
        <dsp:cNvSpPr/>
      </dsp:nvSpPr>
      <dsp:spPr>
        <a:xfrm>
          <a:off x="1553765" y="1483704"/>
          <a:ext cx="1410146" cy="84608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Fruit Juice</a:t>
          </a:r>
          <a:endParaRPr lang="en-US" sz="1300" kern="1200" dirty="0"/>
        </a:p>
      </dsp:txBody>
      <dsp:txXfrm>
        <a:off x="1553765" y="1483704"/>
        <a:ext cx="1410146" cy="846087"/>
      </dsp:txXfrm>
    </dsp:sp>
    <dsp:sp modelId="{D9DD713B-BA99-4B84-A35E-9630B5A2527D}">
      <dsp:nvSpPr>
        <dsp:cNvPr id="0" name=""/>
        <dsp:cNvSpPr/>
      </dsp:nvSpPr>
      <dsp:spPr>
        <a:xfrm>
          <a:off x="3104926" y="1483704"/>
          <a:ext cx="1410146" cy="84608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Individual Servings of Applesauce or Canned Fruit</a:t>
          </a:r>
          <a:endParaRPr lang="en-US" sz="1300" kern="1200" dirty="0"/>
        </a:p>
      </dsp:txBody>
      <dsp:txXfrm>
        <a:off x="3104926" y="1483704"/>
        <a:ext cx="1410146" cy="846087"/>
      </dsp:txXfrm>
    </dsp:sp>
    <dsp:sp modelId="{8F7375DE-47A9-47DB-92F8-3774D0D08BA1}">
      <dsp:nvSpPr>
        <dsp:cNvPr id="0" name=""/>
        <dsp:cNvSpPr/>
      </dsp:nvSpPr>
      <dsp:spPr>
        <a:xfrm>
          <a:off x="4656087" y="1483704"/>
          <a:ext cx="1410146" cy="84608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Raisins</a:t>
          </a:r>
          <a:endParaRPr lang="en-US" sz="1300" kern="1200" dirty="0"/>
        </a:p>
      </dsp:txBody>
      <dsp:txXfrm>
        <a:off x="4656087" y="1483704"/>
        <a:ext cx="1410146" cy="846087"/>
      </dsp:txXfrm>
    </dsp:sp>
    <dsp:sp modelId="{FA7BDBCD-57D1-488A-9D95-0F82C8DCCD20}">
      <dsp:nvSpPr>
        <dsp:cNvPr id="0" name=""/>
        <dsp:cNvSpPr/>
      </dsp:nvSpPr>
      <dsp:spPr>
        <a:xfrm>
          <a:off x="6207249" y="1483704"/>
          <a:ext cx="1410146" cy="84608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Dried Pineapple Rings</a:t>
          </a:r>
          <a:endParaRPr lang="en-US" sz="1300" kern="1200" dirty="0"/>
        </a:p>
      </dsp:txBody>
      <dsp:txXfrm>
        <a:off x="6207249" y="1483704"/>
        <a:ext cx="1410146" cy="846087"/>
      </dsp:txXfrm>
    </dsp:sp>
    <dsp:sp modelId="{AF010B0E-F1B3-4619-8F08-BD19DD3B3345}">
      <dsp:nvSpPr>
        <dsp:cNvPr id="0" name=""/>
        <dsp:cNvSpPr/>
      </dsp:nvSpPr>
      <dsp:spPr>
        <a:xfrm>
          <a:off x="2604" y="2470807"/>
          <a:ext cx="1410146" cy="84608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Cut-up Vegetables with Low-fat Salad Dressing</a:t>
          </a:r>
          <a:endParaRPr lang="en-US" sz="1300" kern="1200" dirty="0"/>
        </a:p>
      </dsp:txBody>
      <dsp:txXfrm>
        <a:off x="2604" y="2470807"/>
        <a:ext cx="1410146" cy="846087"/>
      </dsp:txXfrm>
    </dsp:sp>
    <dsp:sp modelId="{8D1D0950-B32D-423B-B948-8E3FECD35B9F}">
      <dsp:nvSpPr>
        <dsp:cNvPr id="0" name=""/>
        <dsp:cNvSpPr/>
      </dsp:nvSpPr>
      <dsp:spPr>
        <a:xfrm>
          <a:off x="1553765" y="2470807"/>
          <a:ext cx="1410146" cy="84608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Baby Carrots</a:t>
          </a:r>
          <a:endParaRPr lang="en-US" sz="1300" kern="1200" dirty="0"/>
        </a:p>
      </dsp:txBody>
      <dsp:txXfrm>
        <a:off x="1553765" y="2470807"/>
        <a:ext cx="1410146" cy="846087"/>
      </dsp:txXfrm>
    </dsp:sp>
    <dsp:sp modelId="{41CFA1F1-0039-4DCD-83AE-BF3B0058EBC2}">
      <dsp:nvSpPr>
        <dsp:cNvPr id="0" name=""/>
        <dsp:cNvSpPr/>
      </dsp:nvSpPr>
      <dsp:spPr>
        <a:xfrm>
          <a:off x="3104926" y="2470807"/>
          <a:ext cx="1410146" cy="84608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Graham Crackers</a:t>
          </a:r>
          <a:endParaRPr lang="en-US" sz="1300" kern="1200" dirty="0"/>
        </a:p>
      </dsp:txBody>
      <dsp:txXfrm>
        <a:off x="3104926" y="2470807"/>
        <a:ext cx="1410146" cy="846087"/>
      </dsp:txXfrm>
    </dsp:sp>
    <dsp:sp modelId="{518DBBB9-C0B0-4CC4-802F-F8C8CE730BB1}">
      <dsp:nvSpPr>
        <dsp:cNvPr id="0" name=""/>
        <dsp:cNvSpPr/>
      </dsp:nvSpPr>
      <dsp:spPr>
        <a:xfrm>
          <a:off x="4656087" y="2470807"/>
          <a:ext cx="1410146" cy="84608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Pretzels</a:t>
          </a:r>
          <a:endParaRPr lang="en-US" sz="1300" kern="1200" dirty="0"/>
        </a:p>
      </dsp:txBody>
      <dsp:txXfrm>
        <a:off x="4656087" y="2470807"/>
        <a:ext cx="1410146" cy="846087"/>
      </dsp:txXfrm>
    </dsp:sp>
    <dsp:sp modelId="{3A6D8133-5889-4B46-BBF6-449319B233BD}">
      <dsp:nvSpPr>
        <dsp:cNvPr id="0" name=""/>
        <dsp:cNvSpPr/>
      </dsp:nvSpPr>
      <dsp:spPr>
        <a:xfrm>
          <a:off x="6207249" y="2470807"/>
          <a:ext cx="1410146" cy="84608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Dry Cereal</a:t>
          </a:r>
          <a:endParaRPr lang="en-US" sz="1300" kern="1200" dirty="0"/>
        </a:p>
      </dsp:txBody>
      <dsp:txXfrm>
        <a:off x="6207249" y="2470807"/>
        <a:ext cx="1410146" cy="846087"/>
      </dsp:txXfrm>
    </dsp:sp>
    <dsp:sp modelId="{B0A70C07-BC8E-4B48-B7BC-52DD7EF7900D}">
      <dsp:nvSpPr>
        <dsp:cNvPr id="0" name=""/>
        <dsp:cNvSpPr/>
      </dsp:nvSpPr>
      <dsp:spPr>
        <a:xfrm>
          <a:off x="2604" y="3457909"/>
          <a:ext cx="1410146" cy="84608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Vanilla Wafers</a:t>
          </a:r>
          <a:endParaRPr lang="en-US" sz="1300" kern="1200" dirty="0"/>
        </a:p>
      </dsp:txBody>
      <dsp:txXfrm>
        <a:off x="2604" y="3457909"/>
        <a:ext cx="1410146" cy="846087"/>
      </dsp:txXfrm>
    </dsp:sp>
    <dsp:sp modelId="{39511720-482D-4CBF-B916-2EFE2ED21EDD}">
      <dsp:nvSpPr>
        <dsp:cNvPr id="0" name=""/>
        <dsp:cNvSpPr/>
      </dsp:nvSpPr>
      <dsp:spPr>
        <a:xfrm>
          <a:off x="1552750" y="3479950"/>
          <a:ext cx="1410146" cy="84608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Animal Crackers</a:t>
          </a:r>
          <a:endParaRPr lang="en-US" sz="1300" kern="1200" dirty="0"/>
        </a:p>
      </dsp:txBody>
      <dsp:txXfrm>
        <a:off x="1552750" y="3479950"/>
        <a:ext cx="1410146" cy="846087"/>
      </dsp:txXfrm>
    </dsp:sp>
    <dsp:sp modelId="{C346B229-538A-4638-892F-816C38001DA3}">
      <dsp:nvSpPr>
        <dsp:cNvPr id="0" name=""/>
        <dsp:cNvSpPr/>
      </dsp:nvSpPr>
      <dsp:spPr>
        <a:xfrm>
          <a:off x="3104926" y="3457909"/>
          <a:ext cx="1410146" cy="84608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Soft Pretzels</a:t>
          </a:r>
          <a:endParaRPr lang="en-US" sz="1300" kern="1200" dirty="0"/>
        </a:p>
      </dsp:txBody>
      <dsp:txXfrm>
        <a:off x="3104926" y="3457909"/>
        <a:ext cx="1410146" cy="846087"/>
      </dsp:txXfrm>
    </dsp:sp>
    <dsp:sp modelId="{5CBE9302-9423-4E4E-AF27-A7B01BD7232D}">
      <dsp:nvSpPr>
        <dsp:cNvPr id="0" name=""/>
        <dsp:cNvSpPr/>
      </dsp:nvSpPr>
      <dsp:spPr>
        <a:xfrm>
          <a:off x="4656087" y="3457909"/>
          <a:ext cx="1410146" cy="84608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Chicken Taco</a:t>
          </a:r>
          <a:endParaRPr lang="en-US" sz="1300" kern="1200" dirty="0"/>
        </a:p>
      </dsp:txBody>
      <dsp:txXfrm>
        <a:off x="4656087" y="3457909"/>
        <a:ext cx="1410146" cy="846087"/>
      </dsp:txXfrm>
    </dsp:sp>
    <dsp:sp modelId="{CC270152-448C-4F62-8BEE-A8A308EC9994}">
      <dsp:nvSpPr>
        <dsp:cNvPr id="0" name=""/>
        <dsp:cNvSpPr/>
      </dsp:nvSpPr>
      <dsp:spPr>
        <a:xfrm>
          <a:off x="6207249" y="3457909"/>
          <a:ext cx="1410146" cy="84608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Half of a Grilled Cheese Sandwich</a:t>
          </a:r>
          <a:endParaRPr lang="en-US" sz="1300" kern="1200" dirty="0"/>
        </a:p>
      </dsp:txBody>
      <dsp:txXfrm>
        <a:off x="6207249" y="3457909"/>
        <a:ext cx="1410146" cy="846087"/>
      </dsp:txXfrm>
    </dsp:sp>
  </dsp:spTree>
</dsp:drawing>
</file>

<file path=ppt/diagrams/layout1.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A3B7FE-4B8F-4D1B-8363-793F222D5B4D}" type="datetimeFigureOut">
              <a:rPr lang="en-US" smtClean="0"/>
              <a:t>12/17/2010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6CBEB4-3314-4B51-B663-8DEA9C3E1B5F}" type="slidenum">
              <a:rPr lang="en-US" smtClean="0"/>
              <a:t>‹#›</a:t>
            </a:fld>
            <a:endParaRPr lang="en-US"/>
          </a:p>
        </p:txBody>
      </p:sp>
    </p:spTree>
    <p:extLst>
      <p:ext uri="{BB962C8B-B14F-4D97-AF65-F5344CB8AC3E}">
        <p14:creationId xmlns:p14="http://schemas.microsoft.com/office/powerpoint/2010/main" val="1544598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Say:	</a:t>
            </a:r>
            <a:r>
              <a:rPr lang="en-US" b="0" i="0" dirty="0" smtClean="0"/>
              <a:t>Overweight and obesity</a:t>
            </a:r>
            <a:r>
              <a:rPr lang="en-US" b="0" i="0" baseline="0" dirty="0" smtClean="0"/>
              <a:t> in children have become the most prevalent nutritional problems in the United States.  Since 1980, the rates have doubled for children and triples for teenagers.  More than 15% of children ages 6 to 10 years old are overweight.  More than 23% of African American and Mexican American teens are overweight.</a:t>
            </a:r>
          </a:p>
          <a:p>
            <a:endParaRPr lang="en-US" b="1" i="1" dirty="0"/>
          </a:p>
        </p:txBody>
      </p:sp>
      <p:sp>
        <p:nvSpPr>
          <p:cNvPr id="4" name="Slide Number Placeholder 3"/>
          <p:cNvSpPr>
            <a:spLocks noGrp="1"/>
          </p:cNvSpPr>
          <p:nvPr>
            <p:ph type="sldNum" sz="quarter" idx="10"/>
          </p:nvPr>
        </p:nvSpPr>
        <p:spPr/>
        <p:txBody>
          <a:bodyPr/>
          <a:lstStyle/>
          <a:p>
            <a:fld id="{ED6CBEB4-3314-4B51-B663-8DEA9C3E1B5F}" type="slidenum">
              <a:rPr lang="en-US" smtClean="0"/>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Say:</a:t>
            </a:r>
            <a:r>
              <a:rPr lang="en-US" b="0" i="0" dirty="0" smtClean="0"/>
              <a:t>	To</a:t>
            </a:r>
            <a:r>
              <a:rPr lang="en-US" b="0" i="0" baseline="0" dirty="0" smtClean="0"/>
              <a:t> get children interested in food and meals, involve your child in the kitchen, in meal planning, and grocery shopping.  Having children involved in meal preparation will increase the likelihood of them trying new foods.  They will be interested in trying food they have helped buy and prepare.  Bring them to farmer’s markets, fruit and vegetable stands and allow them to pick their own favorite vegetables and fruits to bring home. </a:t>
            </a:r>
          </a:p>
          <a:p>
            <a:r>
              <a:rPr lang="en-US" b="0" dirty="0" smtClean="0"/>
              <a:t>Grow a garden and allow your child to plant the seeds and attend to the plants as they grow. Having hands-on experiences with a variety</a:t>
            </a:r>
            <a:r>
              <a:rPr lang="en-US" b="0" baseline="0" dirty="0" smtClean="0"/>
              <a:t> of fruits and vegetables will increase the likelihood that the child will eat it. </a:t>
            </a:r>
            <a:endParaRPr lang="en-US" b="0" i="1" dirty="0"/>
          </a:p>
        </p:txBody>
      </p:sp>
      <p:sp>
        <p:nvSpPr>
          <p:cNvPr id="4" name="Slide Number Placeholder 3"/>
          <p:cNvSpPr>
            <a:spLocks noGrp="1"/>
          </p:cNvSpPr>
          <p:nvPr>
            <p:ph type="sldNum" sz="quarter" idx="10"/>
          </p:nvPr>
        </p:nvSpPr>
        <p:spPr/>
        <p:txBody>
          <a:bodyPr/>
          <a:lstStyle/>
          <a:p>
            <a:fld id="{ED6CBEB4-3314-4B51-B663-8DEA9C3E1B5F}" type="slidenum">
              <a:rPr lang="en-US" smtClean="0"/>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To cut down on constant snacking, also known as grazing, eat meals around the kitchen or dining room table at set times.  When preparing family meals, think about cutting down on fat and sugar and increasing fruits, vegetables, and fiber. Discourage eating between meals other than an arranged snack. Build a healthy 100 to 150 calorie snack between meals for active children. Children need a lot of energy for activity and they need energy to grow, so they should eat a meal every 3 to 4 hours and have a small snack between meals to keep them from getting too hungry.  </a:t>
            </a:r>
            <a:endParaRPr lang="en-US" b="1" i="1" dirty="0" smtClean="0"/>
          </a:p>
          <a:p>
            <a:endParaRPr lang="en-US" dirty="0"/>
          </a:p>
        </p:txBody>
      </p:sp>
      <p:sp>
        <p:nvSpPr>
          <p:cNvPr id="4" name="Slide Number Placeholder 3"/>
          <p:cNvSpPr>
            <a:spLocks noGrp="1"/>
          </p:cNvSpPr>
          <p:nvPr>
            <p:ph type="sldNum" sz="quarter" idx="10"/>
          </p:nvPr>
        </p:nvSpPr>
        <p:spPr/>
        <p:txBody>
          <a:bodyPr/>
          <a:lstStyle/>
          <a:p>
            <a:fld id="{ED6CBEB4-3314-4B51-B663-8DEA9C3E1B5F}" type="slidenum">
              <a:rPr lang="en-US" smtClean="0"/>
              <a:t>6</a:t>
            </a:fld>
            <a:endParaRPr lang="en-US"/>
          </a:p>
        </p:txBody>
      </p:sp>
    </p:spTree>
    <p:extLst>
      <p:ext uri="{BB962C8B-B14F-4D97-AF65-F5344CB8AC3E}">
        <p14:creationId xmlns:p14="http://schemas.microsoft.com/office/powerpoint/2010/main" val="970137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Say:	</a:t>
            </a:r>
            <a:r>
              <a:rPr lang="en-US" b="0" i="0" dirty="0" smtClean="0"/>
              <a:t>Here are some</a:t>
            </a:r>
            <a:r>
              <a:rPr lang="en-US" b="0" i="0" baseline="0" dirty="0" smtClean="0"/>
              <a:t> suggestions for substitutions in meal planning and preparation.  (Discuss Chart)</a:t>
            </a:r>
            <a:endParaRPr lang="en-US" b="1" i="1" dirty="0" smtClean="0"/>
          </a:p>
          <a:p>
            <a:r>
              <a:rPr lang="en-US" b="0" i="0" dirty="0" smtClean="0"/>
              <a:t>When it comes to</a:t>
            </a:r>
            <a:r>
              <a:rPr lang="en-US" b="0" i="0" baseline="0" dirty="0" smtClean="0"/>
              <a:t> making healthier choices for the whole family, there are many things that can be simultaneously. You can reduce the amount of fried foods that are prepared, you can change the cereal to whole grain and you can change the type of spread used on sandwiches to make the meals healthier. Everything counts and making leaner choices in food preparation, serving and what is offered can have a big impact on the total calories served in one day. </a:t>
            </a:r>
            <a:endParaRPr lang="en-US" b="1" i="1" dirty="0"/>
          </a:p>
        </p:txBody>
      </p:sp>
      <p:sp>
        <p:nvSpPr>
          <p:cNvPr id="4" name="Slide Number Placeholder 3"/>
          <p:cNvSpPr>
            <a:spLocks noGrp="1"/>
          </p:cNvSpPr>
          <p:nvPr>
            <p:ph type="sldNum" sz="quarter" idx="10"/>
          </p:nvPr>
        </p:nvSpPr>
        <p:spPr/>
        <p:txBody>
          <a:bodyPr/>
          <a:lstStyle/>
          <a:p>
            <a:fld id="{ED6CBEB4-3314-4B51-B663-8DEA9C3E1B5F}" type="slidenum">
              <a:rPr lang="en-US" smtClean="0"/>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a:t>
            </a:r>
            <a:r>
              <a:rPr lang="en-US" b="0" i="0" dirty="0" smtClean="0"/>
              <a:t>Let’s talk about how we can eat the Healthy Meals we just saw. USDA’s Dietary Guidelines for Americans</a:t>
            </a:r>
            <a:r>
              <a:rPr lang="en-US" b="0" i="0" baseline="0" dirty="0" smtClean="0"/>
              <a:t> are revised every 5 years. The latest guidelines are from 2005 and include a healthy meal plan fro everyone from age 2 on. It has recommendations on certain number of serving sizes of fruits and vegetables, grain, the amount of protein required based on calorie levels. The levels start at 1000 Calories, which is appropriate for children, and goes up to 3200 Calories for those that are very physically active every day.   </a:t>
            </a:r>
          </a:p>
          <a:p>
            <a:endParaRPr lang="en-US" b="0" i="0" baseline="0" dirty="0" smtClean="0"/>
          </a:p>
          <a:p>
            <a:r>
              <a:rPr lang="en-US" b="0" i="0" baseline="0" dirty="0" smtClean="0"/>
              <a:t>Foods are grouped into: Fruits, Vegetables, Grains, Meat, Milk, Oils and Discretionary Calories. Depending on gender, age, activity level, and size, it can help determine the amount of food to include in a healthy meal every day from each of the major groups. </a:t>
            </a:r>
            <a:endParaRPr lang="en-US" dirty="0"/>
          </a:p>
        </p:txBody>
      </p:sp>
      <p:sp>
        <p:nvSpPr>
          <p:cNvPr id="4" name="Slide Number Placeholder 3"/>
          <p:cNvSpPr>
            <a:spLocks noGrp="1"/>
          </p:cNvSpPr>
          <p:nvPr>
            <p:ph type="sldNum" sz="quarter" idx="10"/>
          </p:nvPr>
        </p:nvSpPr>
        <p:spPr/>
        <p:txBody>
          <a:bodyPr/>
          <a:lstStyle/>
          <a:p>
            <a:fld id="{ED6CBEB4-3314-4B51-B663-8DEA9C3E1B5F}" type="slidenum">
              <a:rPr lang="en-US" smtClean="0"/>
              <a:t>9</a:t>
            </a:fld>
            <a:endParaRPr lang="en-US"/>
          </a:p>
        </p:txBody>
      </p:sp>
    </p:spTree>
    <p:extLst>
      <p:ext uri="{BB962C8B-B14F-4D97-AF65-F5344CB8AC3E}">
        <p14:creationId xmlns:p14="http://schemas.microsoft.com/office/powerpoint/2010/main" val="3374940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Say:	</a:t>
            </a:r>
            <a:r>
              <a:rPr lang="en-US" b="0" i="0" dirty="0" smtClean="0"/>
              <a:t>The My</a:t>
            </a:r>
            <a:r>
              <a:rPr lang="en-US" b="0" i="0" baseline="0" dirty="0" smtClean="0"/>
              <a:t>Pyramid way of eating can be used to plan meals for the whole family, and can also be used to plan children’s meals.  The only difference is, a child-sized serving is 1/4 to 1/3 of an adult serving size.  Teenagers need full adult serving sizes.  Another measure of food is to serve a tablespoon for each year of a child’s life.  (Discuss Chart)</a:t>
            </a:r>
            <a:endParaRPr lang="en-US" b="1" i="1" dirty="0"/>
          </a:p>
        </p:txBody>
      </p:sp>
      <p:sp>
        <p:nvSpPr>
          <p:cNvPr id="4" name="Slide Number Placeholder 3"/>
          <p:cNvSpPr>
            <a:spLocks noGrp="1"/>
          </p:cNvSpPr>
          <p:nvPr>
            <p:ph type="sldNum" sz="quarter" idx="10"/>
          </p:nvPr>
        </p:nvSpPr>
        <p:spPr/>
        <p:txBody>
          <a:bodyPr/>
          <a:lstStyle/>
          <a:p>
            <a:fld id="{ED6CBEB4-3314-4B51-B663-8DEA9C3E1B5F}" type="slidenum">
              <a:rPr lang="en-US" smtClean="0"/>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Say:</a:t>
            </a:r>
            <a:r>
              <a:rPr lang="en-US" b="0" i="0" dirty="0" smtClean="0"/>
              <a:t>	Snacks are an important part of a child’s diet.  It is important to understand that young children need more frequent</a:t>
            </a:r>
            <a:r>
              <a:rPr lang="en-US" b="0" i="0" baseline="0" dirty="0" smtClean="0"/>
              <a:t> meals than adults, and they need snacks between meals to support growth and development.  A mid-morning and mid-afternoon snack can increase a child’s intake of dairy, fruits, and vegetables.  When the snacks are planned, the child will most likely have a healthier snack.  Also, having snacks will cut down on the feeling of hunger and less likelihood of overeating at mealtimes by going for second helpings.</a:t>
            </a:r>
            <a:endParaRPr lang="en-US" b="1" i="1" dirty="0"/>
          </a:p>
        </p:txBody>
      </p:sp>
      <p:sp>
        <p:nvSpPr>
          <p:cNvPr id="4" name="Slide Number Placeholder 3"/>
          <p:cNvSpPr>
            <a:spLocks noGrp="1"/>
          </p:cNvSpPr>
          <p:nvPr>
            <p:ph type="sldNum" sz="quarter" idx="10"/>
          </p:nvPr>
        </p:nvSpPr>
        <p:spPr/>
        <p:txBody>
          <a:bodyPr/>
          <a:lstStyle/>
          <a:p>
            <a:fld id="{ED6CBEB4-3314-4B51-B663-8DEA9C3E1B5F}" type="slidenum">
              <a:rPr lang="en-US" smtClean="0"/>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Say: These are some health snack ideas that meet</a:t>
            </a:r>
            <a:r>
              <a:rPr lang="en-US" baseline="0" dirty="0" smtClean="0"/>
              <a:t> the pyramid guidelines and are low in fat and sugar. </a:t>
            </a:r>
            <a:r>
              <a:rPr lang="en-US" dirty="0" smtClean="0"/>
              <a:t>(Discuss slide)</a:t>
            </a:r>
            <a:endParaRPr lang="en-US" dirty="0"/>
          </a:p>
        </p:txBody>
      </p:sp>
      <p:sp>
        <p:nvSpPr>
          <p:cNvPr id="4" name="Slide Number Placeholder 3"/>
          <p:cNvSpPr>
            <a:spLocks noGrp="1"/>
          </p:cNvSpPr>
          <p:nvPr>
            <p:ph type="sldNum" sz="quarter" idx="10"/>
          </p:nvPr>
        </p:nvSpPr>
        <p:spPr/>
        <p:txBody>
          <a:bodyPr/>
          <a:lstStyle/>
          <a:p>
            <a:fld id="{ED6CBEB4-3314-4B51-B663-8DEA9C3E1B5F}" type="slidenum">
              <a:rPr lang="en-US" smtClean="0"/>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Say:	</a:t>
            </a:r>
            <a:r>
              <a:rPr lang="en-US" b="0" i="0" dirty="0" smtClean="0"/>
              <a:t>Cereal and milk with fruit on the side make a</a:t>
            </a:r>
            <a:r>
              <a:rPr lang="en-US" b="0" i="0" baseline="0" dirty="0" smtClean="0"/>
              <a:t> nutritious and filling breakfast.  It is fast, nutritious, and easy to prepare.  Just make sure the cereal is made from whole grains and does not have a lot of added sugar and salt.  You can do that by checking the list of ingredients carefully.  The FIRST ingredient on the label should be a whole grain.  (Discuss cereals on </a:t>
            </a:r>
            <a:r>
              <a:rPr lang="en-US" b="0" i="0" baseline="0" smtClean="0"/>
              <a:t>the slide)</a:t>
            </a:r>
            <a:endParaRPr lang="en-US" b="1" i="1"/>
          </a:p>
        </p:txBody>
      </p:sp>
      <p:sp>
        <p:nvSpPr>
          <p:cNvPr id="4" name="Slide Number Placeholder 3"/>
          <p:cNvSpPr>
            <a:spLocks noGrp="1"/>
          </p:cNvSpPr>
          <p:nvPr>
            <p:ph type="sldNum" sz="quarter" idx="10"/>
          </p:nvPr>
        </p:nvSpPr>
        <p:spPr/>
        <p:txBody>
          <a:bodyPr/>
          <a:lstStyle/>
          <a:p>
            <a:fld id="{ED6CBEB4-3314-4B51-B663-8DEA9C3E1B5F}" type="slidenum">
              <a:rPr lang="en-US" smtClean="0"/>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4A4D28-D041-440A-A2A1-27C7528EED39}" type="datetimeFigureOut">
              <a:rPr lang="en-US" smtClean="0"/>
              <a:t>12/17/2010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5F71B-2D20-4D47-BE89-31852E6E721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4A4D28-D041-440A-A2A1-27C7528EED39}" type="datetimeFigureOut">
              <a:rPr lang="en-US" smtClean="0"/>
              <a:t>12/17/2010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5F71B-2D20-4D47-BE89-31852E6E721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4A4D28-D041-440A-A2A1-27C7528EED39}" type="datetimeFigureOut">
              <a:rPr lang="en-US" smtClean="0"/>
              <a:t>12/17/2010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5F71B-2D20-4D47-BE89-31852E6E721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4A4D28-D041-440A-A2A1-27C7528EED39}" type="datetimeFigureOut">
              <a:rPr lang="en-US" smtClean="0"/>
              <a:t>12/17/2010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5F71B-2D20-4D47-BE89-31852E6E721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4A4D28-D041-440A-A2A1-27C7528EED39}" type="datetimeFigureOut">
              <a:rPr lang="en-US" smtClean="0"/>
              <a:t>12/17/2010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5F71B-2D20-4D47-BE89-31852E6E721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4A4D28-D041-440A-A2A1-27C7528EED39}" type="datetimeFigureOut">
              <a:rPr lang="en-US" smtClean="0"/>
              <a:t>12/17/2010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5F71B-2D20-4D47-BE89-31852E6E721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4A4D28-D041-440A-A2A1-27C7528EED39}" type="datetimeFigureOut">
              <a:rPr lang="en-US" smtClean="0"/>
              <a:t>12/17/2010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5F71B-2D20-4D47-BE89-31852E6E721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4A4D28-D041-440A-A2A1-27C7528EED39}" type="datetimeFigureOut">
              <a:rPr lang="en-US" smtClean="0"/>
              <a:t>12/17/2010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5F71B-2D20-4D47-BE89-31852E6E721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A4D28-D041-440A-A2A1-27C7528EED39}" type="datetimeFigureOut">
              <a:rPr lang="en-US" smtClean="0"/>
              <a:t>12/17/2010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5F71B-2D20-4D47-BE89-31852E6E721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4A4D28-D041-440A-A2A1-27C7528EED39}" type="datetimeFigureOut">
              <a:rPr lang="en-US" smtClean="0"/>
              <a:t>12/17/2010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5F71B-2D20-4D47-BE89-31852E6E721D}"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084A4D28-D041-440A-A2A1-27C7528EED39}" type="datetimeFigureOut">
              <a:rPr lang="en-US" smtClean="0"/>
              <a:t>12/17/2010</a:t>
            </a:fld>
            <a:endParaRPr lang="en-US"/>
          </a:p>
        </p:txBody>
      </p:sp>
      <p:sp>
        <p:nvSpPr>
          <p:cNvPr id="9" name="Slide Number Placeholder 8"/>
          <p:cNvSpPr>
            <a:spLocks noGrp="1"/>
          </p:cNvSpPr>
          <p:nvPr>
            <p:ph type="sldNum" sz="quarter" idx="11"/>
          </p:nvPr>
        </p:nvSpPr>
        <p:spPr/>
        <p:txBody>
          <a:bodyPr/>
          <a:lstStyle/>
          <a:p>
            <a:fld id="{46F5F71B-2D20-4D47-BE89-31852E6E721D}"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6F5F71B-2D20-4D47-BE89-31852E6E721D}"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084A4D28-D041-440A-A2A1-27C7528EED39}" type="datetimeFigureOut">
              <a:rPr lang="en-US" smtClean="0"/>
              <a:t>12/17/2010</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wmf"/><Relationship Id="rId4" Type="http://schemas.openxmlformats.org/officeDocument/2006/relationships/image" Target="../media/image18.wmf"/></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C:\Documents and Settings\KalickBA\Local Settings\Temporary Internet Files\Content.IE5\VE088F73\MC900203050[1].wmf"/>
          <p:cNvPicPr>
            <a:picLocks noChangeAspect="1" noChangeArrowheads="1"/>
          </p:cNvPicPr>
          <p:nvPr/>
        </p:nvPicPr>
        <p:blipFill>
          <a:blip r:embed="rId2" cstate="print"/>
          <a:srcRect/>
          <a:stretch>
            <a:fillRect/>
          </a:stretch>
        </p:blipFill>
        <p:spPr bwMode="auto">
          <a:xfrm>
            <a:off x="5417327" y="2421144"/>
            <a:ext cx="3048528" cy="3259247"/>
          </a:xfrm>
          <a:prstGeom prst="rect">
            <a:avLst/>
          </a:prstGeom>
          <a:noFill/>
        </p:spPr>
      </p:pic>
      <p:sp>
        <p:nvSpPr>
          <p:cNvPr id="2" name="Title 1"/>
          <p:cNvSpPr>
            <a:spLocks noGrp="1"/>
          </p:cNvSpPr>
          <p:nvPr>
            <p:ph type="ctrTitle"/>
          </p:nvPr>
        </p:nvSpPr>
        <p:spPr>
          <a:xfrm>
            <a:off x="381000" y="1905000"/>
            <a:ext cx="7772400" cy="1470025"/>
          </a:xfrm>
        </p:spPr>
        <p:txBody>
          <a:bodyPr>
            <a:noAutofit/>
          </a:bodyPr>
          <a:lstStyle/>
          <a:p>
            <a:r>
              <a:rPr lang="en-US" sz="5400" dirty="0" smtClean="0">
                <a:latin typeface="Lucida Calligraphy" pitchFamily="66" charset="0"/>
              </a:rPr>
              <a:t>Healthier </a:t>
            </a:r>
            <a:r>
              <a:rPr lang="en-US" sz="5400" dirty="0" smtClean="0">
                <a:latin typeface="Lucida Calligraphy" pitchFamily="66" charset="0"/>
              </a:rPr>
              <a:t>Diet</a:t>
            </a:r>
            <a:br>
              <a:rPr lang="en-US" sz="5400" dirty="0" smtClean="0">
                <a:latin typeface="Lucida Calligraphy" pitchFamily="66" charset="0"/>
              </a:rPr>
            </a:br>
            <a:r>
              <a:rPr lang="en-US" sz="5400" dirty="0" smtClean="0">
                <a:latin typeface="Lucida Calligraphy" pitchFamily="66" charset="0"/>
              </a:rPr>
              <a:t>for Young</a:t>
            </a:r>
            <a:br>
              <a:rPr lang="en-US" sz="5400" dirty="0" smtClean="0">
                <a:latin typeface="Lucida Calligraphy" pitchFamily="66" charset="0"/>
              </a:rPr>
            </a:br>
            <a:r>
              <a:rPr lang="en-US" sz="5400" dirty="0" smtClean="0">
                <a:latin typeface="Lucida Calligraphy" pitchFamily="66" charset="0"/>
              </a:rPr>
              <a:t>Children</a:t>
            </a:r>
            <a:endParaRPr lang="en-US" sz="5400" dirty="0">
              <a:latin typeface="Lucida Calligraphy" pitchFamily="66" charset="0"/>
            </a:endParaRPr>
          </a:p>
        </p:txBody>
      </p:sp>
      <p:pic>
        <p:nvPicPr>
          <p:cNvPr id="1037" name="Picture 13" descr="C:\Documents and Settings\KalickBA\Local Settings\Temporary Internet Files\Content.IE5\9O09FCY1\MC900436357[1].png"/>
          <p:cNvPicPr>
            <a:picLocks noChangeAspect="1" noChangeArrowheads="1"/>
          </p:cNvPicPr>
          <p:nvPr/>
        </p:nvPicPr>
        <p:blipFill>
          <a:blip r:embed="rId3" cstate="print"/>
          <a:srcRect/>
          <a:stretch>
            <a:fillRect/>
          </a:stretch>
        </p:blipFill>
        <p:spPr bwMode="auto">
          <a:xfrm>
            <a:off x="2238985" y="4092326"/>
            <a:ext cx="2034153" cy="1963228"/>
          </a:xfrm>
          <a:prstGeom prst="rect">
            <a:avLst/>
          </a:prstGeom>
          <a:noFill/>
        </p:spPr>
      </p:pic>
      <p:pic>
        <p:nvPicPr>
          <p:cNvPr id="1030" name="Picture 6" descr="C:\Documents and Settings\KalickBA\Local Settings\Temporary Internet Files\Content.IE5\9O09FCY1\MC900142115[1].wmf"/>
          <p:cNvPicPr>
            <a:picLocks noChangeAspect="1" noChangeArrowheads="1"/>
          </p:cNvPicPr>
          <p:nvPr/>
        </p:nvPicPr>
        <p:blipFill>
          <a:blip r:embed="rId4" cstate="print"/>
          <a:srcRect/>
          <a:stretch>
            <a:fillRect/>
          </a:stretch>
        </p:blipFill>
        <p:spPr bwMode="auto">
          <a:xfrm>
            <a:off x="4267200" y="3155473"/>
            <a:ext cx="917172" cy="3247139"/>
          </a:xfrm>
          <a:prstGeom prst="rect">
            <a:avLst/>
          </a:prstGeom>
          <a:noFill/>
        </p:spPr>
      </p:pic>
      <p:pic>
        <p:nvPicPr>
          <p:cNvPr id="1032" name="Picture 8" descr="C:\Documents and Settings\KalickBA\Local Settings\Temporary Internet Files\Content.IE5\MF4LMRVT\MC900215141[1].wmf"/>
          <p:cNvPicPr>
            <a:picLocks noChangeAspect="1" noChangeArrowheads="1"/>
          </p:cNvPicPr>
          <p:nvPr/>
        </p:nvPicPr>
        <p:blipFill>
          <a:blip r:embed="rId5" cstate="print"/>
          <a:srcRect/>
          <a:stretch>
            <a:fillRect/>
          </a:stretch>
        </p:blipFill>
        <p:spPr bwMode="auto">
          <a:xfrm>
            <a:off x="838200" y="4943175"/>
            <a:ext cx="1879307" cy="1436676"/>
          </a:xfrm>
          <a:prstGeom prst="rect">
            <a:avLst/>
          </a:prstGeom>
          <a:noFill/>
        </p:spPr>
      </p:pic>
      <p:pic>
        <p:nvPicPr>
          <p:cNvPr id="1033" name="Picture 9" descr="C:\Documents and Settings\KalickBA\Local Settings\Temporary Internet Files\Content.IE5\PAN55522\MC900203126[1].wmf"/>
          <p:cNvPicPr>
            <a:picLocks noChangeAspect="1" noChangeArrowheads="1"/>
          </p:cNvPicPr>
          <p:nvPr/>
        </p:nvPicPr>
        <p:blipFill>
          <a:blip r:embed="rId6" cstate="print"/>
          <a:srcRect/>
          <a:stretch>
            <a:fillRect/>
          </a:stretch>
        </p:blipFill>
        <p:spPr bwMode="auto">
          <a:xfrm>
            <a:off x="5372656" y="5011381"/>
            <a:ext cx="2411994" cy="130026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0" cy="1143000"/>
          </a:xfrm>
        </p:spPr>
        <p:txBody>
          <a:bodyPr>
            <a:normAutofit fontScale="90000"/>
          </a:bodyPr>
          <a:lstStyle/>
          <a:p>
            <a:r>
              <a:rPr lang="en-US" b="1" i="1" dirty="0" smtClean="0"/>
              <a:t>Using the Food Guide Pyramid</a:t>
            </a:r>
            <a:endParaRPr lang="en-US" b="1" i="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80116012"/>
              </p:ext>
            </p:extLst>
          </p:nvPr>
        </p:nvGraphicFramePr>
        <p:xfrm>
          <a:off x="0" y="1371600"/>
          <a:ext cx="9144000" cy="5588000"/>
        </p:xfrm>
        <a:graphic>
          <a:graphicData uri="http://schemas.openxmlformats.org/drawingml/2006/table">
            <a:tbl>
              <a:tblPr firstRow="1" bandRow="1">
                <a:tableStyleId>{5C22544A-7EE6-4342-B048-85BDC9FD1C3A}</a:tableStyleId>
              </a:tblPr>
              <a:tblGrid>
                <a:gridCol w="2743200"/>
                <a:gridCol w="1828800"/>
                <a:gridCol w="4572000"/>
              </a:tblGrid>
              <a:tr h="370840">
                <a:tc gridSpan="3">
                  <a:txBody>
                    <a:bodyPr/>
                    <a:lstStyle/>
                    <a:p>
                      <a:pPr algn="ctr"/>
                      <a:r>
                        <a:rPr lang="en-US" b="1" i="1" dirty="0" smtClean="0"/>
                        <a:t>The Pyramid Food Groups</a:t>
                      </a:r>
                      <a:r>
                        <a:rPr lang="en-US" b="1" i="1" baseline="0" dirty="0" smtClean="0"/>
                        <a:t> and Serving Sizes </a:t>
                      </a:r>
                      <a:endParaRPr lang="en-US" b="1" i="1" dirty="0"/>
                    </a:p>
                  </a:txBody>
                  <a:tcPr/>
                </a:tc>
                <a:tc hMerge="1">
                  <a:txBody>
                    <a:bodyPr/>
                    <a:lstStyle/>
                    <a:p>
                      <a:endParaRPr lang="en-US" dirty="0"/>
                    </a:p>
                  </a:txBody>
                  <a:tcPr/>
                </a:tc>
                <a:tc hMerge="1">
                  <a:txBody>
                    <a:bodyPr/>
                    <a:lstStyle/>
                    <a:p>
                      <a:endParaRPr lang="en-US" dirty="0"/>
                    </a:p>
                  </a:txBody>
                  <a:tcPr/>
                </a:tc>
              </a:tr>
              <a:tr h="370840">
                <a:tc>
                  <a:txBody>
                    <a:bodyPr/>
                    <a:lstStyle/>
                    <a:p>
                      <a:pPr algn="ctr"/>
                      <a:r>
                        <a:rPr lang="en-US" b="1" u="sng" dirty="0" smtClean="0"/>
                        <a:t>Food</a:t>
                      </a:r>
                      <a:r>
                        <a:rPr lang="en-US" b="1" u="sng" baseline="0" dirty="0" smtClean="0"/>
                        <a:t> Group</a:t>
                      </a:r>
                      <a:endParaRPr lang="en-US" b="1" u="sng" dirty="0"/>
                    </a:p>
                  </a:txBody>
                  <a:tcPr/>
                </a:tc>
                <a:tc>
                  <a:txBody>
                    <a:bodyPr/>
                    <a:lstStyle/>
                    <a:p>
                      <a:pPr algn="ctr"/>
                      <a:r>
                        <a:rPr lang="en-US" b="1" u="sng" dirty="0" smtClean="0"/>
                        <a:t>Servings Recommended</a:t>
                      </a:r>
                      <a:endParaRPr lang="en-US" b="1" u="sng" dirty="0"/>
                    </a:p>
                  </a:txBody>
                  <a:tcPr/>
                </a:tc>
                <a:tc>
                  <a:txBody>
                    <a:bodyPr/>
                    <a:lstStyle/>
                    <a:p>
                      <a:pPr algn="ctr"/>
                      <a:r>
                        <a:rPr lang="en-US" b="1" u="sng" dirty="0" smtClean="0"/>
                        <a:t>Example of Serving Size</a:t>
                      </a:r>
                      <a:endParaRPr lang="en-US" b="1" u="sng" dirty="0"/>
                    </a:p>
                  </a:txBody>
                  <a:tcPr/>
                </a:tc>
              </a:tr>
              <a:tr h="370840">
                <a:tc>
                  <a:txBody>
                    <a:bodyPr/>
                    <a:lstStyle/>
                    <a:p>
                      <a:pPr algn="ctr"/>
                      <a:r>
                        <a:rPr lang="en-US" u="none" dirty="0" smtClean="0"/>
                        <a:t>Bread,</a:t>
                      </a:r>
                      <a:r>
                        <a:rPr lang="en-US" u="none" baseline="0" dirty="0" smtClean="0"/>
                        <a:t> Cereal, Rice, and Pasta Group</a:t>
                      </a:r>
                      <a:endParaRPr lang="en-US" u="none" dirty="0"/>
                    </a:p>
                  </a:txBody>
                  <a:tcPr/>
                </a:tc>
                <a:tc>
                  <a:txBody>
                    <a:bodyPr/>
                    <a:lstStyle/>
                    <a:p>
                      <a:pPr algn="ctr"/>
                      <a:r>
                        <a:rPr lang="en-US" u="none" dirty="0" smtClean="0"/>
                        <a:t>6 servings</a:t>
                      </a:r>
                      <a:endParaRPr lang="en-US" u="none" dirty="0"/>
                    </a:p>
                  </a:txBody>
                  <a:tcPr/>
                </a:tc>
                <a:tc>
                  <a:txBody>
                    <a:bodyPr/>
                    <a:lstStyle/>
                    <a:p>
                      <a:pPr algn="ctr"/>
                      <a:r>
                        <a:rPr lang="en-US" u="none" dirty="0" smtClean="0"/>
                        <a:t>2 to 3 Tbsp</a:t>
                      </a:r>
                      <a:r>
                        <a:rPr lang="en-US" u="none" baseline="0" dirty="0" smtClean="0"/>
                        <a:t> of pasta, rice, macaroni, ¼ to ½ slice of bread, 1 to 2 graham crackers</a:t>
                      </a:r>
                      <a:endParaRPr lang="en-US" u="none" dirty="0"/>
                    </a:p>
                  </a:txBody>
                  <a:tcPr/>
                </a:tc>
              </a:tr>
              <a:tr h="370840">
                <a:tc>
                  <a:txBody>
                    <a:bodyPr/>
                    <a:lstStyle/>
                    <a:p>
                      <a:pPr algn="ctr"/>
                      <a:r>
                        <a:rPr lang="en-US" u="none" dirty="0" smtClean="0"/>
                        <a:t>Vegetable Group</a:t>
                      </a:r>
                      <a:endParaRPr lang="en-US" u="none" dirty="0"/>
                    </a:p>
                  </a:txBody>
                  <a:tcPr/>
                </a:tc>
                <a:tc>
                  <a:txBody>
                    <a:bodyPr/>
                    <a:lstStyle/>
                    <a:p>
                      <a:pPr algn="ctr"/>
                      <a:r>
                        <a:rPr lang="en-US" u="none" dirty="0" smtClean="0"/>
                        <a:t>3 servings</a:t>
                      </a:r>
                      <a:endParaRPr lang="en-US" u="none" dirty="0"/>
                    </a:p>
                  </a:txBody>
                  <a:tcPr/>
                </a:tc>
                <a:tc>
                  <a:txBody>
                    <a:bodyPr/>
                    <a:lstStyle/>
                    <a:p>
                      <a:pPr algn="ctr"/>
                      <a:r>
                        <a:rPr lang="en-US" u="none" dirty="0" smtClean="0"/>
                        <a:t>2 to 3 Tbsp</a:t>
                      </a:r>
                      <a:r>
                        <a:rPr lang="en-US" u="none" baseline="0" dirty="0" smtClean="0"/>
                        <a:t> of peas, corn, green beans, mashed potatoes, ½ cup of lettuce</a:t>
                      </a:r>
                      <a:endParaRPr lang="en-US" u="none" dirty="0"/>
                    </a:p>
                  </a:txBody>
                  <a:tcPr/>
                </a:tc>
              </a:tr>
              <a:tr h="370840">
                <a:tc>
                  <a:txBody>
                    <a:bodyPr/>
                    <a:lstStyle/>
                    <a:p>
                      <a:pPr algn="ctr"/>
                      <a:r>
                        <a:rPr lang="en-US" u="none" dirty="0" smtClean="0"/>
                        <a:t>Fruit Group</a:t>
                      </a:r>
                      <a:endParaRPr lang="en-US" u="none" dirty="0"/>
                    </a:p>
                  </a:txBody>
                  <a:tcPr/>
                </a:tc>
                <a:tc>
                  <a:txBody>
                    <a:bodyPr/>
                    <a:lstStyle/>
                    <a:p>
                      <a:pPr algn="ctr"/>
                      <a:r>
                        <a:rPr lang="en-US" u="none" dirty="0" smtClean="0"/>
                        <a:t>2 servings</a:t>
                      </a:r>
                      <a:endParaRPr lang="en-US" u="none" dirty="0"/>
                    </a:p>
                  </a:txBody>
                  <a:tcPr/>
                </a:tc>
                <a:tc>
                  <a:txBody>
                    <a:bodyPr/>
                    <a:lstStyle/>
                    <a:p>
                      <a:pPr algn="ctr"/>
                      <a:r>
                        <a:rPr lang="en-US" u="none" dirty="0" smtClean="0"/>
                        <a:t>¼ cup blueberries or raspberries, ½ cup of</a:t>
                      </a:r>
                      <a:r>
                        <a:rPr lang="en-US" u="none" baseline="0" dirty="0" smtClean="0"/>
                        <a:t> 100% citrus juice (orange), ½ medium orange, 4 to 6 medium strawberries, 1 medium tangerine, ½ cup of watermelon pieces, ½ of medium size apple/banana/peach/pear/</a:t>
                      </a:r>
                    </a:p>
                    <a:p>
                      <a:pPr algn="ctr"/>
                      <a:r>
                        <a:rPr lang="en-US" u="none" baseline="0" dirty="0" smtClean="0"/>
                        <a:t>nectarine, 6 to 8 grapes, ½ cup of cut-up fresh/canned/cooked fruit</a:t>
                      </a:r>
                      <a:endParaRPr lang="en-US" u="none" dirty="0"/>
                    </a:p>
                  </a:txBody>
                  <a:tcPr/>
                </a:tc>
              </a:tr>
              <a:tr h="370840">
                <a:tc>
                  <a:txBody>
                    <a:bodyPr/>
                    <a:lstStyle/>
                    <a:p>
                      <a:pPr algn="ctr"/>
                      <a:r>
                        <a:rPr lang="en-US" u="none" dirty="0" smtClean="0"/>
                        <a:t>Milk Group</a:t>
                      </a:r>
                      <a:endParaRPr lang="en-US" u="none" dirty="0"/>
                    </a:p>
                  </a:txBody>
                  <a:tcPr/>
                </a:tc>
                <a:tc>
                  <a:txBody>
                    <a:bodyPr/>
                    <a:lstStyle/>
                    <a:p>
                      <a:pPr algn="ctr"/>
                      <a:r>
                        <a:rPr lang="en-US" u="none" dirty="0" smtClean="0"/>
                        <a:t>2 servings</a:t>
                      </a:r>
                      <a:endParaRPr lang="en-US" u="none" dirty="0"/>
                    </a:p>
                  </a:txBody>
                  <a:tcPr/>
                </a:tc>
                <a:tc>
                  <a:txBody>
                    <a:bodyPr/>
                    <a:lstStyle/>
                    <a:p>
                      <a:pPr algn="ctr"/>
                      <a:r>
                        <a:rPr lang="en-US" u="none" dirty="0" smtClean="0"/>
                        <a:t>1/4 to 1/3 cup of nonfat or low-fat milk, yogurt, pudding made with milk, 1/2 to 1/3 ounce of cheese  </a:t>
                      </a:r>
                      <a:endParaRPr lang="en-US" u="none" dirty="0"/>
                    </a:p>
                  </a:txBody>
                  <a:tcPr/>
                </a:tc>
              </a:tr>
              <a:tr h="370840">
                <a:tc>
                  <a:txBody>
                    <a:bodyPr/>
                    <a:lstStyle/>
                    <a:p>
                      <a:pPr algn="ctr"/>
                      <a:r>
                        <a:rPr lang="en-US" u="none" dirty="0" smtClean="0"/>
                        <a:t>Meat Group</a:t>
                      </a:r>
                      <a:endParaRPr lang="en-US" u="none" dirty="0"/>
                    </a:p>
                  </a:txBody>
                  <a:tcPr/>
                </a:tc>
                <a:tc>
                  <a:txBody>
                    <a:bodyPr/>
                    <a:lstStyle/>
                    <a:p>
                      <a:pPr algn="ctr"/>
                      <a:r>
                        <a:rPr lang="en-US" u="none" dirty="0" smtClean="0"/>
                        <a:t>2 servings</a:t>
                      </a:r>
                      <a:endParaRPr lang="en-US" u="none" dirty="0"/>
                    </a:p>
                  </a:txBody>
                  <a:tcPr/>
                </a:tc>
                <a:tc>
                  <a:txBody>
                    <a:bodyPr/>
                    <a:lstStyle/>
                    <a:p>
                      <a:pPr algn="ctr"/>
                      <a:r>
                        <a:rPr lang="en-US" u="none" dirty="0" smtClean="0"/>
                        <a:t>½ to ¾ ounce of</a:t>
                      </a:r>
                      <a:r>
                        <a:rPr lang="en-US" u="none" baseline="0" dirty="0" smtClean="0"/>
                        <a:t> meat, chicken, or fish</a:t>
                      </a:r>
                      <a:endParaRPr lang="en-US" u="none" dirty="0"/>
                    </a:p>
                  </a:txBody>
                  <a:tcPr/>
                </a:tc>
              </a:tr>
            </a:tbl>
          </a:graphicData>
        </a:graphic>
      </p:graphicFrame>
      <p:pic>
        <p:nvPicPr>
          <p:cNvPr id="19458" name="Picture 2" descr="Kids Pyramid graphic"/>
          <p:cNvPicPr>
            <a:picLocks noChangeAspect="1" noChangeArrowheads="1"/>
          </p:cNvPicPr>
          <p:nvPr/>
        </p:nvPicPr>
        <p:blipFill>
          <a:blip r:embed="rId3" cstate="print"/>
          <a:srcRect/>
          <a:stretch>
            <a:fillRect/>
          </a:stretch>
        </p:blipFill>
        <p:spPr bwMode="auto">
          <a:xfrm>
            <a:off x="7620000" y="0"/>
            <a:ext cx="1524000" cy="125984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81000" y="1600200"/>
            <a:ext cx="4800600" cy="280920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81200" y="274638"/>
            <a:ext cx="5181600" cy="1143000"/>
          </a:xfrm>
        </p:spPr>
        <p:txBody>
          <a:bodyPr/>
          <a:lstStyle/>
          <a:p>
            <a:r>
              <a:rPr lang="en-US" b="1" i="1" dirty="0" smtClean="0"/>
              <a:t>Snacking</a:t>
            </a:r>
            <a:endParaRPr lang="en-US" b="1" i="1" dirty="0"/>
          </a:p>
        </p:txBody>
      </p:sp>
      <p:sp>
        <p:nvSpPr>
          <p:cNvPr id="3" name="Content Placeholder 2"/>
          <p:cNvSpPr>
            <a:spLocks noGrp="1"/>
          </p:cNvSpPr>
          <p:nvPr>
            <p:ph idx="1"/>
          </p:nvPr>
        </p:nvSpPr>
        <p:spPr>
          <a:xfrm>
            <a:off x="381000" y="1600200"/>
            <a:ext cx="4876800" cy="4876800"/>
          </a:xfrm>
        </p:spPr>
        <p:txBody>
          <a:bodyPr>
            <a:normAutofit/>
          </a:bodyPr>
          <a:lstStyle/>
          <a:p>
            <a:r>
              <a:rPr lang="en-US" dirty="0" smtClean="0">
                <a:solidFill>
                  <a:schemeClr val="accent3">
                    <a:lumMod val="50000"/>
                  </a:schemeClr>
                </a:solidFill>
              </a:rPr>
              <a:t>Young children need more frequent meals than adults, and they need snacks between meals to support growth and development.  </a:t>
            </a:r>
            <a:endParaRPr lang="en-US" dirty="0">
              <a:solidFill>
                <a:schemeClr val="accent3">
                  <a:lumMod val="50000"/>
                </a:schemeClr>
              </a:solidFill>
            </a:endParaRPr>
          </a:p>
          <a:p>
            <a:r>
              <a:rPr lang="en-US" dirty="0" smtClean="0">
                <a:solidFill>
                  <a:schemeClr val="accent3">
                    <a:lumMod val="50000"/>
                  </a:schemeClr>
                </a:solidFill>
              </a:rPr>
              <a:t>When snacks are planned, the child will be more likely to have a healthier snack</a:t>
            </a:r>
          </a:p>
        </p:txBody>
      </p:sp>
      <p:grpSp>
        <p:nvGrpSpPr>
          <p:cNvPr id="9" name="Group 8"/>
          <p:cNvGrpSpPr/>
          <p:nvPr/>
        </p:nvGrpSpPr>
        <p:grpSpPr>
          <a:xfrm>
            <a:off x="6019800" y="2209800"/>
            <a:ext cx="2362200" cy="3164129"/>
            <a:chOff x="6096000" y="1524000"/>
            <a:chExt cx="2253559" cy="2630729"/>
          </a:xfrm>
        </p:grpSpPr>
        <p:pic>
          <p:nvPicPr>
            <p:cNvPr id="18436" name="Picture 4" descr="C:\Documents and Settings\KalickBA\Local Settings\Temporary Internet Files\Content.IE5\PAN55522\MC900250766[1].wmf"/>
            <p:cNvPicPr>
              <a:picLocks noChangeAspect="1" noChangeArrowheads="1"/>
            </p:cNvPicPr>
            <p:nvPr/>
          </p:nvPicPr>
          <p:blipFill>
            <a:blip r:embed="rId3" cstate="print"/>
            <a:srcRect/>
            <a:stretch>
              <a:fillRect/>
            </a:stretch>
          </p:blipFill>
          <p:spPr bwMode="auto">
            <a:xfrm>
              <a:off x="6096000" y="1524000"/>
              <a:ext cx="1750636" cy="2048347"/>
            </a:xfrm>
            <a:prstGeom prst="rect">
              <a:avLst/>
            </a:prstGeom>
            <a:noFill/>
          </p:spPr>
        </p:pic>
        <p:pic>
          <p:nvPicPr>
            <p:cNvPr id="18435" name="Picture 3" descr="C:\Documents and Settings\KalickBA\Local Settings\Temporary Internet Files\Content.IE5\9O09FCY1\MC900264300[1].wmf"/>
            <p:cNvPicPr>
              <a:picLocks noChangeAspect="1" noChangeArrowheads="1"/>
            </p:cNvPicPr>
            <p:nvPr/>
          </p:nvPicPr>
          <p:blipFill>
            <a:blip r:embed="rId4" cstate="print"/>
            <a:srcRect/>
            <a:stretch>
              <a:fillRect/>
            </a:stretch>
          </p:blipFill>
          <p:spPr bwMode="auto">
            <a:xfrm>
              <a:off x="6705600" y="3352800"/>
              <a:ext cx="921715" cy="801929"/>
            </a:xfrm>
            <a:prstGeom prst="rect">
              <a:avLst/>
            </a:prstGeom>
            <a:noFill/>
          </p:spPr>
        </p:pic>
        <p:pic>
          <p:nvPicPr>
            <p:cNvPr id="18437" name="Picture 5" descr="C:\Documents and Settings\KalickBA\Local Settings\Temporary Internet Files\Content.IE5\VE088F73\MC900290270[1].wmf"/>
            <p:cNvPicPr>
              <a:picLocks noChangeAspect="1" noChangeArrowheads="1"/>
            </p:cNvPicPr>
            <p:nvPr/>
          </p:nvPicPr>
          <p:blipFill>
            <a:blip r:embed="rId5" cstate="print"/>
            <a:srcRect/>
            <a:stretch>
              <a:fillRect/>
            </a:stretch>
          </p:blipFill>
          <p:spPr bwMode="auto">
            <a:xfrm>
              <a:off x="6781800" y="1752600"/>
              <a:ext cx="1567759" cy="1952243"/>
            </a:xfrm>
            <a:prstGeom prst="rect">
              <a:avLst/>
            </a:prstGeom>
            <a:noFill/>
          </p:spPr>
        </p:pic>
      </p:grpSp>
      <p:pic>
        <p:nvPicPr>
          <p:cNvPr id="2050" name="Picture 2" descr="http://www.ishs.org/news/wp-content/uploads/2010/07/appl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28800" y="5257800"/>
            <a:ext cx="1107898" cy="11175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recipetips.com/images/glossary/c/cheese_strin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0237" y="5434199"/>
            <a:ext cx="1482725" cy="8766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Healthy Snack Ideas</a:t>
            </a:r>
            <a:endParaRPr lang="en-US" b="1" i="1" dirty="0"/>
          </a:p>
        </p:txBody>
      </p:sp>
      <p:graphicFrame>
        <p:nvGraphicFramePr>
          <p:cNvPr id="4" name="Content Placeholder 3"/>
          <p:cNvGraphicFramePr>
            <a:graphicFrameLocks noGrp="1"/>
          </p:cNvGraphicFramePr>
          <p:nvPr>
            <p:ph idx="1"/>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i="1" dirty="0" smtClean="0"/>
              <a:t>Healthy Breakfasts</a:t>
            </a:r>
            <a:endParaRPr lang="en-US" b="1" i="1" dirty="0"/>
          </a:p>
        </p:txBody>
      </p:sp>
      <p:cxnSp>
        <p:nvCxnSpPr>
          <p:cNvPr id="15" name="Straight Connector 14"/>
          <p:cNvCxnSpPr/>
          <p:nvPr/>
        </p:nvCxnSpPr>
        <p:spPr>
          <a:xfrm>
            <a:off x="0" y="1219200"/>
            <a:ext cx="9144000" cy="0"/>
          </a:xfrm>
          <a:prstGeom prst="line">
            <a:avLst/>
          </a:prstGeom>
          <a:ln w="349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0" y="838200"/>
            <a:ext cx="9144000" cy="6019800"/>
            <a:chOff x="0" y="1143000"/>
            <a:chExt cx="9144000" cy="6019800"/>
          </a:xfrm>
        </p:grpSpPr>
        <p:cxnSp>
          <p:nvCxnSpPr>
            <p:cNvPr id="10" name="Straight Connector 9"/>
            <p:cNvCxnSpPr/>
            <p:nvPr/>
          </p:nvCxnSpPr>
          <p:spPr>
            <a:xfrm rot="5400000">
              <a:off x="1600199" y="4190999"/>
              <a:ext cx="5943602"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0" y="1143000"/>
              <a:ext cx="4495800" cy="369332"/>
            </a:xfrm>
            <a:prstGeom prst="rect">
              <a:avLst/>
            </a:prstGeom>
            <a:solidFill>
              <a:schemeClr val="accent6">
                <a:lumMod val="75000"/>
              </a:schemeClr>
            </a:solidFill>
          </p:spPr>
          <p:txBody>
            <a:bodyPr wrap="square" rtlCol="0">
              <a:spAutoFit/>
            </a:bodyPr>
            <a:lstStyle/>
            <a:p>
              <a:pPr algn="ctr"/>
              <a:r>
                <a:rPr lang="en-US" b="1" i="1" dirty="0" smtClean="0"/>
                <a:t>Cereals Made From Whole Grains</a:t>
              </a:r>
              <a:endParaRPr lang="en-US" b="1" i="1" dirty="0"/>
            </a:p>
          </p:txBody>
        </p:sp>
        <p:sp>
          <p:nvSpPr>
            <p:cNvPr id="19" name="TextBox 18"/>
            <p:cNvSpPr txBox="1"/>
            <p:nvPr/>
          </p:nvSpPr>
          <p:spPr>
            <a:xfrm>
              <a:off x="4495800" y="1143000"/>
              <a:ext cx="4648200" cy="369332"/>
            </a:xfrm>
            <a:prstGeom prst="rect">
              <a:avLst/>
            </a:prstGeom>
            <a:solidFill>
              <a:schemeClr val="accent6">
                <a:lumMod val="75000"/>
              </a:schemeClr>
            </a:solidFill>
          </p:spPr>
          <p:txBody>
            <a:bodyPr wrap="square" rtlCol="0">
              <a:spAutoFit/>
            </a:bodyPr>
            <a:lstStyle/>
            <a:p>
              <a:pPr algn="ctr"/>
              <a:r>
                <a:rPr lang="en-US" b="1" dirty="0" smtClean="0"/>
                <a:t>All Bran or High Bran Cereals</a:t>
              </a:r>
              <a:endParaRPr lang="en-US" b="1" dirty="0"/>
            </a:p>
          </p:txBody>
        </p:sp>
        <p:sp>
          <p:nvSpPr>
            <p:cNvPr id="24" name="TextBox 23"/>
            <p:cNvSpPr txBox="1"/>
            <p:nvPr/>
          </p:nvSpPr>
          <p:spPr>
            <a:xfrm>
              <a:off x="0" y="1524000"/>
              <a:ext cx="4495800" cy="5632311"/>
            </a:xfrm>
            <a:prstGeom prst="rect">
              <a:avLst/>
            </a:prstGeom>
            <a:noFill/>
          </p:spPr>
          <p:txBody>
            <a:bodyPr wrap="square" rtlCol="0">
              <a:spAutoFit/>
            </a:bodyPr>
            <a:lstStyle/>
            <a:p>
              <a:pPr algn="ctr"/>
              <a:r>
                <a:rPr lang="en-US" dirty="0" smtClean="0"/>
                <a:t>Cheerios</a:t>
              </a:r>
            </a:p>
            <a:p>
              <a:pPr algn="ctr"/>
              <a:r>
                <a:rPr lang="en-US" dirty="0" smtClean="0"/>
                <a:t>Wheat </a:t>
              </a:r>
              <a:r>
                <a:rPr lang="en-US" dirty="0" err="1" smtClean="0"/>
                <a:t>Chex</a:t>
              </a:r>
              <a:endParaRPr lang="en-US" dirty="0" smtClean="0"/>
            </a:p>
            <a:p>
              <a:pPr algn="ctr"/>
              <a:r>
                <a:rPr lang="en-US" dirty="0" smtClean="0"/>
                <a:t>Grape Nuts</a:t>
              </a:r>
            </a:p>
            <a:p>
              <a:pPr algn="ctr"/>
              <a:r>
                <a:rPr lang="en-US" dirty="0" smtClean="0"/>
                <a:t>Healthy Choice Toasted Brown Sugar Squares</a:t>
              </a:r>
            </a:p>
            <a:p>
              <a:pPr algn="ctr"/>
              <a:r>
                <a:rPr lang="en-US" dirty="0" smtClean="0"/>
                <a:t>Just Right with Fruit and Nuts</a:t>
              </a:r>
            </a:p>
            <a:p>
              <a:pPr algn="ctr"/>
              <a:r>
                <a:rPr lang="en-US" dirty="0" err="1" smtClean="0"/>
                <a:t>Kashi</a:t>
              </a:r>
              <a:endParaRPr lang="en-US" dirty="0" smtClean="0"/>
            </a:p>
            <a:p>
              <a:pPr algn="ctr"/>
              <a:r>
                <a:rPr lang="en-US" dirty="0" smtClean="0"/>
                <a:t>Raisin Squares Mini-</a:t>
              </a:r>
              <a:r>
                <a:rPr lang="en-US" dirty="0" err="1" smtClean="0"/>
                <a:t>Wheats</a:t>
              </a:r>
              <a:endParaRPr lang="en-US" dirty="0" smtClean="0"/>
            </a:p>
            <a:p>
              <a:pPr algn="ctr"/>
              <a:r>
                <a:rPr lang="en-US" dirty="0" smtClean="0"/>
                <a:t>Frosted Mini-</a:t>
              </a:r>
              <a:r>
                <a:rPr lang="en-US" dirty="0" err="1" smtClean="0"/>
                <a:t>Wheats</a:t>
              </a:r>
              <a:r>
                <a:rPr lang="en-US" dirty="0" smtClean="0"/>
                <a:t> (Reg. and Bite Size)</a:t>
              </a:r>
            </a:p>
            <a:p>
              <a:pPr algn="ctr"/>
              <a:r>
                <a:rPr lang="en-US" dirty="0" smtClean="0"/>
                <a:t>Muesli</a:t>
              </a:r>
            </a:p>
            <a:p>
              <a:pPr algn="ctr"/>
              <a:r>
                <a:rPr lang="en-US" dirty="0" smtClean="0"/>
                <a:t>Golden Wheat </a:t>
              </a:r>
              <a:r>
                <a:rPr lang="en-US" dirty="0" err="1" smtClean="0"/>
                <a:t>Nutri</a:t>
              </a:r>
              <a:r>
                <a:rPr lang="en-US" dirty="0" smtClean="0"/>
                <a:t>-Grain</a:t>
              </a:r>
            </a:p>
            <a:p>
              <a:pPr algn="ctr"/>
              <a:r>
                <a:rPr lang="en-US" dirty="0" smtClean="0"/>
                <a:t>Almond-Raisin </a:t>
              </a:r>
              <a:r>
                <a:rPr lang="en-US" dirty="0" err="1" smtClean="0"/>
                <a:t>Nutri</a:t>
              </a:r>
              <a:r>
                <a:rPr lang="en-US" dirty="0" smtClean="0"/>
                <a:t>-Grain</a:t>
              </a:r>
            </a:p>
            <a:p>
              <a:pPr algn="ctr"/>
              <a:r>
                <a:rPr lang="en-US" dirty="0" smtClean="0"/>
                <a:t>Almond Oatmeal Crisp</a:t>
              </a:r>
            </a:p>
            <a:p>
              <a:pPr algn="ctr"/>
              <a:r>
                <a:rPr lang="en-US" dirty="0" smtClean="0"/>
                <a:t>Apple Cinnamon Oatmeal Crisp</a:t>
              </a:r>
            </a:p>
            <a:p>
              <a:pPr algn="ctr"/>
              <a:r>
                <a:rPr lang="en-US" dirty="0" smtClean="0"/>
                <a:t>Raisin Oatmeal Crisp</a:t>
              </a:r>
            </a:p>
            <a:p>
              <a:pPr algn="ctr"/>
              <a:r>
                <a:rPr lang="en-US" dirty="0" smtClean="0"/>
                <a:t>Oatmeal Squares</a:t>
              </a:r>
            </a:p>
            <a:p>
              <a:pPr algn="ctr"/>
              <a:r>
                <a:rPr lang="en-US" dirty="0" smtClean="0"/>
                <a:t>Puffed Wheat</a:t>
              </a:r>
            </a:p>
            <a:p>
              <a:pPr algn="ctr"/>
              <a:r>
                <a:rPr lang="en-US" dirty="0" smtClean="0"/>
                <a:t>Shredded Wheat</a:t>
              </a:r>
            </a:p>
            <a:p>
              <a:pPr algn="ctr"/>
              <a:r>
                <a:rPr lang="en-US" dirty="0" smtClean="0"/>
                <a:t>Shredded Wheat and Bran</a:t>
              </a:r>
            </a:p>
            <a:p>
              <a:pPr algn="ctr"/>
              <a:r>
                <a:rPr lang="en-US" dirty="0" smtClean="0"/>
                <a:t>Frosted Shredded Wheat (reg. and spoon size)</a:t>
              </a:r>
            </a:p>
            <a:p>
              <a:pPr algn="ctr"/>
              <a:r>
                <a:rPr lang="en-US" dirty="0" smtClean="0"/>
                <a:t>Crispy ‘n’ Raisins </a:t>
              </a:r>
              <a:r>
                <a:rPr lang="en-US" dirty="0" err="1" smtClean="0"/>
                <a:t>Wheaties</a:t>
              </a:r>
              <a:endParaRPr lang="en-US" dirty="0" smtClean="0"/>
            </a:p>
          </p:txBody>
        </p:sp>
      </p:grpSp>
      <p:sp>
        <p:nvSpPr>
          <p:cNvPr id="25" name="TextBox 24"/>
          <p:cNvSpPr txBox="1"/>
          <p:nvPr/>
        </p:nvSpPr>
        <p:spPr>
          <a:xfrm>
            <a:off x="4648200" y="1600200"/>
            <a:ext cx="4495800" cy="4801314"/>
          </a:xfrm>
          <a:prstGeom prst="rect">
            <a:avLst/>
          </a:prstGeom>
          <a:noFill/>
        </p:spPr>
        <p:txBody>
          <a:bodyPr wrap="square" rtlCol="0">
            <a:spAutoFit/>
          </a:bodyPr>
          <a:lstStyle/>
          <a:p>
            <a:pPr algn="ctr"/>
            <a:r>
              <a:rPr lang="en-US" dirty="0" smtClean="0"/>
              <a:t>100% Bran</a:t>
            </a:r>
          </a:p>
          <a:p>
            <a:pPr algn="ctr"/>
            <a:r>
              <a:rPr lang="en-US" dirty="0" smtClean="0"/>
              <a:t>Bran Buds All-Bran</a:t>
            </a:r>
          </a:p>
          <a:p>
            <a:pPr algn="ctr"/>
            <a:r>
              <a:rPr lang="en-US" dirty="0" smtClean="0"/>
              <a:t>Extra Fiber All-Bran</a:t>
            </a:r>
          </a:p>
          <a:p>
            <a:pPr algn="ctr"/>
            <a:r>
              <a:rPr lang="en-US" dirty="0" smtClean="0"/>
              <a:t>Original All-Bran</a:t>
            </a:r>
          </a:p>
          <a:p>
            <a:pPr algn="ctr"/>
            <a:r>
              <a:rPr lang="en-US" dirty="0" smtClean="0"/>
              <a:t>Bran Flakes</a:t>
            </a:r>
          </a:p>
          <a:p>
            <a:pPr algn="ctr"/>
            <a:r>
              <a:rPr lang="en-US" dirty="0" smtClean="0"/>
              <a:t>Multi-Bran </a:t>
            </a:r>
            <a:r>
              <a:rPr lang="en-US" dirty="0" err="1" smtClean="0"/>
              <a:t>Chex</a:t>
            </a:r>
            <a:endParaRPr lang="en-US" dirty="0" smtClean="0"/>
          </a:p>
          <a:p>
            <a:pPr algn="ctr"/>
            <a:r>
              <a:rPr lang="en-US" dirty="0" smtClean="0"/>
              <a:t>Complete Wheat Bran Flakes</a:t>
            </a:r>
          </a:p>
          <a:p>
            <a:pPr algn="ctr"/>
            <a:r>
              <a:rPr lang="en-US" dirty="0" smtClean="0"/>
              <a:t>Complete Oat Bran Flakes</a:t>
            </a:r>
          </a:p>
          <a:p>
            <a:pPr algn="ctr"/>
            <a:r>
              <a:rPr lang="en-US" dirty="0" smtClean="0"/>
              <a:t>Fiber One</a:t>
            </a:r>
          </a:p>
          <a:p>
            <a:pPr algn="ctr"/>
            <a:r>
              <a:rPr lang="en-US" dirty="0" smtClean="0"/>
              <a:t>Oat Bran</a:t>
            </a:r>
          </a:p>
          <a:p>
            <a:pPr algn="ctr"/>
            <a:r>
              <a:rPr lang="en-US" dirty="0" smtClean="0"/>
              <a:t>Oat Bran Flakes</a:t>
            </a:r>
          </a:p>
          <a:p>
            <a:pPr algn="ctr"/>
            <a:r>
              <a:rPr lang="en-US" dirty="0" smtClean="0"/>
              <a:t>Oat Bran Flakes with Raisins</a:t>
            </a:r>
          </a:p>
          <a:p>
            <a:pPr algn="ctr"/>
            <a:r>
              <a:rPr lang="en-US" dirty="0" smtClean="0"/>
              <a:t>Organic Bran with Raisins</a:t>
            </a:r>
          </a:p>
          <a:p>
            <a:pPr algn="ctr"/>
            <a:r>
              <a:rPr lang="en-US" dirty="0" smtClean="0"/>
              <a:t>Raisin Bran</a:t>
            </a:r>
          </a:p>
          <a:p>
            <a:pPr algn="ctr"/>
            <a:r>
              <a:rPr lang="en-US" dirty="0" smtClean="0"/>
              <a:t>Raisin Bran Flakes</a:t>
            </a:r>
          </a:p>
          <a:p>
            <a:pPr algn="ctr"/>
            <a:r>
              <a:rPr lang="en-US" dirty="0" smtClean="0"/>
              <a:t>Whole Grain Wheat Raisin Bran</a:t>
            </a:r>
          </a:p>
          <a:p>
            <a:pPr algn="ctr"/>
            <a:r>
              <a:rPr lang="en-US" dirty="0" smtClean="0"/>
              <a:t>Raisin Bran Total</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Increasing Activity</a:t>
            </a:r>
            <a:endParaRPr lang="en-US" b="1" i="1" dirty="0"/>
          </a:p>
        </p:txBody>
      </p:sp>
      <p:sp>
        <p:nvSpPr>
          <p:cNvPr id="3" name="Content Placeholder 2"/>
          <p:cNvSpPr>
            <a:spLocks noGrp="1"/>
          </p:cNvSpPr>
          <p:nvPr>
            <p:ph idx="1"/>
          </p:nvPr>
        </p:nvSpPr>
        <p:spPr>
          <a:xfrm>
            <a:off x="457200" y="1600200"/>
            <a:ext cx="7391400" cy="4876800"/>
          </a:xfrm>
        </p:spPr>
        <p:txBody>
          <a:bodyPr>
            <a:normAutofit/>
          </a:bodyPr>
          <a:lstStyle/>
          <a:p>
            <a:r>
              <a:rPr lang="en-US" dirty="0" smtClean="0"/>
              <a:t>Limit TV and videogame times.</a:t>
            </a:r>
          </a:p>
          <a:p>
            <a:r>
              <a:rPr lang="en-US" dirty="0" smtClean="0"/>
              <a:t>Provide equipment for outdoor activity: bikes, roller blades, balls, Frisbees and kites. </a:t>
            </a:r>
          </a:p>
          <a:p>
            <a:r>
              <a:rPr lang="en-US" dirty="0" smtClean="0"/>
              <a:t>Include the whole family when taking bike rides, outings to the park, beach and mountains. </a:t>
            </a:r>
          </a:p>
          <a:p>
            <a:r>
              <a:rPr lang="en-US" dirty="0" smtClean="0"/>
              <a:t>Arrange hiking trips.</a:t>
            </a:r>
          </a:p>
          <a:p>
            <a:r>
              <a:rPr lang="en-US" dirty="0" smtClean="0"/>
              <a:t>Include the children when taking the dog for a walk.</a:t>
            </a:r>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4407477"/>
            <a:ext cx="2028825" cy="22479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3831029"/>
            <a:ext cx="2857500" cy="2857500"/>
          </a:xfrm>
          <a:prstGeom prst="rect">
            <a:avLst/>
          </a:prstGeom>
        </p:spPr>
      </p:pic>
    </p:spTree>
    <p:extLst>
      <p:ext uri="{BB962C8B-B14F-4D97-AF65-F5344CB8AC3E}">
        <p14:creationId xmlns:p14="http://schemas.microsoft.com/office/powerpoint/2010/main" val="1292652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Comprehensive Approach</a:t>
            </a:r>
            <a:endParaRPr lang="en-US" b="1" i="1" dirty="0"/>
          </a:p>
        </p:txBody>
      </p:sp>
      <p:sp>
        <p:nvSpPr>
          <p:cNvPr id="3" name="Content Placeholder 2"/>
          <p:cNvSpPr>
            <a:spLocks noGrp="1"/>
          </p:cNvSpPr>
          <p:nvPr>
            <p:ph idx="1"/>
          </p:nvPr>
        </p:nvSpPr>
        <p:spPr>
          <a:xfrm>
            <a:off x="457200" y="1600200"/>
            <a:ext cx="7543800" cy="2286000"/>
          </a:xfrm>
        </p:spPr>
        <p:txBody>
          <a:bodyPr>
            <a:normAutofit/>
          </a:bodyPr>
          <a:lstStyle/>
          <a:p>
            <a:r>
              <a:rPr lang="en-US" sz="2400" dirty="0" smtClean="0"/>
              <a:t>A healthy lifestyle for children includes an appropriate amount of healthy, unprocessed foods and drinks, adequate amount of physical activity and limiting screen time.</a:t>
            </a:r>
          </a:p>
          <a:p>
            <a:pPr lvl="1"/>
            <a:r>
              <a:rPr lang="en-US" dirty="0" smtClean="0"/>
              <a:t>Children should </a:t>
            </a:r>
            <a:r>
              <a:rPr lang="en-US" dirty="0"/>
              <a:t>e</a:t>
            </a:r>
            <a:r>
              <a:rPr lang="en-US" dirty="0" smtClean="0"/>
              <a:t>ngage </a:t>
            </a:r>
            <a:r>
              <a:rPr lang="en-US" dirty="0"/>
              <a:t>in at least 60 </a:t>
            </a:r>
            <a:r>
              <a:rPr lang="en-US" dirty="0" smtClean="0"/>
              <a:t>minutes of physical activity on most, preferably all days </a:t>
            </a:r>
            <a:r>
              <a:rPr lang="en-US" dirty="0"/>
              <a:t>of the week. </a:t>
            </a:r>
            <a:endParaRPr lang="en-US" dirty="0" smtClean="0"/>
          </a:p>
          <a:p>
            <a:endParaRPr lang="en-US" dirty="0" smtClean="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886200"/>
            <a:ext cx="2257425"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06681" y="3867397"/>
            <a:ext cx="4572000" cy="1938992"/>
          </a:xfrm>
          <a:prstGeom prst="rect">
            <a:avLst/>
          </a:prstGeom>
        </p:spPr>
        <p:txBody>
          <a:bodyPr>
            <a:spAutoFit/>
          </a:bodyPr>
          <a:lstStyle/>
          <a:p>
            <a:pPr marL="285750" indent="-285750">
              <a:buFont typeface="Arial" pitchFamily="34" charset="0"/>
              <a:buChar char="•"/>
            </a:pPr>
            <a:r>
              <a:rPr lang="en-US" sz="2400" dirty="0"/>
              <a:t>Set consistent patterns of being physically active and consume healthy foods as an example to your </a:t>
            </a:r>
            <a:r>
              <a:rPr lang="en-US" sz="2400" dirty="0" smtClean="0"/>
              <a:t>child. </a:t>
            </a:r>
          </a:p>
          <a:p>
            <a:pPr marL="285750" indent="-285750">
              <a:buFont typeface="Arial" pitchFamily="34" charset="0"/>
              <a:buChar char="•"/>
            </a:pPr>
            <a:endParaRPr lang="en-US" sz="2400" dirty="0"/>
          </a:p>
        </p:txBody>
      </p:sp>
    </p:spTree>
    <p:extLst>
      <p:ext uri="{BB962C8B-B14F-4D97-AF65-F5344CB8AC3E}">
        <p14:creationId xmlns:p14="http://schemas.microsoft.com/office/powerpoint/2010/main" val="146298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33800" y="1828800"/>
            <a:ext cx="4114800" cy="4662815"/>
          </a:xfrm>
          <a:prstGeom prst="rect">
            <a:avLst/>
          </a:prstGeom>
          <a:solidFill>
            <a:schemeClr val="bg1">
              <a:alpha val="53000"/>
            </a:schemeClr>
          </a:solidFill>
        </p:spPr>
        <p:txBody>
          <a:bodyPr wrap="square">
            <a:spAutoFit/>
          </a:bodyPr>
          <a:lstStyle/>
          <a:p>
            <a:r>
              <a:rPr lang="en-US" sz="1100" b="1" dirty="0" smtClean="0"/>
              <a:t>Mission:</a:t>
            </a:r>
            <a:endParaRPr lang="en-US" sz="1100" dirty="0" smtClean="0"/>
          </a:p>
          <a:p>
            <a:r>
              <a:rPr lang="en-US" sz="1100" dirty="0" smtClean="0"/>
              <a:t>To promote healthier lives through research and education in nutrition and preventive medicine. </a:t>
            </a:r>
          </a:p>
          <a:p>
            <a:r>
              <a:rPr lang="en-US" sz="1100" dirty="0" smtClean="0"/>
              <a:t> </a:t>
            </a:r>
          </a:p>
          <a:p>
            <a:r>
              <a:rPr lang="en-US" sz="1100" dirty="0" smtClean="0"/>
              <a:t>The Pennington Center has several research areas, including:</a:t>
            </a:r>
          </a:p>
          <a:p>
            <a:r>
              <a:rPr lang="en-US" sz="1100" dirty="0" smtClean="0"/>
              <a:t>Clinical Obesity Research</a:t>
            </a:r>
          </a:p>
          <a:p>
            <a:r>
              <a:rPr lang="en-US" sz="1100" dirty="0" smtClean="0"/>
              <a:t>Experimental Obesity</a:t>
            </a:r>
          </a:p>
          <a:p>
            <a:r>
              <a:rPr lang="en-US" sz="1100" dirty="0" smtClean="0"/>
              <a:t>Functional Foods</a:t>
            </a:r>
          </a:p>
          <a:p>
            <a:r>
              <a:rPr lang="en-US" sz="1100" dirty="0" smtClean="0"/>
              <a:t>Health and Performance Enhancement</a:t>
            </a:r>
          </a:p>
          <a:p>
            <a:r>
              <a:rPr lang="en-US" sz="1100" dirty="0" smtClean="0"/>
              <a:t>Nutrition and Chronic Diseases</a:t>
            </a:r>
          </a:p>
          <a:p>
            <a:r>
              <a:rPr lang="en-US" sz="1100" dirty="0" smtClean="0"/>
              <a:t>Nutrition and the Brain</a:t>
            </a:r>
          </a:p>
          <a:p>
            <a:r>
              <a:rPr lang="en-US" sz="1100" dirty="0" smtClean="0"/>
              <a:t>Dementia, Alzheimer’s and healthy aging</a:t>
            </a:r>
          </a:p>
          <a:p>
            <a:r>
              <a:rPr lang="en-US" sz="1100" dirty="0" smtClean="0"/>
              <a:t>Diet, exercise, weight loss and weight loss maintenance</a:t>
            </a:r>
          </a:p>
          <a:p>
            <a:endParaRPr lang="en-US" sz="1100" dirty="0" smtClean="0"/>
          </a:p>
          <a:p>
            <a:r>
              <a:rPr lang="en-US" sz="1100" dirty="0" smtClean="0"/>
              <a:t>The research fostered in these areas can have a profound impact on healthy living and on the prevention of common chronic diseases, such as heart disease, cancer, diabetes, hypertension and osteoporosis. </a:t>
            </a:r>
          </a:p>
          <a:p>
            <a:r>
              <a:rPr lang="en-US" sz="1100" dirty="0" smtClean="0"/>
              <a:t>The Division of Education provides education and information to the scientific community and the public about research findings, training programs and research areas, and coordinates educational events for the public on various health issues.</a:t>
            </a:r>
          </a:p>
          <a:p>
            <a:r>
              <a:rPr lang="en-US" sz="1100" dirty="0" smtClean="0"/>
              <a:t>We invite people of all ages and backgrounds to participate in the exciting research studies being conducted at the </a:t>
            </a:r>
            <a:br>
              <a:rPr lang="en-US" sz="1100" dirty="0" smtClean="0"/>
            </a:br>
            <a:r>
              <a:rPr lang="en-US" sz="1100" dirty="0" smtClean="0"/>
              <a:t>Pennington Center in Baton Rouge, Louisiana. If you would like to </a:t>
            </a:r>
            <a:r>
              <a:rPr lang="en-US" sz="1100" smtClean="0"/>
              <a:t>learn more, </a:t>
            </a:r>
            <a:r>
              <a:rPr lang="en-US" sz="1100" dirty="0" smtClean="0"/>
              <a:t>visit the clinical trials web page at www.pbrc.edu or call (225) 763-3000.</a:t>
            </a:r>
            <a:endParaRPr lang="en-US" sz="1100" dirty="0"/>
          </a:p>
        </p:txBody>
      </p:sp>
      <p:sp>
        <p:nvSpPr>
          <p:cNvPr id="5" name="Rectangle 4"/>
          <p:cNvSpPr/>
          <p:nvPr/>
        </p:nvSpPr>
        <p:spPr>
          <a:xfrm>
            <a:off x="685800" y="2971800"/>
            <a:ext cx="3276600" cy="2031325"/>
          </a:xfrm>
          <a:prstGeom prst="rect">
            <a:avLst/>
          </a:prstGeom>
        </p:spPr>
        <p:txBody>
          <a:bodyPr wrap="square">
            <a:spAutoFit/>
          </a:bodyPr>
          <a:lstStyle/>
          <a:p>
            <a:r>
              <a:rPr lang="en-US" b="1" dirty="0" smtClean="0">
                <a:latin typeface="Palatino Linotype" pitchFamily="18" charset="0"/>
              </a:rPr>
              <a:t>Authors:</a:t>
            </a:r>
          </a:p>
          <a:p>
            <a:r>
              <a:rPr lang="en-US" smtClean="0">
                <a:latin typeface="Palatino Linotype" pitchFamily="18" charset="0"/>
              </a:rPr>
              <a:t>Beth Kalicki</a:t>
            </a:r>
          </a:p>
          <a:p>
            <a:r>
              <a:rPr lang="en-US" smtClean="0">
                <a:latin typeface="Palatino Linotype" pitchFamily="18" charset="0"/>
              </a:rPr>
              <a:t>Heli </a:t>
            </a:r>
            <a:r>
              <a:rPr lang="en-US" dirty="0" smtClean="0">
                <a:latin typeface="Palatino Linotype" pitchFamily="18" charset="0"/>
              </a:rPr>
              <a:t>Roy, PhD, RD</a:t>
            </a:r>
          </a:p>
          <a:p>
            <a:endParaRPr lang="en-US" dirty="0" smtClean="0">
              <a:latin typeface="Palatino Linotype" pitchFamily="18" charset="0"/>
            </a:endParaRPr>
          </a:p>
          <a:p>
            <a:r>
              <a:rPr lang="en-US" b="1" dirty="0" smtClean="0">
                <a:latin typeface="Palatino Linotype" pitchFamily="18" charset="0"/>
              </a:rPr>
              <a:t>Division of Education</a:t>
            </a:r>
            <a:r>
              <a:rPr lang="en-US" dirty="0" smtClean="0">
                <a:latin typeface="Palatino Linotype" pitchFamily="18" charset="0"/>
              </a:rPr>
              <a:t/>
            </a:r>
            <a:br>
              <a:rPr lang="en-US" dirty="0" smtClean="0">
                <a:latin typeface="Palatino Linotype" pitchFamily="18" charset="0"/>
              </a:rPr>
            </a:br>
            <a:r>
              <a:rPr lang="en-US" b="1" dirty="0" smtClean="0">
                <a:latin typeface="Palatino Linotype" pitchFamily="18" charset="0"/>
              </a:rPr>
              <a:t>Pennington Biomedical Research Center</a:t>
            </a:r>
            <a:endParaRPr lang="en-US" dirty="0"/>
          </a:p>
        </p:txBody>
      </p:sp>
      <p:pic>
        <p:nvPicPr>
          <p:cNvPr id="6" name="Picture 5" descr="pennington picture.jpg"/>
          <p:cNvPicPr>
            <a:picLocks noChangeAspect="1"/>
          </p:cNvPicPr>
          <p:nvPr/>
        </p:nvPicPr>
        <p:blipFill>
          <a:blip r:embed="rId2" cstate="print"/>
          <a:stretch>
            <a:fillRect/>
          </a:stretch>
        </p:blipFill>
        <p:spPr>
          <a:xfrm>
            <a:off x="838200" y="304800"/>
            <a:ext cx="7429500" cy="1397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Overweight and Obesity in Children</a:t>
            </a:r>
            <a:endParaRPr lang="en-US" b="1" i="1" dirty="0"/>
          </a:p>
        </p:txBody>
      </p:sp>
      <p:sp>
        <p:nvSpPr>
          <p:cNvPr id="5" name="Content Placeholder 4"/>
          <p:cNvSpPr>
            <a:spLocks noGrp="1"/>
          </p:cNvSpPr>
          <p:nvPr>
            <p:ph idx="1"/>
          </p:nvPr>
        </p:nvSpPr>
        <p:spPr>
          <a:xfrm>
            <a:off x="457200" y="1981200"/>
            <a:ext cx="3733800" cy="4525963"/>
          </a:xfrm>
        </p:spPr>
        <p:txBody>
          <a:bodyPr/>
          <a:lstStyle/>
          <a:p>
            <a:r>
              <a:rPr lang="en-US" dirty="0" smtClean="0"/>
              <a:t>Since 1980 the rates of obesity have doubled for children &amp; tripled for teenagers.</a:t>
            </a:r>
          </a:p>
          <a:p>
            <a:r>
              <a:rPr lang="en-US" dirty="0" smtClean="0"/>
              <a:t>More than 15% of all children 6 to 9 years of age are overweight.</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2362200"/>
            <a:ext cx="3624160" cy="290036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i="1" dirty="0" smtClean="0"/>
              <a:t>Reasons for Increased Obesity Rates</a:t>
            </a:r>
            <a:endParaRPr lang="en-US" sz="3600" b="1" i="1" dirty="0"/>
          </a:p>
        </p:txBody>
      </p:sp>
      <p:sp>
        <p:nvSpPr>
          <p:cNvPr id="3" name="Content Placeholder 2"/>
          <p:cNvSpPr>
            <a:spLocks noGrp="1"/>
          </p:cNvSpPr>
          <p:nvPr>
            <p:ph idx="1"/>
          </p:nvPr>
        </p:nvSpPr>
        <p:spPr/>
        <p:txBody>
          <a:bodyPr/>
          <a:lstStyle/>
          <a:p>
            <a:r>
              <a:rPr lang="en-US" dirty="0" smtClean="0"/>
              <a:t>Increased availability of snack foods</a:t>
            </a:r>
          </a:p>
          <a:p>
            <a:r>
              <a:rPr lang="en-US" dirty="0" smtClean="0"/>
              <a:t>Increased sitting time</a:t>
            </a:r>
          </a:p>
          <a:p>
            <a:pPr lvl="1"/>
            <a:r>
              <a:rPr lang="en-US" dirty="0" smtClean="0"/>
              <a:t>TV</a:t>
            </a:r>
          </a:p>
          <a:p>
            <a:pPr lvl="1"/>
            <a:r>
              <a:rPr lang="en-US" dirty="0" smtClean="0"/>
              <a:t>Videogames</a:t>
            </a:r>
          </a:p>
          <a:p>
            <a:pPr lvl="1"/>
            <a:r>
              <a:rPr lang="en-US" dirty="0" smtClean="0"/>
              <a:t>Phone</a:t>
            </a:r>
          </a:p>
          <a:p>
            <a:r>
              <a:rPr lang="en-US" dirty="0" smtClean="0"/>
              <a:t>Larger portions</a:t>
            </a:r>
          </a:p>
          <a:p>
            <a:r>
              <a:rPr lang="en-US" dirty="0"/>
              <a:t>Eating out more</a:t>
            </a:r>
          </a:p>
          <a:p>
            <a:r>
              <a:rPr lang="en-US" dirty="0" smtClean="0"/>
              <a:t>Lack </a:t>
            </a:r>
            <a:r>
              <a:rPr lang="en-US" dirty="0"/>
              <a:t>of physical </a:t>
            </a:r>
            <a:r>
              <a:rPr lang="en-US" dirty="0" smtClean="0"/>
              <a:t>activity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2805546"/>
            <a:ext cx="4086225" cy="2781300"/>
          </a:xfrm>
          <a:prstGeom prst="rect">
            <a:avLst/>
          </a:prstGeom>
        </p:spPr>
      </p:pic>
    </p:spTree>
    <p:extLst>
      <p:ext uri="{BB962C8B-B14F-4D97-AF65-F5344CB8AC3E}">
        <p14:creationId xmlns:p14="http://schemas.microsoft.com/office/powerpoint/2010/main" val="779805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How to change eating behavior</a:t>
            </a:r>
            <a:endParaRPr lang="en-US" b="1" i="1" dirty="0"/>
          </a:p>
        </p:txBody>
      </p:sp>
      <p:sp>
        <p:nvSpPr>
          <p:cNvPr id="3" name="Content Placeholder 2"/>
          <p:cNvSpPr>
            <a:spLocks noGrp="1"/>
          </p:cNvSpPr>
          <p:nvPr>
            <p:ph idx="1"/>
          </p:nvPr>
        </p:nvSpPr>
        <p:spPr>
          <a:xfrm>
            <a:off x="3733800" y="1600200"/>
            <a:ext cx="4343400" cy="4800600"/>
          </a:xfrm>
        </p:spPr>
        <p:txBody>
          <a:bodyPr/>
          <a:lstStyle/>
          <a:p>
            <a:r>
              <a:rPr lang="en-US" dirty="0" smtClean="0"/>
              <a:t>Involve children in food preparation</a:t>
            </a:r>
          </a:p>
          <a:p>
            <a:r>
              <a:rPr lang="en-US" dirty="0" smtClean="0"/>
              <a:t>Making healthy substitutions</a:t>
            </a:r>
          </a:p>
          <a:p>
            <a:r>
              <a:rPr lang="en-US" dirty="0" smtClean="0"/>
              <a:t>Finding the right portion sizes</a:t>
            </a:r>
          </a:p>
          <a:p>
            <a:r>
              <a:rPr lang="en-US" dirty="0" smtClean="0"/>
              <a:t>Offering healthy snack choices</a:t>
            </a:r>
          </a:p>
          <a:p>
            <a:r>
              <a:rPr lang="en-US" dirty="0" smtClean="0"/>
              <a:t>Offering healthy meal choices</a:t>
            </a:r>
          </a:p>
          <a:p>
            <a:r>
              <a:rPr lang="en-US" dirty="0" smtClean="0"/>
              <a:t>Increasing activity for the child and the family</a:t>
            </a:r>
          </a:p>
          <a:p>
            <a:endParaRPr lang="en-US" dirty="0"/>
          </a:p>
        </p:txBody>
      </p:sp>
      <p:pic>
        <p:nvPicPr>
          <p:cNvPr id="1030" name="Picture 6" descr="BELLA Boutique Chef Set including Apron and Chef H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29295"/>
            <a:ext cx="280035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17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Getting Kids Interested </a:t>
            </a:r>
            <a:br>
              <a:rPr lang="en-US" b="1" i="1" dirty="0" smtClean="0"/>
            </a:br>
            <a:r>
              <a:rPr lang="en-US" b="1" i="1" dirty="0" smtClean="0"/>
              <a:t>in Food and Meals</a:t>
            </a:r>
            <a:endParaRPr lang="en-US" b="1" i="1" dirty="0"/>
          </a:p>
        </p:txBody>
      </p:sp>
      <p:sp>
        <p:nvSpPr>
          <p:cNvPr id="6" name="Content Placeholder 5"/>
          <p:cNvSpPr>
            <a:spLocks noGrp="1"/>
          </p:cNvSpPr>
          <p:nvPr>
            <p:ph idx="1"/>
          </p:nvPr>
        </p:nvSpPr>
        <p:spPr>
          <a:xfrm>
            <a:off x="4191000" y="1905000"/>
            <a:ext cx="3810000" cy="4571999"/>
          </a:xfrm>
          <a:blipFill>
            <a:blip r:embed="rId3" cstate="print">
              <a:duotone>
                <a:prstClr val="black"/>
                <a:schemeClr val="tx2">
                  <a:tint val="45000"/>
                  <a:satMod val="400000"/>
                </a:schemeClr>
              </a:duotone>
            </a:blip>
            <a:tile tx="0" ty="0" sx="100000" sy="100000" flip="none" algn="tl"/>
          </a:blipFill>
        </p:spPr>
        <p:txBody>
          <a:bodyPr>
            <a:normAutofit/>
          </a:bodyPr>
          <a:lstStyle/>
          <a:p>
            <a:pPr marL="0" indent="0">
              <a:buNone/>
            </a:pPr>
            <a:r>
              <a:rPr lang="en-US" b="1" dirty="0" smtClean="0"/>
              <a:t>Involve you child</a:t>
            </a:r>
          </a:p>
          <a:p>
            <a:r>
              <a:rPr lang="en-US" b="1" dirty="0" smtClean="0"/>
              <a:t>in the kitchen, </a:t>
            </a:r>
          </a:p>
          <a:p>
            <a:r>
              <a:rPr lang="en-US" b="1" dirty="0" smtClean="0"/>
              <a:t>In meal planning, and </a:t>
            </a:r>
          </a:p>
          <a:p>
            <a:r>
              <a:rPr lang="en-US" b="1" dirty="0" smtClean="0"/>
              <a:t>grocery shopping.</a:t>
            </a:r>
          </a:p>
          <a:p>
            <a:pPr marL="0" indent="0">
              <a:buNone/>
            </a:pPr>
            <a:r>
              <a:rPr lang="en-US" b="1" dirty="0" smtClean="0"/>
              <a:t>Grow a garden and allow your child to plant the seeds and attend to the plants as they grow. </a:t>
            </a:r>
          </a:p>
        </p:txBody>
      </p:sp>
      <p:pic>
        <p:nvPicPr>
          <p:cNvPr id="15364" name="Picture 4" descr="C:\Documents and Settings\KalickBA\Local Settings\Temporary Internet Files\Content.IE5\2F2JED3Q\MP900443736[1].jpg"/>
          <p:cNvPicPr>
            <a:picLocks noChangeAspect="1" noChangeArrowheads="1"/>
          </p:cNvPicPr>
          <p:nvPr/>
        </p:nvPicPr>
        <p:blipFill>
          <a:blip r:embed="rId4" cstate="print"/>
          <a:srcRect/>
          <a:stretch>
            <a:fillRect/>
          </a:stretch>
        </p:blipFill>
        <p:spPr bwMode="auto">
          <a:xfrm>
            <a:off x="597395" y="1828800"/>
            <a:ext cx="2946400" cy="2209800"/>
          </a:xfrm>
          <a:prstGeom prst="rect">
            <a:avLst/>
          </a:prstGeom>
          <a:noFill/>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6735" y="4191000"/>
            <a:ext cx="2946400" cy="22098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Set meal times</a:t>
            </a:r>
            <a:endParaRPr lang="en-US" b="1" i="1" dirty="0"/>
          </a:p>
        </p:txBody>
      </p:sp>
      <p:sp>
        <p:nvSpPr>
          <p:cNvPr id="3" name="Content Placeholder 2"/>
          <p:cNvSpPr>
            <a:spLocks noGrp="1"/>
          </p:cNvSpPr>
          <p:nvPr>
            <p:ph idx="1"/>
          </p:nvPr>
        </p:nvSpPr>
        <p:spPr>
          <a:xfrm>
            <a:off x="457200" y="1600200"/>
            <a:ext cx="3962400" cy="4572000"/>
          </a:xfrm>
        </p:spPr>
        <p:txBody>
          <a:bodyPr>
            <a:normAutofit/>
          </a:bodyPr>
          <a:lstStyle/>
          <a:p>
            <a:r>
              <a:rPr lang="en-US" b="1" dirty="0"/>
              <a:t>To cut down on constant snacking “grazing”, eat meals around the kitchen or dining room table at set </a:t>
            </a:r>
            <a:r>
              <a:rPr lang="en-US" b="1" dirty="0" smtClean="0"/>
              <a:t>times.</a:t>
            </a:r>
          </a:p>
          <a:p>
            <a:r>
              <a:rPr lang="en-US" b="1" dirty="0" smtClean="0"/>
              <a:t>Give appropriate low calorie snacks between meals.</a:t>
            </a:r>
            <a:endParaRPr lang="en-US" b="1"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3429000"/>
            <a:ext cx="4010527" cy="2667000"/>
          </a:xfrm>
          <a:prstGeom prst="rect">
            <a:avLst/>
          </a:prstGeom>
        </p:spPr>
      </p:pic>
    </p:spTree>
    <p:extLst>
      <p:ext uri="{BB962C8B-B14F-4D97-AF65-F5344CB8AC3E}">
        <p14:creationId xmlns:p14="http://schemas.microsoft.com/office/powerpoint/2010/main" val="4081234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4000" b="1" i="1" dirty="0" smtClean="0"/>
              <a:t>Substitutions for Commonly</a:t>
            </a:r>
            <a:br>
              <a:rPr lang="en-US" sz="4000" b="1" i="1" dirty="0" smtClean="0"/>
            </a:br>
            <a:r>
              <a:rPr lang="en-US" sz="4000" b="1" i="1" dirty="0" smtClean="0"/>
              <a:t>Used Foods</a:t>
            </a:r>
            <a:endParaRPr lang="en-US" sz="4000" b="1"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06735951"/>
              </p:ext>
            </p:extLst>
          </p:nvPr>
        </p:nvGraphicFramePr>
        <p:xfrm>
          <a:off x="152400" y="1219200"/>
          <a:ext cx="8229600" cy="5257800"/>
        </p:xfrm>
        <a:graphic>
          <a:graphicData uri="http://schemas.openxmlformats.org/drawingml/2006/table">
            <a:tbl>
              <a:tblPr firstRow="1" bandRow="1">
                <a:tableStyleId>{7DF18680-E054-41AD-8BC1-D1AEF772440D}</a:tableStyleId>
              </a:tblPr>
              <a:tblGrid>
                <a:gridCol w="4114800"/>
                <a:gridCol w="4114800"/>
              </a:tblGrid>
              <a:tr h="370840">
                <a:tc>
                  <a:txBody>
                    <a:bodyPr/>
                    <a:lstStyle/>
                    <a:p>
                      <a:pPr algn="ctr"/>
                      <a:r>
                        <a:rPr lang="en-US" b="1" u="sng" dirty="0" smtClean="0"/>
                        <a:t>Instead of</a:t>
                      </a:r>
                      <a:endParaRPr lang="en-US" b="1" u="sng" dirty="0"/>
                    </a:p>
                  </a:txBody>
                  <a:tcPr/>
                </a:tc>
                <a:tc>
                  <a:txBody>
                    <a:bodyPr/>
                    <a:lstStyle/>
                    <a:p>
                      <a:pPr algn="ctr"/>
                      <a:r>
                        <a:rPr lang="en-US" b="1" u="sng" dirty="0" smtClean="0"/>
                        <a:t>Use</a:t>
                      </a:r>
                      <a:endParaRPr lang="en-US" b="1" u="sng" dirty="0"/>
                    </a:p>
                  </a:txBody>
                  <a:tcPr/>
                </a:tc>
              </a:tr>
              <a:tr h="370840">
                <a:tc>
                  <a:txBody>
                    <a:bodyPr/>
                    <a:lstStyle/>
                    <a:p>
                      <a:pPr algn="ctr"/>
                      <a:r>
                        <a:rPr lang="en-US" dirty="0" smtClean="0"/>
                        <a:t>Butter, Margarine,</a:t>
                      </a:r>
                      <a:r>
                        <a:rPr lang="en-US" baseline="0" dirty="0" smtClean="0"/>
                        <a:t> or Cream Cheese</a:t>
                      </a:r>
                      <a:endParaRPr lang="en-US" dirty="0"/>
                    </a:p>
                  </a:txBody>
                  <a:tcPr/>
                </a:tc>
                <a:tc>
                  <a:txBody>
                    <a:bodyPr/>
                    <a:lstStyle/>
                    <a:p>
                      <a:pPr algn="ctr"/>
                      <a:r>
                        <a:rPr lang="en-US" dirty="0" smtClean="0"/>
                        <a:t>Light Butter,</a:t>
                      </a:r>
                      <a:r>
                        <a:rPr lang="en-US" baseline="0" dirty="0" smtClean="0"/>
                        <a:t> Light Margarine, or Light Cream Cheese</a:t>
                      </a:r>
                    </a:p>
                  </a:txBody>
                  <a:tcPr/>
                </a:tc>
              </a:tr>
              <a:tr h="370840">
                <a:tc>
                  <a:txBody>
                    <a:bodyPr/>
                    <a:lstStyle/>
                    <a:p>
                      <a:pPr algn="ctr"/>
                      <a:r>
                        <a:rPr lang="en-US" dirty="0" smtClean="0"/>
                        <a:t>Mayonnaise</a:t>
                      </a:r>
                      <a:endParaRPr lang="en-US" dirty="0"/>
                    </a:p>
                  </a:txBody>
                  <a:tcPr/>
                </a:tc>
                <a:tc>
                  <a:txBody>
                    <a:bodyPr/>
                    <a:lstStyle/>
                    <a:p>
                      <a:pPr algn="ctr"/>
                      <a:r>
                        <a:rPr lang="en-US" baseline="0" dirty="0" smtClean="0"/>
                        <a:t>Low-fat or Fat Free Mayonnaise</a:t>
                      </a:r>
                    </a:p>
                  </a:txBody>
                  <a:tcPr/>
                </a:tc>
              </a:tr>
              <a:tr h="370840">
                <a:tc>
                  <a:txBody>
                    <a:bodyPr/>
                    <a:lstStyle/>
                    <a:p>
                      <a:pPr algn="ctr"/>
                      <a:r>
                        <a:rPr lang="en-US" dirty="0" smtClean="0"/>
                        <a:t>Frying</a:t>
                      </a:r>
                      <a:endParaRPr lang="en-US" dirty="0"/>
                    </a:p>
                  </a:txBody>
                  <a:tcPr/>
                </a:tc>
                <a:tc>
                  <a:txBody>
                    <a:bodyPr/>
                    <a:lstStyle/>
                    <a:p>
                      <a:pPr algn="ctr"/>
                      <a:r>
                        <a:rPr lang="en-US" baseline="0" dirty="0" smtClean="0"/>
                        <a:t>Baking, Sautéing or Grilling</a:t>
                      </a:r>
                    </a:p>
                  </a:txBody>
                  <a:tcPr/>
                </a:tc>
              </a:tr>
              <a:tr h="370840">
                <a:tc>
                  <a:txBody>
                    <a:bodyPr/>
                    <a:lstStyle/>
                    <a:p>
                      <a:pPr algn="ctr"/>
                      <a:r>
                        <a:rPr lang="en-US" dirty="0" smtClean="0"/>
                        <a:t>Whole Milk</a:t>
                      </a:r>
                      <a:endParaRPr lang="en-US" dirty="0"/>
                    </a:p>
                  </a:txBody>
                  <a:tcPr/>
                </a:tc>
                <a:tc>
                  <a:txBody>
                    <a:bodyPr/>
                    <a:lstStyle/>
                    <a:p>
                      <a:pPr algn="ctr"/>
                      <a:r>
                        <a:rPr lang="en-US" baseline="0" dirty="0" smtClean="0"/>
                        <a:t>Skim or Low-fat Milk</a:t>
                      </a:r>
                    </a:p>
                  </a:txBody>
                  <a:tcPr/>
                </a:tc>
              </a:tr>
              <a:tr h="370840">
                <a:tc>
                  <a:txBody>
                    <a:bodyPr/>
                    <a:lstStyle/>
                    <a:p>
                      <a:pPr algn="ctr"/>
                      <a:r>
                        <a:rPr lang="en-US" dirty="0" smtClean="0"/>
                        <a:t>Cheese</a:t>
                      </a:r>
                      <a:endParaRPr lang="en-US" dirty="0"/>
                    </a:p>
                  </a:txBody>
                  <a:tcPr/>
                </a:tc>
                <a:tc>
                  <a:txBody>
                    <a:bodyPr/>
                    <a:lstStyle/>
                    <a:p>
                      <a:pPr algn="ctr"/>
                      <a:r>
                        <a:rPr lang="en-US" baseline="0" dirty="0" smtClean="0"/>
                        <a:t>Low-fat and Reduced-fat Cheese</a:t>
                      </a:r>
                    </a:p>
                  </a:txBody>
                  <a:tcPr/>
                </a:tc>
              </a:tr>
              <a:tr h="370840">
                <a:tc>
                  <a:txBody>
                    <a:bodyPr/>
                    <a:lstStyle/>
                    <a:p>
                      <a:pPr algn="ctr"/>
                      <a:r>
                        <a:rPr lang="en-US" dirty="0" smtClean="0"/>
                        <a:t>Cookies</a:t>
                      </a:r>
                      <a:endParaRPr lang="en-US" dirty="0"/>
                    </a:p>
                  </a:txBody>
                  <a:tcPr/>
                </a:tc>
                <a:tc>
                  <a:txBody>
                    <a:bodyPr/>
                    <a:lstStyle/>
                    <a:p>
                      <a:pPr algn="ctr"/>
                      <a:r>
                        <a:rPr lang="en-US" baseline="0" dirty="0" smtClean="0"/>
                        <a:t>Animal Crackers, Vanilla Wafers, and Graham Crackers</a:t>
                      </a:r>
                    </a:p>
                  </a:txBody>
                  <a:tcPr/>
                </a:tc>
              </a:tr>
              <a:tr h="370840">
                <a:tc>
                  <a:txBody>
                    <a:bodyPr/>
                    <a:lstStyle/>
                    <a:p>
                      <a:pPr algn="ctr"/>
                      <a:r>
                        <a:rPr lang="en-US" dirty="0" smtClean="0"/>
                        <a:t>Ice</a:t>
                      </a:r>
                      <a:r>
                        <a:rPr lang="en-US" baseline="0" dirty="0" smtClean="0"/>
                        <a:t> Cream</a:t>
                      </a:r>
                      <a:endParaRPr lang="en-US" dirty="0"/>
                    </a:p>
                  </a:txBody>
                  <a:tcPr/>
                </a:tc>
                <a:tc>
                  <a:txBody>
                    <a:bodyPr/>
                    <a:lstStyle/>
                    <a:p>
                      <a:pPr algn="ctr"/>
                      <a:r>
                        <a:rPr lang="en-US" baseline="0" dirty="0" smtClean="0"/>
                        <a:t>Fruit Bars, Low-fat Frozen Yogurt, Fruit Juice Popsicles</a:t>
                      </a:r>
                    </a:p>
                  </a:txBody>
                  <a:tcPr/>
                </a:tc>
              </a:tr>
              <a:tr h="370840">
                <a:tc>
                  <a:txBody>
                    <a:bodyPr/>
                    <a:lstStyle/>
                    <a:p>
                      <a:pPr algn="ctr"/>
                      <a:r>
                        <a:rPr lang="en-US" dirty="0" smtClean="0"/>
                        <a:t>White Bread</a:t>
                      </a:r>
                      <a:endParaRPr lang="en-US" dirty="0"/>
                    </a:p>
                  </a:txBody>
                  <a:tcPr/>
                </a:tc>
                <a:tc>
                  <a:txBody>
                    <a:bodyPr/>
                    <a:lstStyle/>
                    <a:p>
                      <a:pPr algn="ctr"/>
                      <a:r>
                        <a:rPr lang="en-US" baseline="0" dirty="0" smtClean="0"/>
                        <a:t>Whole-wheat bread </a:t>
                      </a:r>
                    </a:p>
                  </a:txBody>
                  <a:tcPr/>
                </a:tc>
              </a:tr>
              <a:tr h="370840">
                <a:tc>
                  <a:txBody>
                    <a:bodyPr/>
                    <a:lstStyle/>
                    <a:p>
                      <a:pPr algn="ctr"/>
                      <a:r>
                        <a:rPr lang="en-US" dirty="0" smtClean="0"/>
                        <a:t>Soda, Punch,</a:t>
                      </a:r>
                      <a:r>
                        <a:rPr lang="en-US" baseline="0" dirty="0" smtClean="0"/>
                        <a:t> Fruit Drinks, or Sports Drinks</a:t>
                      </a:r>
                      <a:endParaRPr lang="en-US" dirty="0"/>
                    </a:p>
                  </a:txBody>
                  <a:tcPr/>
                </a:tc>
                <a:tc>
                  <a:txBody>
                    <a:bodyPr/>
                    <a:lstStyle/>
                    <a:p>
                      <a:pPr algn="ctr"/>
                      <a:r>
                        <a:rPr lang="en-US" baseline="0" dirty="0" smtClean="0"/>
                        <a:t>Water and 100% Fruit Juice</a:t>
                      </a:r>
                    </a:p>
                  </a:txBody>
                  <a:tcPr/>
                </a:tc>
              </a:tr>
              <a:tr h="370840">
                <a:tc>
                  <a:txBody>
                    <a:bodyPr/>
                    <a:lstStyle/>
                    <a:p>
                      <a:pPr algn="ctr"/>
                      <a:r>
                        <a:rPr lang="en-US" dirty="0" smtClean="0"/>
                        <a:t>Sugared Cereal</a:t>
                      </a:r>
                      <a:endParaRPr lang="en-US" dirty="0"/>
                    </a:p>
                  </a:txBody>
                  <a:tcPr/>
                </a:tc>
                <a:tc>
                  <a:txBody>
                    <a:bodyPr/>
                    <a:lstStyle/>
                    <a:p>
                      <a:pPr algn="ctr"/>
                      <a:r>
                        <a:rPr lang="en-US" baseline="0" dirty="0" smtClean="0"/>
                        <a:t>Whole-grain Cereal</a:t>
                      </a:r>
                    </a:p>
                  </a:txBody>
                  <a:tcPr/>
                </a:tc>
              </a:tr>
              <a:tr h="370840">
                <a:tc>
                  <a:txBody>
                    <a:bodyPr/>
                    <a:lstStyle/>
                    <a:p>
                      <a:pPr algn="ctr"/>
                      <a:r>
                        <a:rPr lang="en-US" dirty="0" smtClean="0"/>
                        <a:t>Candy Bars, Chocolate</a:t>
                      </a:r>
                      <a:endParaRPr lang="en-US" dirty="0"/>
                    </a:p>
                  </a:txBody>
                  <a:tcPr/>
                </a:tc>
                <a:tc>
                  <a:txBody>
                    <a:bodyPr/>
                    <a:lstStyle/>
                    <a:p>
                      <a:pPr algn="ctr"/>
                      <a:r>
                        <a:rPr lang="en-US" baseline="0" dirty="0" smtClean="0"/>
                        <a:t>Dried Fruit, Fruit Cocktail, or Apple Sauces </a:t>
                      </a:r>
                    </a:p>
                  </a:txBody>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04292" y="304800"/>
            <a:ext cx="7620000" cy="1143000"/>
          </a:xfrm>
        </p:spPr>
        <p:txBody>
          <a:bodyPr/>
          <a:lstStyle/>
          <a:p>
            <a:r>
              <a:rPr lang="en-US" b="1" i="1" dirty="0" smtClean="0">
                <a:latin typeface="Cambria" pitchFamily="18" charset="0"/>
              </a:rPr>
              <a:t>Meal Comparison</a:t>
            </a:r>
            <a:endParaRPr lang="en-US" b="1" i="1" dirty="0">
              <a:latin typeface="Cambria" pitchFamily="18" charset="0"/>
            </a:endParaRPr>
          </a:p>
        </p:txBody>
      </p:sp>
      <p:sp>
        <p:nvSpPr>
          <p:cNvPr id="16" name="Text Placeholder 15"/>
          <p:cNvSpPr>
            <a:spLocks noGrp="1"/>
          </p:cNvSpPr>
          <p:nvPr>
            <p:ph type="body" idx="1"/>
          </p:nvPr>
        </p:nvSpPr>
        <p:spPr>
          <a:xfrm>
            <a:off x="304800" y="1524000"/>
            <a:ext cx="3657600" cy="639762"/>
          </a:xfrm>
        </p:spPr>
        <p:txBody>
          <a:bodyPr/>
          <a:lstStyle/>
          <a:p>
            <a:r>
              <a:rPr lang="en-US" dirty="0" smtClean="0"/>
              <a:t>Typical daily meals</a:t>
            </a:r>
            <a:endParaRPr lang="en-US" dirty="0"/>
          </a:p>
        </p:txBody>
      </p:sp>
      <p:sp>
        <p:nvSpPr>
          <p:cNvPr id="17" name="Content Placeholder 16"/>
          <p:cNvSpPr>
            <a:spLocks noGrp="1"/>
          </p:cNvSpPr>
          <p:nvPr>
            <p:ph sz="half" idx="2"/>
          </p:nvPr>
        </p:nvSpPr>
        <p:spPr>
          <a:xfrm>
            <a:off x="169156" y="2209800"/>
            <a:ext cx="4040188" cy="3235325"/>
          </a:xfrm>
        </p:spPr>
        <p:txBody>
          <a:bodyPr>
            <a:normAutofit/>
          </a:bodyPr>
          <a:lstStyle/>
          <a:p>
            <a:r>
              <a:rPr lang="en-US" dirty="0" smtClean="0"/>
              <a:t>Omelet, sausage, biscuits, and juice.</a:t>
            </a:r>
          </a:p>
          <a:p>
            <a:r>
              <a:rPr lang="en-US" dirty="0" smtClean="0"/>
              <a:t>Bologna sandwich on white bread, soft drink and chips.</a:t>
            </a:r>
          </a:p>
          <a:p>
            <a:endParaRPr lang="en-US" dirty="0"/>
          </a:p>
          <a:p>
            <a:r>
              <a:rPr lang="en-US" dirty="0" smtClean="0"/>
              <a:t>Fried chicken, coleslaw and French fries. </a:t>
            </a:r>
          </a:p>
          <a:p>
            <a:endParaRPr lang="en-US" dirty="0"/>
          </a:p>
        </p:txBody>
      </p:sp>
      <p:sp>
        <p:nvSpPr>
          <p:cNvPr id="18" name="Text Placeholder 17"/>
          <p:cNvSpPr>
            <a:spLocks noGrp="1"/>
          </p:cNvSpPr>
          <p:nvPr>
            <p:ph type="body" sz="quarter" idx="3"/>
          </p:nvPr>
        </p:nvSpPr>
        <p:spPr>
          <a:xfrm>
            <a:off x="4214292" y="1524000"/>
            <a:ext cx="3657600" cy="639762"/>
          </a:xfrm>
        </p:spPr>
        <p:txBody>
          <a:bodyPr>
            <a:normAutofit/>
          </a:bodyPr>
          <a:lstStyle/>
          <a:p>
            <a:r>
              <a:rPr lang="en-US" dirty="0" smtClean="0"/>
              <a:t>Healthy daily meals</a:t>
            </a:r>
            <a:endParaRPr lang="en-US" dirty="0"/>
          </a:p>
        </p:txBody>
      </p:sp>
      <p:sp>
        <p:nvSpPr>
          <p:cNvPr id="19" name="Content Placeholder 18"/>
          <p:cNvSpPr>
            <a:spLocks noGrp="1"/>
          </p:cNvSpPr>
          <p:nvPr>
            <p:ph sz="quarter" idx="4"/>
          </p:nvPr>
        </p:nvSpPr>
        <p:spPr>
          <a:xfrm>
            <a:off x="4432445" y="2209800"/>
            <a:ext cx="4041775" cy="3692525"/>
          </a:xfrm>
        </p:spPr>
        <p:txBody>
          <a:bodyPr/>
          <a:lstStyle/>
          <a:p>
            <a:r>
              <a:rPr lang="en-US" dirty="0" smtClean="0"/>
              <a:t>Whole grain cereal, skim milk, juice.</a:t>
            </a:r>
          </a:p>
          <a:p>
            <a:r>
              <a:rPr lang="en-US" dirty="0" smtClean="0"/>
              <a:t>Turkey sandwich on whole wheat bread, baked chips and juice.</a:t>
            </a:r>
          </a:p>
          <a:p>
            <a:r>
              <a:rPr lang="en-US" dirty="0" smtClean="0"/>
              <a:t>Baked chicken, brown rice, steamed broccoli and unsweetened tea with lemon.</a:t>
            </a:r>
          </a:p>
          <a:p>
            <a:endParaRPr lang="en-US" dirty="0"/>
          </a:p>
        </p:txBody>
      </p:sp>
      <p:sp>
        <p:nvSpPr>
          <p:cNvPr id="20" name="TextBox 19"/>
          <p:cNvSpPr txBox="1"/>
          <p:nvPr/>
        </p:nvSpPr>
        <p:spPr>
          <a:xfrm>
            <a:off x="762000" y="5966568"/>
            <a:ext cx="3452292" cy="400110"/>
          </a:xfrm>
          <a:prstGeom prst="rect">
            <a:avLst/>
          </a:prstGeom>
          <a:noFill/>
        </p:spPr>
        <p:txBody>
          <a:bodyPr wrap="none" rtlCol="0">
            <a:spAutoFit/>
          </a:bodyPr>
          <a:lstStyle/>
          <a:p>
            <a:r>
              <a:rPr lang="en-US" sz="2000" b="1" dirty="0" smtClean="0">
                <a:solidFill>
                  <a:srgbClr val="FF0000"/>
                </a:solidFill>
              </a:rPr>
              <a:t>2187 Calories, 131 grams of fat</a:t>
            </a:r>
            <a:endParaRPr lang="en-US" sz="2000" b="1" dirty="0">
              <a:solidFill>
                <a:srgbClr val="FF0000"/>
              </a:solidFill>
            </a:endParaRPr>
          </a:p>
        </p:txBody>
      </p:sp>
      <p:sp>
        <p:nvSpPr>
          <p:cNvPr id="21" name="TextBox 20"/>
          <p:cNvSpPr txBox="1"/>
          <p:nvPr/>
        </p:nvSpPr>
        <p:spPr>
          <a:xfrm>
            <a:off x="4953000" y="5966568"/>
            <a:ext cx="3521220" cy="400110"/>
          </a:xfrm>
          <a:prstGeom prst="rect">
            <a:avLst/>
          </a:prstGeom>
          <a:noFill/>
        </p:spPr>
        <p:txBody>
          <a:bodyPr wrap="none" rtlCol="0">
            <a:spAutoFit/>
          </a:bodyPr>
          <a:lstStyle/>
          <a:p>
            <a:r>
              <a:rPr lang="en-US" sz="2000" b="1" dirty="0" smtClean="0">
                <a:solidFill>
                  <a:srgbClr val="FF0000"/>
                </a:solidFill>
              </a:rPr>
              <a:t>1480 Calories, 17.5 grams of fat</a:t>
            </a:r>
            <a:endParaRPr lang="en-US" sz="2000" b="1" dirty="0">
              <a:solidFill>
                <a:srgbClr val="FF0000"/>
              </a:solidFill>
            </a:endParaRPr>
          </a:p>
        </p:txBody>
      </p:sp>
    </p:spTree>
    <p:extLst>
      <p:ext uri="{BB962C8B-B14F-4D97-AF65-F5344CB8AC3E}">
        <p14:creationId xmlns:p14="http://schemas.microsoft.com/office/powerpoint/2010/main" val="2362022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i="1" dirty="0" smtClean="0"/>
              <a:t>The MyPyramid</a:t>
            </a:r>
            <a:endParaRPr lang="en-US" b="1" i="1"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1447800"/>
            <a:ext cx="4191000" cy="3243834"/>
          </a:xfr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2895600"/>
            <a:ext cx="3494350" cy="2886075"/>
          </a:xfrm>
          <a:prstGeom prst="rect">
            <a:avLst/>
          </a:prstGeom>
        </p:spPr>
      </p:pic>
    </p:spTree>
    <p:extLst>
      <p:ext uri="{BB962C8B-B14F-4D97-AF65-F5344CB8AC3E}">
        <p14:creationId xmlns:p14="http://schemas.microsoft.com/office/powerpoint/2010/main" val="5722767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445</TotalTime>
  <Words>1248</Words>
  <Application>Microsoft Office PowerPoint</Application>
  <PresentationFormat>On-screen Show (4:3)</PresentationFormat>
  <Paragraphs>206</Paragraphs>
  <Slides>16</Slides>
  <Notes>9</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Adjacency</vt:lpstr>
      <vt:lpstr>Healthier Diet for Young Children</vt:lpstr>
      <vt:lpstr>Overweight and Obesity in Children</vt:lpstr>
      <vt:lpstr>Reasons for Increased Obesity Rates</vt:lpstr>
      <vt:lpstr>How to change eating behavior</vt:lpstr>
      <vt:lpstr>Getting Kids Interested  in Food and Meals</vt:lpstr>
      <vt:lpstr>Set meal times</vt:lpstr>
      <vt:lpstr>Substitutions for Commonly Used Foods</vt:lpstr>
      <vt:lpstr>Meal Comparison</vt:lpstr>
      <vt:lpstr>The MyPyramid</vt:lpstr>
      <vt:lpstr>Using the Food Guide Pyramid</vt:lpstr>
      <vt:lpstr>Snacking</vt:lpstr>
      <vt:lpstr>Healthy Snack Ideas</vt:lpstr>
      <vt:lpstr>Healthy Breakfasts</vt:lpstr>
      <vt:lpstr>Increasing Activity</vt:lpstr>
      <vt:lpstr>Comprehensive Approach</vt:lpstr>
      <vt:lpstr>PowerPoint Presentation</vt:lpstr>
    </vt:vector>
  </TitlesOfParts>
  <Company>PBRC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Healthier Diet of Young Children</dc:title>
  <dc:creator>KalickBA</dc:creator>
  <cp:lastModifiedBy>RoyHJ</cp:lastModifiedBy>
  <cp:revision>49</cp:revision>
  <dcterms:created xsi:type="dcterms:W3CDTF">2010-11-05T12:06:37Z</dcterms:created>
  <dcterms:modified xsi:type="dcterms:W3CDTF">2010-12-17T19:27:41Z</dcterms:modified>
</cp:coreProperties>
</file>