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6" r:id="rId2"/>
    <p:sldId id="265" r:id="rId3"/>
    <p:sldId id="258" r:id="rId4"/>
    <p:sldId id="260" r:id="rId5"/>
    <p:sldId id="264" r:id="rId6"/>
    <p:sldId id="261" r:id="rId7"/>
    <p:sldId id="267" r:id="rId8"/>
    <p:sldId id="268" r:id="rId9"/>
    <p:sldId id="259" r:id="rId10"/>
    <p:sldId id="262" r:id="rId11"/>
    <p:sldId id="263" r:id="rId12"/>
    <p:sldId id="266" r:id="rId13"/>
    <p:sldId id="257"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3333" autoAdjust="0"/>
  </p:normalViewPr>
  <p:slideViewPr>
    <p:cSldViewPr>
      <p:cViewPr>
        <p:scale>
          <a:sx n="85" d="100"/>
          <a:sy n="85" d="100"/>
        </p:scale>
        <p:origin x="-714"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3826A00-88B1-4C01-8D70-98E4F451433A}" type="datetimeFigureOut">
              <a:rPr lang="en-US" smtClean="0"/>
              <a:pPr/>
              <a:t>12/17/2010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4A6A3BA-3E9C-4E7A-B72D-22F402719590}" type="slidenum">
              <a:rPr lang="en-US" smtClean="0"/>
              <a:pPr/>
              <a:t>‹#›</a:t>
            </a:fld>
            <a:endParaRPr lang="en-US"/>
          </a:p>
        </p:txBody>
      </p:sp>
    </p:spTree>
    <p:extLst>
      <p:ext uri="{BB962C8B-B14F-4D97-AF65-F5344CB8AC3E}">
        <p14:creationId xmlns:p14="http://schemas.microsoft.com/office/powerpoint/2010/main" val="30624892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www.whfoods.com/genpage.php?tname=nutrient&amp;dbid=111" TargetMode="External"/><Relationship Id="rId2" Type="http://schemas.openxmlformats.org/officeDocument/2006/relationships/slide" Target="../slides/slide7.xml"/><Relationship Id="rId1" Type="http://schemas.openxmlformats.org/officeDocument/2006/relationships/notesMaster" Target="../notesMasters/notesMaster1.xml"/><Relationship Id="rId5" Type="http://schemas.openxmlformats.org/officeDocument/2006/relationships/hyperlink" Target="http://www.whfoods.com/genpage.php?tname=nutrient&amp;dbid=63" TargetMode="External"/><Relationship Id="rId4" Type="http://schemas.openxmlformats.org/officeDocument/2006/relationships/hyperlink" Target="http://www.whfoods.com/genpage.php?tname=nutrient&amp;dbid=83" TargetMode="Externa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i="1" dirty="0" smtClean="0"/>
              <a:t>Say</a:t>
            </a:r>
            <a:r>
              <a:rPr lang="en-US" b="0" i="0" u="none" dirty="0" smtClean="0"/>
              <a:t>:	Do you like</a:t>
            </a:r>
            <a:r>
              <a:rPr lang="en-US" b="0" i="0" u="none" baseline="0" dirty="0" smtClean="0"/>
              <a:t> peanuts, walnuts, or pecans?  What about cashews or almonds?  </a:t>
            </a:r>
          </a:p>
          <a:p>
            <a:endParaRPr lang="en-US" b="0" i="0" u="none" baseline="0" dirty="0" smtClean="0"/>
          </a:p>
          <a:p>
            <a:r>
              <a:rPr lang="en-US" b="0" i="0" u="none" baseline="0" dirty="0" smtClean="0"/>
              <a:t>(Allow students to respond)</a:t>
            </a:r>
          </a:p>
          <a:p>
            <a:endParaRPr lang="en-US" b="0" i="0" u="none" baseline="0" dirty="0" smtClean="0"/>
          </a:p>
        </p:txBody>
      </p:sp>
      <p:sp>
        <p:nvSpPr>
          <p:cNvPr id="4" name="Slide Number Placeholder 3"/>
          <p:cNvSpPr>
            <a:spLocks noGrp="1"/>
          </p:cNvSpPr>
          <p:nvPr>
            <p:ph type="sldNum" sz="quarter" idx="10"/>
          </p:nvPr>
        </p:nvSpPr>
        <p:spPr/>
        <p:txBody>
          <a:bodyPr/>
          <a:lstStyle/>
          <a:p>
            <a:fld id="{F4A6A3BA-3E9C-4E7A-B72D-22F402719590}"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Say: Nuts are very beneficial</a:t>
            </a:r>
            <a:r>
              <a:rPr lang="en-US" baseline="0" dirty="0" smtClean="0"/>
              <a:t> because they have the good kinds of fat, they don’t have any cholesterol, and they have many other nutrients that we need every day such as magnesium, zinc and iron. The great thing about nuts is also the fact that they are healthy and can be used as a meat substitute in vegetarian diets. </a:t>
            </a:r>
            <a:endParaRPr lang="en-US" dirty="0"/>
          </a:p>
        </p:txBody>
      </p:sp>
      <p:sp>
        <p:nvSpPr>
          <p:cNvPr id="4" name="Slide Number Placeholder 3"/>
          <p:cNvSpPr>
            <a:spLocks noGrp="1"/>
          </p:cNvSpPr>
          <p:nvPr>
            <p:ph type="sldNum" sz="quarter" idx="10"/>
          </p:nvPr>
        </p:nvSpPr>
        <p:spPr/>
        <p:txBody>
          <a:bodyPr/>
          <a:lstStyle/>
          <a:p>
            <a:fld id="{F4A6A3BA-3E9C-4E7A-B72D-22F402719590}" type="slidenum">
              <a:rPr lang="en-US" smtClean="0"/>
              <a:pPr/>
              <a:t>10</a:t>
            </a:fld>
            <a:endParaRPr lang="en-US"/>
          </a:p>
        </p:txBody>
      </p:sp>
    </p:spTree>
    <p:extLst>
      <p:ext uri="{BB962C8B-B14F-4D97-AF65-F5344CB8AC3E}">
        <p14:creationId xmlns:p14="http://schemas.microsoft.com/office/powerpoint/2010/main" val="345931848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Say: as a member</a:t>
            </a:r>
            <a:r>
              <a:rPr lang="en-US" baseline="0" dirty="0" smtClean="0"/>
              <a:t> of the Meat Group, we can eat nuts and seeds in place of meat at meals. </a:t>
            </a:r>
            <a:r>
              <a:rPr lang="en-US" dirty="0" smtClean="0"/>
              <a:t>The following each count as 1 ounce-equivalent of meat: 1 ounce lean meat, poultry, or fish; 1 egg; </a:t>
            </a:r>
            <a:r>
              <a:rPr lang="en-US" sz="1200" kern="1200" dirty="0" smtClean="0">
                <a:solidFill>
                  <a:schemeClr val="tx1"/>
                </a:solidFill>
                <a:latin typeface="+mn-lt"/>
                <a:ea typeface="+mn-ea"/>
                <a:cs typeface="+mn-cs"/>
              </a:rPr>
              <a:t>¼</a:t>
            </a:r>
            <a:r>
              <a:rPr lang="en-US" dirty="0" smtClean="0"/>
              <a:t> cup cooked dry beans or tofu; 1 </a:t>
            </a:r>
            <a:r>
              <a:rPr lang="en-US" dirty="0" err="1" smtClean="0"/>
              <a:t>Tbsp</a:t>
            </a:r>
            <a:r>
              <a:rPr lang="en-US" dirty="0" smtClean="0"/>
              <a:t> peanut butter; or </a:t>
            </a:r>
            <a:r>
              <a:rPr lang="en-US" sz="1200" kern="1200" dirty="0" smtClean="0">
                <a:solidFill>
                  <a:schemeClr val="tx1"/>
                </a:solidFill>
                <a:latin typeface="+mn-lt"/>
                <a:ea typeface="+mn-ea"/>
                <a:cs typeface="+mn-cs"/>
              </a:rPr>
              <a:t>½</a:t>
            </a:r>
            <a:r>
              <a:rPr lang="en-US" dirty="0" smtClean="0"/>
              <a:t> ounce nuts or seeds. This is about 12 almonds, 24 pistachios, or 7 walnut halves.</a:t>
            </a:r>
            <a:r>
              <a:rPr lang="en-US" baseline="0" dirty="0" smtClean="0"/>
              <a:t> </a:t>
            </a:r>
            <a:endParaRPr lang="en-US" dirty="0"/>
          </a:p>
        </p:txBody>
      </p:sp>
      <p:sp>
        <p:nvSpPr>
          <p:cNvPr id="4" name="Slide Number Placeholder 3"/>
          <p:cNvSpPr>
            <a:spLocks noGrp="1"/>
          </p:cNvSpPr>
          <p:nvPr>
            <p:ph type="sldNum" sz="quarter" idx="10"/>
          </p:nvPr>
        </p:nvSpPr>
        <p:spPr/>
        <p:txBody>
          <a:bodyPr/>
          <a:lstStyle/>
          <a:p>
            <a:fld id="{F4A6A3BA-3E9C-4E7A-B72D-22F402719590}" type="slidenum">
              <a:rPr lang="en-US" smtClean="0"/>
              <a:pPr/>
              <a:t>11</a:t>
            </a:fld>
            <a:endParaRPr lang="en-US"/>
          </a:p>
        </p:txBody>
      </p:sp>
    </p:spTree>
    <p:extLst>
      <p:ext uri="{BB962C8B-B14F-4D97-AF65-F5344CB8AC3E}">
        <p14:creationId xmlns:p14="http://schemas.microsoft.com/office/powerpoint/2010/main" val="42678802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i="1" u="none" baseline="0" dirty="0" smtClean="0"/>
              <a:t>Say:	</a:t>
            </a:r>
            <a:r>
              <a:rPr lang="en-US" b="0" i="0" u="none" baseline="0" dirty="0" smtClean="0"/>
              <a:t>Where to nuts and seeds fall in MyPyramid? These foods belong to the meat and bean group of the food guide pyramid and they are very nutritious! We tend to forget that these can also be used as protein sources and in many vegetarian diets and meals, beans, nuts and seeds are an important source of protein. </a:t>
            </a:r>
          </a:p>
          <a:p>
            <a:pPr marL="0" marR="0" indent="0" algn="l" defTabSz="914400" rtl="0" eaLnBrk="1" fontAlgn="auto" latinLnBrk="0" hangingPunct="1">
              <a:lnSpc>
                <a:spcPct val="100000"/>
              </a:lnSpc>
              <a:spcBef>
                <a:spcPts val="0"/>
              </a:spcBef>
              <a:spcAft>
                <a:spcPts val="0"/>
              </a:spcAft>
              <a:buClrTx/>
              <a:buSzTx/>
              <a:buFontTx/>
              <a:buNone/>
              <a:tabLst/>
              <a:defRPr/>
            </a:pPr>
            <a:r>
              <a:rPr lang="en-US" smtClean="0"/>
              <a:t>Sunflower </a:t>
            </a:r>
            <a:r>
              <a:rPr lang="en-US" dirty="0" smtClean="0"/>
              <a:t>seeds, almonds, and hazelnuts (filberts) are the richest sources of vitamin E in this food group. To help meet vitamin E recommendations, make these your nut and seed choices more often. </a:t>
            </a:r>
            <a:endParaRPr lang="en-US" b="1" i="1" dirty="0" smtClean="0"/>
          </a:p>
          <a:p>
            <a:endParaRPr lang="en-US" dirty="0"/>
          </a:p>
        </p:txBody>
      </p:sp>
      <p:sp>
        <p:nvSpPr>
          <p:cNvPr id="4" name="Slide Number Placeholder 3"/>
          <p:cNvSpPr>
            <a:spLocks noGrp="1"/>
          </p:cNvSpPr>
          <p:nvPr>
            <p:ph type="sldNum" sz="quarter" idx="10"/>
          </p:nvPr>
        </p:nvSpPr>
        <p:spPr/>
        <p:txBody>
          <a:bodyPr/>
          <a:lstStyle/>
          <a:p>
            <a:fld id="{F4A6A3BA-3E9C-4E7A-B72D-22F402719590}" type="slidenum">
              <a:rPr lang="en-US" smtClean="0"/>
              <a:pPr/>
              <a:t>2</a:t>
            </a:fld>
            <a:endParaRPr lang="en-US"/>
          </a:p>
        </p:txBody>
      </p:sp>
    </p:spTree>
    <p:extLst>
      <p:ext uri="{BB962C8B-B14F-4D97-AF65-F5344CB8AC3E}">
        <p14:creationId xmlns:p14="http://schemas.microsoft.com/office/powerpoint/2010/main" val="35151471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i="1" dirty="0" smtClean="0"/>
              <a:t>Say:	</a:t>
            </a:r>
            <a:r>
              <a:rPr lang="en-US" b="0" i="0" dirty="0" smtClean="0"/>
              <a:t>Ever wonder if you are</a:t>
            </a:r>
            <a:r>
              <a:rPr lang="en-US" b="0" i="0" baseline="0" dirty="0" smtClean="0"/>
              <a:t> getting beneficial nutrients while eating nuts?</a:t>
            </a:r>
          </a:p>
          <a:p>
            <a:endParaRPr lang="en-US" b="0" i="0" baseline="0" dirty="0" smtClean="0"/>
          </a:p>
          <a:p>
            <a:r>
              <a:rPr lang="en-US" b="0" i="0" baseline="0" dirty="0" smtClean="0"/>
              <a:t>(Pause to let students respond)</a:t>
            </a:r>
          </a:p>
          <a:p>
            <a:endParaRPr lang="en-US" b="0" i="0" baseline="0" dirty="0" smtClean="0"/>
          </a:p>
          <a:p>
            <a:r>
              <a:rPr lang="en-US" b="1" i="1" baseline="0" dirty="0" smtClean="0"/>
              <a:t>Say:	</a:t>
            </a:r>
            <a:r>
              <a:rPr lang="en-US" b="0" i="0" baseline="0" dirty="0" smtClean="0"/>
              <a:t>Studies have proven that eating nuts can lower your risk of having a heart attack, stroke, memory loss, and gallstones.  It is 	also noted that if you eat nuts regularly, you may be able to postpone getting heart disease by months or years!</a:t>
            </a:r>
            <a:endParaRPr lang="en-US" b="1" i="1" dirty="0"/>
          </a:p>
        </p:txBody>
      </p:sp>
      <p:sp>
        <p:nvSpPr>
          <p:cNvPr id="4" name="Slide Number Placeholder 3"/>
          <p:cNvSpPr>
            <a:spLocks noGrp="1"/>
          </p:cNvSpPr>
          <p:nvPr>
            <p:ph type="sldNum" sz="quarter" idx="10"/>
          </p:nvPr>
        </p:nvSpPr>
        <p:spPr/>
        <p:txBody>
          <a:bodyPr/>
          <a:lstStyle/>
          <a:p>
            <a:fld id="{F4A6A3BA-3E9C-4E7A-B72D-22F402719590}"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i="1" dirty="0" smtClean="0"/>
              <a:t>Say:	</a:t>
            </a:r>
            <a:r>
              <a:rPr lang="en-US" b="0" i="0" dirty="0" smtClean="0"/>
              <a:t>Almonds</a:t>
            </a:r>
            <a:r>
              <a:rPr lang="en-US" b="0" i="0" baseline="0" dirty="0" smtClean="0"/>
              <a:t> are able to lower your bad cholesterol (LDL) levels.  They have also been found to help satisfy hunger cravings.</a:t>
            </a:r>
            <a:endParaRPr lang="en-US" b="1" i="1" dirty="0"/>
          </a:p>
        </p:txBody>
      </p:sp>
      <p:sp>
        <p:nvSpPr>
          <p:cNvPr id="4" name="Slide Number Placeholder 3"/>
          <p:cNvSpPr>
            <a:spLocks noGrp="1"/>
          </p:cNvSpPr>
          <p:nvPr>
            <p:ph type="sldNum" sz="quarter" idx="10"/>
          </p:nvPr>
        </p:nvSpPr>
        <p:spPr/>
        <p:txBody>
          <a:bodyPr/>
          <a:lstStyle/>
          <a:p>
            <a:fld id="{F4A6A3BA-3E9C-4E7A-B72D-22F402719590}"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i="1" dirty="0" smtClean="0"/>
              <a:t>Say:	</a:t>
            </a:r>
            <a:r>
              <a:rPr lang="en-US" b="0" i="0" dirty="0" smtClean="0"/>
              <a:t>Studies</a:t>
            </a:r>
            <a:r>
              <a:rPr lang="en-US" b="0" i="0" baseline="0" dirty="0" smtClean="0"/>
              <a:t> at the University of Illinois have shown that eating Brazil nuts can help in the prevention of different types of cancer.</a:t>
            </a:r>
            <a:endParaRPr lang="en-US" b="1" i="1" dirty="0"/>
          </a:p>
        </p:txBody>
      </p:sp>
      <p:sp>
        <p:nvSpPr>
          <p:cNvPr id="4" name="Slide Number Placeholder 3"/>
          <p:cNvSpPr>
            <a:spLocks noGrp="1"/>
          </p:cNvSpPr>
          <p:nvPr>
            <p:ph type="sldNum" sz="quarter" idx="10"/>
          </p:nvPr>
        </p:nvSpPr>
        <p:spPr/>
        <p:txBody>
          <a:bodyPr/>
          <a:lstStyle/>
          <a:p>
            <a:fld id="{F4A6A3BA-3E9C-4E7A-B72D-22F402719590}"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i="1" dirty="0" smtClean="0"/>
              <a:t>Say:	</a:t>
            </a:r>
            <a:r>
              <a:rPr lang="en-US" b="0" i="0" dirty="0" smtClean="0"/>
              <a:t> Cashews provide a great source of iron, which helps maintain red blood cells.  They also contain magnesium,</a:t>
            </a:r>
            <a:r>
              <a:rPr lang="en-US" b="0" i="0" baseline="0" dirty="0" smtClean="0"/>
              <a:t> which is needed for energy and bone growth.  Cashews even contain phosphorus to help build bones and teeth, as well as zinc, which is needed for normal growth, for fighting infection and as an aide in digestion.</a:t>
            </a:r>
            <a:endParaRPr lang="en-US" b="1" i="1" dirty="0"/>
          </a:p>
        </p:txBody>
      </p:sp>
      <p:sp>
        <p:nvSpPr>
          <p:cNvPr id="4" name="Slide Number Placeholder 3"/>
          <p:cNvSpPr>
            <a:spLocks noGrp="1"/>
          </p:cNvSpPr>
          <p:nvPr>
            <p:ph type="sldNum" sz="quarter" idx="10"/>
          </p:nvPr>
        </p:nvSpPr>
        <p:spPr/>
        <p:txBody>
          <a:bodyPr/>
          <a:lstStyle/>
          <a:p>
            <a:fld id="{F4A6A3BA-3E9C-4E7A-B72D-22F402719590}"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i="1" dirty="0" smtClean="0"/>
              <a:t>Say:	</a:t>
            </a:r>
            <a:r>
              <a:rPr lang="en-US" sz="1200" b="0" i="0" kern="1200" dirty="0" smtClean="0">
                <a:solidFill>
                  <a:schemeClr val="tx1"/>
                </a:solidFill>
                <a:effectLst/>
                <a:latin typeface="+mn-lt"/>
                <a:ea typeface="+mn-ea"/>
                <a:cs typeface="+mn-cs"/>
              </a:rPr>
              <a:t>Peanuts are a very good source of monounsaturated fats, the type of fat that is emphasized in the heart-healthy Mediterranean diet. Studies of diets with a special emphasis on peanuts have shown that this little legume is a big ally for a healthy heart. In one such randomized, double-blind, cross-over study involving 22 subjects, a high monounsaturated diet that emphasized peanuts and peanut butter decreased cardiovascular disease risk by an estimated 21% compared to the average American diet.</a:t>
            </a:r>
          </a:p>
          <a:p>
            <a:r>
              <a:rPr lang="en-US" sz="1200" b="0" i="0" kern="1200" dirty="0" smtClean="0">
                <a:solidFill>
                  <a:schemeClr val="tx1"/>
                </a:solidFill>
                <a:effectLst/>
                <a:latin typeface="+mn-lt"/>
                <a:ea typeface="+mn-ea"/>
                <a:cs typeface="+mn-cs"/>
              </a:rPr>
              <a:t>In addition to their monounsaturated fat content, peanuts feature an array of other nutrients that, in numerous studies, have been shown to promote heart health. Peanuts are good sources of </a:t>
            </a:r>
            <a:r>
              <a:rPr lang="en-US" sz="1200" b="0" i="0" u="none" strike="noStrike" kern="1200" dirty="0" smtClean="0">
                <a:solidFill>
                  <a:schemeClr val="tx1"/>
                </a:solidFill>
                <a:effectLst/>
                <a:latin typeface="+mn-lt"/>
                <a:ea typeface="+mn-ea"/>
                <a:cs typeface="+mn-cs"/>
                <a:hlinkClick r:id="rId3"/>
              </a:rPr>
              <a:t>vitamin E</a:t>
            </a:r>
            <a:r>
              <a:rPr lang="en-US" sz="1200" b="0" i="0" kern="1200" dirty="0" smtClean="0">
                <a:solidFill>
                  <a:schemeClr val="tx1"/>
                </a:solidFill>
                <a:effectLst/>
                <a:latin typeface="+mn-lt"/>
                <a:ea typeface="+mn-ea"/>
                <a:cs typeface="+mn-cs"/>
              </a:rPr>
              <a:t>, </a:t>
            </a:r>
            <a:r>
              <a:rPr lang="en-US" sz="1200" b="0" i="0" u="sng" kern="1200" dirty="0" smtClean="0">
                <a:solidFill>
                  <a:schemeClr val="tx1"/>
                </a:solidFill>
                <a:effectLst/>
                <a:latin typeface="+mn-lt"/>
                <a:ea typeface="+mn-ea"/>
                <a:cs typeface="+mn-cs"/>
                <a:hlinkClick r:id="rId4"/>
              </a:rPr>
              <a:t>niacin</a:t>
            </a:r>
            <a:r>
              <a:rPr lang="en-US" sz="1200" b="0" i="0" kern="1200" dirty="0" smtClean="0">
                <a:solidFill>
                  <a:schemeClr val="tx1"/>
                </a:solidFill>
                <a:effectLst/>
                <a:latin typeface="+mn-lt"/>
                <a:ea typeface="+mn-ea"/>
                <a:cs typeface="+mn-cs"/>
              </a:rPr>
              <a:t>, </a:t>
            </a:r>
            <a:r>
              <a:rPr lang="en-US" sz="1200" b="0" i="0" u="none" strike="noStrike" kern="1200" dirty="0" err="1" smtClean="0">
                <a:solidFill>
                  <a:schemeClr val="tx1"/>
                </a:solidFill>
                <a:effectLst/>
                <a:latin typeface="+mn-lt"/>
                <a:ea typeface="+mn-ea"/>
                <a:cs typeface="+mn-cs"/>
                <a:hlinkClick r:id="rId5"/>
              </a:rPr>
              <a:t>folate</a:t>
            </a:r>
            <a:r>
              <a:rPr lang="en-US" sz="1200" b="0" i="0" kern="1200" dirty="0" smtClean="0">
                <a:solidFill>
                  <a:schemeClr val="tx1"/>
                </a:solidFill>
                <a:effectLst/>
                <a:latin typeface="+mn-lt"/>
                <a:ea typeface="+mn-ea"/>
                <a:cs typeface="+mn-cs"/>
              </a:rPr>
              <a:t>, protein and manganese. In addition, peanuts provide </a:t>
            </a:r>
            <a:r>
              <a:rPr lang="en-US" sz="1200" b="0" i="1" kern="1200" dirty="0" smtClean="0">
                <a:solidFill>
                  <a:schemeClr val="tx1"/>
                </a:solidFill>
                <a:effectLst/>
                <a:latin typeface="+mn-lt"/>
                <a:ea typeface="+mn-ea"/>
                <a:cs typeface="+mn-cs"/>
              </a:rPr>
              <a:t>resveratrol</a:t>
            </a:r>
            <a:r>
              <a:rPr lang="en-US" sz="1200" b="0" i="0" kern="1200" dirty="0" smtClean="0">
                <a:solidFill>
                  <a:schemeClr val="tx1"/>
                </a:solidFill>
                <a:effectLst/>
                <a:latin typeface="+mn-lt"/>
                <a:ea typeface="+mn-ea"/>
                <a:cs typeface="+mn-cs"/>
              </a:rPr>
              <a:t>, the phenolic antioxidant also found in red grapes and red wine that is thought to be responsible for the French paradox: the fact that in France, people consume a diet that is not low in fat, but have a lower risk of cardiovascular disease compared to the U.S. With all of the important nutrients provided by nuts like peanuts, it is no wonder that numerous research studies, including the Nurses' Health Study that involved over 86,000 women, have found that frequent nut consumption is related to reduced risk of cardiovascular disease. A number of studies have shown that nutrients found in peanuts, including folic acid, </a:t>
            </a:r>
            <a:r>
              <a:rPr lang="en-US" sz="1200" b="0" i="0" kern="1200" dirty="0" err="1" smtClean="0">
                <a:solidFill>
                  <a:schemeClr val="tx1"/>
                </a:solidFill>
                <a:effectLst/>
                <a:latin typeface="+mn-lt"/>
                <a:ea typeface="+mn-ea"/>
                <a:cs typeface="+mn-cs"/>
              </a:rPr>
              <a:t>phytosterols</a:t>
            </a:r>
            <a:r>
              <a:rPr lang="en-US" sz="1200" b="0" i="0" kern="1200" dirty="0" smtClean="0">
                <a:solidFill>
                  <a:schemeClr val="tx1"/>
                </a:solidFill>
                <a:effectLst/>
                <a:latin typeface="+mn-lt"/>
                <a:ea typeface="+mn-ea"/>
                <a:cs typeface="+mn-cs"/>
              </a:rPr>
              <a:t>, </a:t>
            </a:r>
            <a:r>
              <a:rPr lang="en-US" sz="1200" b="0" i="0" kern="1200" dirty="0" err="1" smtClean="0">
                <a:solidFill>
                  <a:schemeClr val="tx1"/>
                </a:solidFill>
                <a:effectLst/>
                <a:latin typeface="+mn-lt"/>
                <a:ea typeface="+mn-ea"/>
                <a:cs typeface="+mn-cs"/>
              </a:rPr>
              <a:t>phytic</a:t>
            </a:r>
            <a:r>
              <a:rPr lang="en-US" sz="1200" b="0" i="0" kern="1200" dirty="0" smtClean="0">
                <a:solidFill>
                  <a:schemeClr val="tx1"/>
                </a:solidFill>
                <a:effectLst/>
                <a:latin typeface="+mn-lt"/>
                <a:ea typeface="+mn-ea"/>
                <a:cs typeface="+mn-cs"/>
              </a:rPr>
              <a:t> acid (inositol </a:t>
            </a:r>
            <a:r>
              <a:rPr lang="en-US" sz="1200" b="0" i="0" kern="1200" dirty="0" err="1" smtClean="0">
                <a:solidFill>
                  <a:schemeClr val="tx1"/>
                </a:solidFill>
                <a:effectLst/>
                <a:latin typeface="+mn-lt"/>
                <a:ea typeface="+mn-ea"/>
                <a:cs typeface="+mn-cs"/>
              </a:rPr>
              <a:t>hexaphosphate</a:t>
            </a:r>
            <a:r>
              <a:rPr lang="en-US" sz="1200" b="0" i="0" kern="1200" dirty="0" smtClean="0">
                <a:solidFill>
                  <a:schemeClr val="tx1"/>
                </a:solidFill>
                <a:effectLst/>
                <a:latin typeface="+mn-lt"/>
                <a:ea typeface="+mn-ea"/>
                <a:cs typeface="+mn-cs"/>
              </a:rPr>
              <a:t>) and resveratrol, may have anti-cancer effects. </a:t>
            </a:r>
            <a:endParaRPr lang="en-US" sz="1200" b="0" i="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F4A6A3BA-3E9C-4E7A-B72D-22F402719590}"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i="1" dirty="0" smtClean="0"/>
              <a:t>Say:	</a:t>
            </a:r>
            <a:r>
              <a:rPr lang="en-US" b="0" i="0" dirty="0" smtClean="0"/>
              <a:t> </a:t>
            </a:r>
            <a:r>
              <a:rPr lang="en-US" sz="1200" b="0" i="0" kern="1200" dirty="0" smtClean="0">
                <a:solidFill>
                  <a:schemeClr val="tx1"/>
                </a:solidFill>
                <a:effectLst/>
                <a:latin typeface="+mn-lt"/>
                <a:ea typeface="+mn-ea"/>
                <a:cs typeface="+mn-cs"/>
              </a:rPr>
              <a:t>One of the most significant facts of pecans nutrition is that these nuts are the best </a:t>
            </a:r>
            <a:r>
              <a:rPr lang="en-US" sz="1200" b="1" i="0" kern="1200" dirty="0" smtClean="0">
                <a:solidFill>
                  <a:schemeClr val="tx1"/>
                </a:solidFill>
                <a:effectLst/>
                <a:latin typeface="+mn-lt"/>
                <a:ea typeface="+mn-ea"/>
                <a:cs typeface="+mn-cs"/>
              </a:rPr>
              <a:t>antioxidants</a:t>
            </a:r>
            <a:r>
              <a:rPr lang="en-US" sz="1200" b="0" i="0" kern="1200" dirty="0" smtClean="0">
                <a:solidFill>
                  <a:schemeClr val="tx1"/>
                </a:solidFill>
                <a:effectLst/>
                <a:latin typeface="+mn-lt"/>
                <a:ea typeface="+mn-ea"/>
                <a:cs typeface="+mn-cs"/>
              </a:rPr>
              <a:t>. If you add a handful of pecan nuts to your daily diet, it will help your heart health. Pecan nut contains vitamin E which is a natural antioxidant that protects blood lipids from getting oxidized. No wonder, pecan nuts are topmost ranked nuts with highest antioxidant capacitance, among all the other nuts.</a:t>
            </a:r>
            <a:br>
              <a:rPr lang="en-US" sz="1200" b="0" i="0" kern="1200" dirty="0" smtClean="0">
                <a:solidFill>
                  <a:schemeClr val="tx1"/>
                </a:solidFill>
                <a:effectLst/>
                <a:latin typeface="+mn-lt"/>
                <a:ea typeface="+mn-ea"/>
                <a:cs typeface="+mn-cs"/>
              </a:rPr>
            </a:br>
            <a:r>
              <a:rPr lang="en-US" sz="1200" b="0" i="0" kern="1200" dirty="0" smtClean="0">
                <a:solidFill>
                  <a:schemeClr val="tx1"/>
                </a:solidFill>
                <a:effectLst/>
                <a:latin typeface="+mn-lt"/>
                <a:ea typeface="+mn-ea"/>
                <a:cs typeface="+mn-cs"/>
              </a:rPr>
              <a:t/>
            </a:r>
            <a:br>
              <a:rPr lang="en-US" sz="1200" b="0" i="0" kern="1200" dirty="0" smtClean="0">
                <a:solidFill>
                  <a:schemeClr val="tx1"/>
                </a:solidFill>
                <a:effectLst/>
                <a:latin typeface="+mn-lt"/>
                <a:ea typeface="+mn-ea"/>
                <a:cs typeface="+mn-cs"/>
              </a:rPr>
            </a:br>
            <a:r>
              <a:rPr lang="en-US" sz="1200" b="0" i="0" kern="1200" dirty="0" smtClean="0">
                <a:solidFill>
                  <a:schemeClr val="tx1"/>
                </a:solidFill>
                <a:effectLst/>
                <a:latin typeface="+mn-lt"/>
                <a:ea typeface="+mn-ea"/>
                <a:cs typeface="+mn-cs"/>
              </a:rPr>
              <a:t>Another distinct factor of pecans nutrition is that they have </a:t>
            </a:r>
            <a:r>
              <a:rPr lang="en-US" sz="1200" b="1" i="0" kern="1200" dirty="0" smtClean="0">
                <a:solidFill>
                  <a:schemeClr val="tx1"/>
                </a:solidFill>
                <a:effectLst/>
                <a:latin typeface="+mn-lt"/>
                <a:ea typeface="+mn-ea"/>
                <a:cs typeface="+mn-cs"/>
              </a:rPr>
              <a:t>cholesterol lowering</a:t>
            </a:r>
            <a:r>
              <a:rPr lang="en-US" sz="1200" b="0" i="0" kern="1200" dirty="0" smtClean="0">
                <a:solidFill>
                  <a:schemeClr val="tx1"/>
                </a:solidFill>
                <a:effectLst/>
                <a:latin typeface="+mn-lt"/>
                <a:ea typeface="+mn-ea"/>
                <a:cs typeface="+mn-cs"/>
              </a:rPr>
              <a:t> properties. This is why pecans are called </a:t>
            </a:r>
            <a:r>
              <a:rPr lang="en-US" sz="1200" b="1" i="0" kern="1200" dirty="0" smtClean="0">
                <a:solidFill>
                  <a:schemeClr val="tx1"/>
                </a:solidFill>
                <a:effectLst/>
                <a:latin typeface="+mn-lt"/>
                <a:ea typeface="+mn-ea"/>
                <a:cs typeface="+mn-cs"/>
              </a:rPr>
              <a:t>'heart-healthy'</a:t>
            </a:r>
            <a:r>
              <a:rPr lang="en-US" sz="1200" b="0" i="0" kern="1200" dirty="0" smtClean="0">
                <a:solidFill>
                  <a:schemeClr val="tx1"/>
                </a:solidFill>
                <a:effectLst/>
                <a:latin typeface="+mn-lt"/>
                <a:ea typeface="+mn-ea"/>
                <a:cs typeface="+mn-cs"/>
              </a:rPr>
              <a:t> nuts. The unsaturated fats in pecan help lower cholesterol. Sixty percent of the fat content in pecans is mono unsaturated and the leftover thirty percent is polyunsaturated. This means that the saturated fat content in pecan nuts is very low. Besides, pecans contain zero trans fats.</a:t>
            </a:r>
            <a:br>
              <a:rPr lang="en-US" sz="1200" b="0" i="0" kern="1200" dirty="0" smtClean="0">
                <a:solidFill>
                  <a:schemeClr val="tx1"/>
                </a:solidFill>
                <a:effectLst/>
                <a:latin typeface="+mn-lt"/>
                <a:ea typeface="+mn-ea"/>
                <a:cs typeface="+mn-cs"/>
              </a:rPr>
            </a:br>
            <a:r>
              <a:rPr lang="en-US" sz="1200" b="0" i="0" kern="1200" dirty="0" smtClean="0">
                <a:solidFill>
                  <a:schemeClr val="tx1"/>
                </a:solidFill>
                <a:effectLst/>
                <a:latin typeface="+mn-lt"/>
                <a:ea typeface="+mn-ea"/>
                <a:cs typeface="+mn-cs"/>
              </a:rPr>
              <a:t/>
            </a:r>
            <a:br>
              <a:rPr lang="en-US" sz="1200" b="0" i="0" kern="1200" dirty="0" smtClean="0">
                <a:solidFill>
                  <a:schemeClr val="tx1"/>
                </a:solidFill>
                <a:effectLst/>
                <a:latin typeface="+mn-lt"/>
                <a:ea typeface="+mn-ea"/>
                <a:cs typeface="+mn-cs"/>
              </a:rPr>
            </a:br>
            <a:r>
              <a:rPr lang="en-US" sz="1200" b="0" i="0" kern="1200" dirty="0" smtClean="0">
                <a:solidFill>
                  <a:schemeClr val="tx1"/>
                </a:solidFill>
                <a:effectLst/>
                <a:latin typeface="+mn-lt"/>
                <a:ea typeface="+mn-ea"/>
                <a:cs typeface="+mn-cs"/>
              </a:rPr>
              <a:t>Research has also confirmed that pecan nuts help in </a:t>
            </a:r>
            <a:r>
              <a:rPr lang="en-US" sz="1200" b="1" i="0" kern="1200" dirty="0" smtClean="0">
                <a:solidFill>
                  <a:schemeClr val="tx1"/>
                </a:solidFill>
                <a:effectLst/>
                <a:latin typeface="+mn-lt"/>
                <a:ea typeface="+mn-ea"/>
                <a:cs typeface="+mn-cs"/>
              </a:rPr>
              <a:t>weight loss</a:t>
            </a:r>
            <a:r>
              <a:rPr lang="en-US" sz="1200" b="0" i="0" kern="1200" dirty="0" smtClean="0">
                <a:solidFill>
                  <a:schemeClr val="tx1"/>
                </a:solidFill>
                <a:effectLst/>
                <a:latin typeface="+mn-lt"/>
                <a:ea typeface="+mn-ea"/>
                <a:cs typeface="+mn-cs"/>
              </a:rPr>
              <a:t>. According to research, consumption of these nuts help in increasing the metabolic rate of the body and improves satiety.</a:t>
            </a:r>
            <a:br>
              <a:rPr lang="en-US" sz="1200" b="0" i="0" kern="1200" dirty="0" smtClean="0">
                <a:solidFill>
                  <a:schemeClr val="tx1"/>
                </a:solidFill>
                <a:effectLst/>
                <a:latin typeface="+mn-lt"/>
                <a:ea typeface="+mn-ea"/>
                <a:cs typeface="+mn-cs"/>
              </a:rPr>
            </a:br>
            <a:r>
              <a:rPr lang="en-US" sz="1200" b="0" i="0" kern="1200" dirty="0" smtClean="0">
                <a:solidFill>
                  <a:schemeClr val="tx1"/>
                </a:solidFill>
                <a:effectLst/>
                <a:latin typeface="+mn-lt"/>
                <a:ea typeface="+mn-ea"/>
                <a:cs typeface="+mn-cs"/>
              </a:rPr>
              <a:t/>
            </a:r>
            <a:br>
              <a:rPr lang="en-US" sz="1200" b="0" i="0" kern="1200" dirty="0" smtClean="0">
                <a:solidFill>
                  <a:schemeClr val="tx1"/>
                </a:solidFill>
                <a:effectLst/>
                <a:latin typeface="+mn-lt"/>
                <a:ea typeface="+mn-ea"/>
                <a:cs typeface="+mn-cs"/>
              </a:rPr>
            </a:br>
            <a:endParaRPr lang="en-US" b="1" i="1" dirty="0"/>
          </a:p>
        </p:txBody>
      </p:sp>
      <p:sp>
        <p:nvSpPr>
          <p:cNvPr id="4" name="Slide Number Placeholder 3"/>
          <p:cNvSpPr>
            <a:spLocks noGrp="1"/>
          </p:cNvSpPr>
          <p:nvPr>
            <p:ph type="sldNum" sz="quarter" idx="10"/>
          </p:nvPr>
        </p:nvSpPr>
        <p:spPr/>
        <p:txBody>
          <a:bodyPr/>
          <a:lstStyle/>
          <a:p>
            <a:fld id="{F4A6A3BA-3E9C-4E7A-B72D-22F402719590}"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i="1" dirty="0" smtClean="0"/>
              <a:t>Say:	</a:t>
            </a:r>
            <a:r>
              <a:rPr lang="en-US" b="0" i="0" dirty="0" smtClean="0"/>
              <a:t>Walnuts may</a:t>
            </a:r>
            <a:r>
              <a:rPr lang="en-US" b="0" i="0" baseline="0" dirty="0" smtClean="0"/>
              <a:t> be more beneficial that other nuts because they contain more Omega-3 fatty acids than other nuts, which promote overall </a:t>
            </a:r>
            <a:r>
              <a:rPr lang="en-US" b="0" i="0" baseline="0" dirty="0" smtClean="0"/>
              <a:t>good health and heart health in particular.</a:t>
            </a:r>
            <a:endParaRPr lang="en-US" b="1" i="1" dirty="0"/>
          </a:p>
        </p:txBody>
      </p:sp>
      <p:sp>
        <p:nvSpPr>
          <p:cNvPr id="4" name="Slide Number Placeholder 3"/>
          <p:cNvSpPr>
            <a:spLocks noGrp="1"/>
          </p:cNvSpPr>
          <p:nvPr>
            <p:ph type="sldNum" sz="quarter" idx="10"/>
          </p:nvPr>
        </p:nvSpPr>
        <p:spPr/>
        <p:txBody>
          <a:bodyPr/>
          <a:lstStyle/>
          <a:p>
            <a:fld id="{F4A6A3BA-3E9C-4E7A-B72D-22F402719590}"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6520631-81DF-4D35-841F-2C6FA4E4C850}" type="datetimeFigureOut">
              <a:rPr lang="en-US" smtClean="0"/>
              <a:pPr/>
              <a:t>12/17/2010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33F0AB-1979-43CA-8143-2BA5EF03C8D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6520631-81DF-4D35-841F-2C6FA4E4C850}" type="datetimeFigureOut">
              <a:rPr lang="en-US" smtClean="0"/>
              <a:pPr/>
              <a:t>12/17/2010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33F0AB-1979-43CA-8143-2BA5EF03C8D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6520631-81DF-4D35-841F-2C6FA4E4C850}" type="datetimeFigureOut">
              <a:rPr lang="en-US" smtClean="0"/>
              <a:pPr/>
              <a:t>12/17/2010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33F0AB-1979-43CA-8143-2BA5EF03C8D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6520631-81DF-4D35-841F-2C6FA4E4C850}" type="datetimeFigureOut">
              <a:rPr lang="en-US" smtClean="0"/>
              <a:pPr/>
              <a:t>12/17/2010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33F0AB-1979-43CA-8143-2BA5EF03C8D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6520631-81DF-4D35-841F-2C6FA4E4C850}" type="datetimeFigureOut">
              <a:rPr lang="en-US" smtClean="0"/>
              <a:pPr/>
              <a:t>12/17/2010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33F0AB-1979-43CA-8143-2BA5EF03C8D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6520631-81DF-4D35-841F-2C6FA4E4C850}" type="datetimeFigureOut">
              <a:rPr lang="en-US" smtClean="0"/>
              <a:pPr/>
              <a:t>12/17/2010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333F0AB-1979-43CA-8143-2BA5EF03C8D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6520631-81DF-4D35-841F-2C6FA4E4C850}" type="datetimeFigureOut">
              <a:rPr lang="en-US" smtClean="0"/>
              <a:pPr/>
              <a:t>12/17/2010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333F0AB-1979-43CA-8143-2BA5EF03C8D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6520631-81DF-4D35-841F-2C6FA4E4C850}" type="datetimeFigureOut">
              <a:rPr lang="en-US" smtClean="0"/>
              <a:pPr/>
              <a:t>12/17/2010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333F0AB-1979-43CA-8143-2BA5EF03C8D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6520631-81DF-4D35-841F-2C6FA4E4C850}" type="datetimeFigureOut">
              <a:rPr lang="en-US" smtClean="0"/>
              <a:pPr/>
              <a:t>12/17/2010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333F0AB-1979-43CA-8143-2BA5EF03C8D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6520631-81DF-4D35-841F-2C6FA4E4C850}" type="datetimeFigureOut">
              <a:rPr lang="en-US" smtClean="0"/>
              <a:pPr/>
              <a:t>12/17/2010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333F0AB-1979-43CA-8143-2BA5EF03C8D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6520631-81DF-4D35-841F-2C6FA4E4C850}" type="datetimeFigureOut">
              <a:rPr lang="en-US" smtClean="0"/>
              <a:pPr/>
              <a:t>12/17/2010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333F0AB-1979-43CA-8143-2BA5EF03C8D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6520631-81DF-4D35-841F-2C6FA4E4C850}" type="datetimeFigureOut">
              <a:rPr lang="en-US" smtClean="0"/>
              <a:pPr/>
              <a:t>12/17/2010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33F0AB-1979-43CA-8143-2BA5EF03C8D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7.wmf"/><Relationship Id="rId5" Type="http://schemas.openxmlformats.org/officeDocument/2006/relationships/image" Target="../media/image6.wmf"/><Relationship Id="rId4" Type="http://schemas.openxmlformats.org/officeDocument/2006/relationships/image" Target="../media/image5.wmf"/></Relationships>
</file>

<file path=ppt/slides/_rels/slide4.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Documents and Settings\KalickBA\Local Settings\Temporary Internet Files\Content.IE5\GFKIMEPA\MP900400595[1].jpg"/>
          <p:cNvPicPr>
            <a:picLocks noChangeAspect="1" noChangeArrowheads="1"/>
          </p:cNvPicPr>
          <p:nvPr/>
        </p:nvPicPr>
        <p:blipFill>
          <a:blip r:embed="rId3" cstate="print"/>
          <a:srcRect/>
          <a:stretch>
            <a:fillRect/>
          </a:stretch>
        </p:blipFill>
        <p:spPr bwMode="auto">
          <a:xfrm>
            <a:off x="0" y="1"/>
            <a:ext cx="9144000" cy="6858000"/>
          </a:xfrm>
          <a:prstGeom prst="rect">
            <a:avLst/>
          </a:prstGeom>
          <a:noFill/>
        </p:spPr>
      </p:pic>
      <p:sp>
        <p:nvSpPr>
          <p:cNvPr id="5" name="Rectangle 4"/>
          <p:cNvSpPr/>
          <p:nvPr/>
        </p:nvSpPr>
        <p:spPr>
          <a:xfrm>
            <a:off x="304800" y="304800"/>
            <a:ext cx="8458200" cy="6248400"/>
          </a:xfrm>
          <a:prstGeom prst="rect">
            <a:avLst/>
          </a:prstGeom>
          <a:solidFill>
            <a:schemeClr val="bg1">
              <a:alpha val="66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685800" y="2130425"/>
            <a:ext cx="7772400" cy="2136775"/>
          </a:xfrm>
        </p:spPr>
        <p:txBody>
          <a:bodyPr>
            <a:normAutofit/>
          </a:bodyPr>
          <a:lstStyle/>
          <a:p>
            <a:r>
              <a:rPr lang="en-US" sz="5400" dirty="0" smtClean="0">
                <a:latin typeface="Algerian" pitchFamily="82" charset="0"/>
              </a:rPr>
              <a:t>The Benefits </a:t>
            </a:r>
            <a:br>
              <a:rPr lang="en-US" sz="5400" dirty="0" smtClean="0">
                <a:latin typeface="Algerian" pitchFamily="82" charset="0"/>
              </a:rPr>
            </a:br>
            <a:r>
              <a:rPr lang="en-US" sz="5400" dirty="0" smtClean="0">
                <a:latin typeface="Algerian" pitchFamily="82" charset="0"/>
              </a:rPr>
              <a:t>of Nuts</a:t>
            </a:r>
            <a:endParaRPr lang="en-US" sz="5400" dirty="0">
              <a:latin typeface="Algerian" pitchFamily="82"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Georgia" pitchFamily="18" charset="0"/>
              </a:rPr>
              <a:t>What Are The Benefits of </a:t>
            </a:r>
            <a:br>
              <a:rPr lang="en-US" dirty="0" smtClean="0">
                <a:latin typeface="Georgia" pitchFamily="18" charset="0"/>
              </a:rPr>
            </a:br>
            <a:r>
              <a:rPr lang="en-US" dirty="0" smtClean="0">
                <a:latin typeface="Georgia" pitchFamily="18" charset="0"/>
              </a:rPr>
              <a:t>Consuming Nuts?</a:t>
            </a:r>
            <a:endParaRPr lang="en-US" dirty="0">
              <a:latin typeface="Georgia" pitchFamily="18" charset="0"/>
            </a:endParaRPr>
          </a:p>
        </p:txBody>
      </p:sp>
      <p:sp>
        <p:nvSpPr>
          <p:cNvPr id="3" name="Content Placeholder 2"/>
          <p:cNvSpPr>
            <a:spLocks noGrp="1"/>
          </p:cNvSpPr>
          <p:nvPr>
            <p:ph idx="1"/>
          </p:nvPr>
        </p:nvSpPr>
        <p:spPr>
          <a:xfrm>
            <a:off x="457200" y="1600200"/>
            <a:ext cx="4191000" cy="4525963"/>
          </a:xfrm>
        </p:spPr>
        <p:txBody>
          <a:bodyPr/>
          <a:lstStyle/>
          <a:p>
            <a:r>
              <a:rPr lang="en-US" dirty="0" smtClean="0"/>
              <a:t>Cholesterol Levels</a:t>
            </a:r>
          </a:p>
          <a:p>
            <a:r>
              <a:rPr lang="en-US" dirty="0" smtClean="0"/>
              <a:t>Preventing Heart Disease</a:t>
            </a:r>
          </a:p>
          <a:p>
            <a:r>
              <a:rPr lang="en-US" dirty="0" smtClean="0"/>
              <a:t>Ability to be used as a substitute for dairy and meat products, as in the case of Veganism.</a:t>
            </a:r>
            <a:endParaRPr lang="en-US" dirty="0"/>
          </a:p>
        </p:txBody>
      </p:sp>
      <p:pic>
        <p:nvPicPr>
          <p:cNvPr id="3074" name="Picture 2" descr="http://www.topnews.in/health/files/heart-disease2.jpg"/>
          <p:cNvPicPr>
            <a:picLocks noChangeAspect="1" noChangeArrowheads="1"/>
          </p:cNvPicPr>
          <p:nvPr/>
        </p:nvPicPr>
        <p:blipFill>
          <a:blip r:embed="rId3" cstate="print"/>
          <a:srcRect/>
          <a:stretch>
            <a:fillRect/>
          </a:stretch>
        </p:blipFill>
        <p:spPr bwMode="auto">
          <a:xfrm>
            <a:off x="4876800" y="2286000"/>
            <a:ext cx="3933825" cy="2952750"/>
          </a:xfrm>
          <a:prstGeom prst="rect">
            <a:avLst/>
          </a:prstGeom>
          <a:noFill/>
        </p:spPr>
      </p:pic>
      <p:sp>
        <p:nvSpPr>
          <p:cNvPr id="5" name="TextBox 4"/>
          <p:cNvSpPr txBox="1"/>
          <p:nvPr/>
        </p:nvSpPr>
        <p:spPr>
          <a:xfrm>
            <a:off x="5334000" y="5410200"/>
            <a:ext cx="3048000" cy="253916"/>
          </a:xfrm>
          <a:prstGeom prst="rect">
            <a:avLst/>
          </a:prstGeom>
          <a:noFill/>
        </p:spPr>
        <p:txBody>
          <a:bodyPr wrap="square" rtlCol="0">
            <a:spAutoFit/>
          </a:bodyPr>
          <a:lstStyle/>
          <a:p>
            <a:pPr algn="ctr"/>
            <a:r>
              <a:rPr lang="en-US" sz="1050" dirty="0" smtClean="0"/>
              <a:t>Photo Courtesy of: http://www.topnews.in</a:t>
            </a:r>
            <a:endParaRPr lang="en-US" sz="105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smtClean="0">
                <a:latin typeface="Georgia" pitchFamily="18" charset="0"/>
              </a:rPr>
              <a:t>How Many Nuts Should </a:t>
            </a:r>
            <a:br>
              <a:rPr lang="en-US" dirty="0" smtClean="0">
                <a:latin typeface="Georgia" pitchFamily="18" charset="0"/>
              </a:rPr>
            </a:br>
            <a:r>
              <a:rPr lang="en-US" dirty="0" smtClean="0">
                <a:latin typeface="Georgia" pitchFamily="18" charset="0"/>
              </a:rPr>
              <a:t>We Consume Per Day?</a:t>
            </a:r>
            <a:endParaRPr lang="en-US" dirty="0">
              <a:latin typeface="Georgia" pitchFamily="18" charset="0"/>
            </a:endParaRPr>
          </a:p>
        </p:txBody>
      </p:sp>
      <p:sp>
        <p:nvSpPr>
          <p:cNvPr id="3" name="Content Placeholder 2"/>
          <p:cNvSpPr>
            <a:spLocks noGrp="1"/>
          </p:cNvSpPr>
          <p:nvPr>
            <p:ph idx="1"/>
          </p:nvPr>
        </p:nvSpPr>
        <p:spPr>
          <a:xfrm>
            <a:off x="4419600" y="2438400"/>
            <a:ext cx="4191000" cy="3429000"/>
          </a:xfrm>
        </p:spPr>
        <p:txBody>
          <a:bodyPr>
            <a:normAutofit/>
          </a:bodyPr>
          <a:lstStyle/>
          <a:p>
            <a:pPr algn="ctr">
              <a:buNone/>
            </a:pPr>
            <a:r>
              <a:rPr lang="en-US" sz="4000" dirty="0" smtClean="0"/>
              <a:t>It is recommended that we eat 30 to 60 grams (1 to 2 ounces) of nuts per day. </a:t>
            </a:r>
            <a:endParaRPr lang="en-US" sz="4000" dirty="0"/>
          </a:p>
        </p:txBody>
      </p:sp>
      <p:pic>
        <p:nvPicPr>
          <p:cNvPr id="2050" name="Picture 2" descr="http://assets.kaboose.com/media/00/00/13/31/0217dcea4962d2786c38a8469cba70d6711ba7d1/476x357/Walnut-Heart_476x357.jpg"/>
          <p:cNvPicPr>
            <a:picLocks noChangeAspect="1" noChangeArrowheads="1"/>
          </p:cNvPicPr>
          <p:nvPr/>
        </p:nvPicPr>
        <p:blipFill>
          <a:blip r:embed="rId3" cstate="print"/>
          <a:srcRect/>
          <a:stretch>
            <a:fillRect/>
          </a:stretch>
        </p:blipFill>
        <p:spPr bwMode="auto">
          <a:xfrm>
            <a:off x="381000" y="2438400"/>
            <a:ext cx="3886200" cy="2920786"/>
          </a:xfrm>
          <a:prstGeom prst="rect">
            <a:avLst/>
          </a:prstGeom>
          <a:noFill/>
        </p:spPr>
      </p:pic>
      <p:sp>
        <p:nvSpPr>
          <p:cNvPr id="5" name="TextBox 4"/>
          <p:cNvSpPr txBox="1"/>
          <p:nvPr/>
        </p:nvSpPr>
        <p:spPr>
          <a:xfrm>
            <a:off x="762000" y="2057400"/>
            <a:ext cx="3048000" cy="369332"/>
          </a:xfrm>
          <a:prstGeom prst="rect">
            <a:avLst/>
          </a:prstGeom>
          <a:noFill/>
        </p:spPr>
        <p:txBody>
          <a:bodyPr wrap="square" rtlCol="0">
            <a:spAutoFit/>
          </a:bodyPr>
          <a:lstStyle/>
          <a:p>
            <a:pPr algn="ctr"/>
            <a:r>
              <a:rPr lang="en-US" b="1" i="1" dirty="0" smtClean="0"/>
              <a:t>1 ounce of Nuts</a:t>
            </a:r>
            <a:endParaRPr lang="en-US" b="1" i="1" dirty="0"/>
          </a:p>
        </p:txBody>
      </p:sp>
      <p:sp>
        <p:nvSpPr>
          <p:cNvPr id="6" name="TextBox 5"/>
          <p:cNvSpPr txBox="1"/>
          <p:nvPr/>
        </p:nvSpPr>
        <p:spPr>
          <a:xfrm>
            <a:off x="914400" y="5334000"/>
            <a:ext cx="2819400" cy="253916"/>
          </a:xfrm>
          <a:prstGeom prst="rect">
            <a:avLst/>
          </a:prstGeom>
          <a:noFill/>
        </p:spPr>
        <p:txBody>
          <a:bodyPr wrap="square" rtlCol="0">
            <a:spAutoFit/>
          </a:bodyPr>
          <a:lstStyle/>
          <a:p>
            <a:pPr algn="ctr"/>
            <a:r>
              <a:rPr lang="en-US" sz="1050" dirty="0" smtClean="0"/>
              <a:t>Photo Courtesy of: http://assets.kaboose.com</a:t>
            </a:r>
            <a:endParaRPr lang="en-US" sz="105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Recap</a:t>
            </a:r>
            <a:endParaRPr lang="en-US" dirty="0"/>
          </a:p>
        </p:txBody>
      </p:sp>
      <p:sp>
        <p:nvSpPr>
          <p:cNvPr id="3" name="Content Placeholder 2"/>
          <p:cNvSpPr>
            <a:spLocks noGrp="1"/>
          </p:cNvSpPr>
          <p:nvPr>
            <p:ph idx="1"/>
          </p:nvPr>
        </p:nvSpPr>
        <p:spPr/>
        <p:txBody>
          <a:bodyPr/>
          <a:lstStyle/>
          <a:p>
            <a:r>
              <a:rPr lang="en-US" dirty="0" smtClean="0"/>
              <a:t>Nuts and seeds belong to the meat group in MyPyramid.</a:t>
            </a:r>
          </a:p>
          <a:p>
            <a:r>
              <a:rPr lang="en-US" dirty="0" smtClean="0"/>
              <a:t>Nuts and seeds can be used as a meat substitute. </a:t>
            </a:r>
          </a:p>
          <a:p>
            <a:r>
              <a:rPr lang="en-US" dirty="0" smtClean="0"/>
              <a:t>Nuts have good fats, many nutrients such as magnesium and zinc. </a:t>
            </a:r>
          </a:p>
          <a:p>
            <a:r>
              <a:rPr lang="en-US" dirty="0" smtClean="0"/>
              <a:t>A portion size of nuts is one ounce. </a:t>
            </a:r>
            <a:endParaRPr lang="en-US" dirty="0"/>
          </a:p>
        </p:txBody>
      </p:sp>
    </p:spTree>
    <p:extLst>
      <p:ext uri="{BB962C8B-B14F-4D97-AF65-F5344CB8AC3E}">
        <p14:creationId xmlns:p14="http://schemas.microsoft.com/office/powerpoint/2010/main" val="2296412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648200" y="1981200"/>
            <a:ext cx="4114800" cy="4662815"/>
          </a:xfrm>
          <a:prstGeom prst="rect">
            <a:avLst/>
          </a:prstGeom>
          <a:solidFill>
            <a:schemeClr val="bg1">
              <a:alpha val="53000"/>
            </a:schemeClr>
          </a:solidFill>
        </p:spPr>
        <p:txBody>
          <a:bodyPr wrap="square">
            <a:spAutoFit/>
          </a:bodyPr>
          <a:lstStyle/>
          <a:p>
            <a:r>
              <a:rPr lang="en-US" sz="1100" b="1" dirty="0" smtClean="0"/>
              <a:t>Mission:</a:t>
            </a:r>
            <a:endParaRPr lang="en-US" sz="1100" dirty="0" smtClean="0"/>
          </a:p>
          <a:p>
            <a:r>
              <a:rPr lang="en-US" sz="1100" dirty="0" smtClean="0"/>
              <a:t>To promote healthier lives through research and education in nutrition and preventive medicine. </a:t>
            </a:r>
          </a:p>
          <a:p>
            <a:r>
              <a:rPr lang="en-US" sz="1100" dirty="0" smtClean="0"/>
              <a:t> </a:t>
            </a:r>
          </a:p>
          <a:p>
            <a:r>
              <a:rPr lang="en-US" sz="1100" dirty="0" smtClean="0"/>
              <a:t>The Pennington Center has several research areas, including:</a:t>
            </a:r>
          </a:p>
          <a:p>
            <a:r>
              <a:rPr lang="en-US" sz="1100" dirty="0" smtClean="0"/>
              <a:t>Clinical Obesity Research</a:t>
            </a:r>
          </a:p>
          <a:p>
            <a:r>
              <a:rPr lang="en-US" sz="1100" dirty="0" smtClean="0"/>
              <a:t>Experimental Obesity</a:t>
            </a:r>
          </a:p>
          <a:p>
            <a:r>
              <a:rPr lang="en-US" sz="1100" dirty="0" smtClean="0"/>
              <a:t>Functional Foods</a:t>
            </a:r>
          </a:p>
          <a:p>
            <a:r>
              <a:rPr lang="en-US" sz="1100" dirty="0" smtClean="0"/>
              <a:t>Health and Performance Enhancement</a:t>
            </a:r>
          </a:p>
          <a:p>
            <a:r>
              <a:rPr lang="en-US" sz="1100" dirty="0" smtClean="0"/>
              <a:t>Nutrition and Chronic Diseases</a:t>
            </a:r>
          </a:p>
          <a:p>
            <a:r>
              <a:rPr lang="en-US" sz="1100" dirty="0" smtClean="0"/>
              <a:t>Nutrition and the Brain</a:t>
            </a:r>
          </a:p>
          <a:p>
            <a:r>
              <a:rPr lang="en-US" sz="1100" dirty="0" smtClean="0"/>
              <a:t>Dementia, Alzheimer’s and healthy aging</a:t>
            </a:r>
          </a:p>
          <a:p>
            <a:r>
              <a:rPr lang="en-US" sz="1100" dirty="0" smtClean="0"/>
              <a:t>Diet, exercise, weight loss and weight loss maintenance</a:t>
            </a:r>
          </a:p>
          <a:p>
            <a:endParaRPr lang="en-US" sz="1100" dirty="0" smtClean="0"/>
          </a:p>
          <a:p>
            <a:r>
              <a:rPr lang="en-US" sz="1100" dirty="0" smtClean="0"/>
              <a:t>The research fostered in these areas can have a profound impact on healthy living and on the prevention of common chronic diseases, such as heart disease, cancer, diabetes, hypertension and osteoporosis. </a:t>
            </a:r>
          </a:p>
          <a:p>
            <a:r>
              <a:rPr lang="en-US" sz="1100" dirty="0" smtClean="0"/>
              <a:t>The Division of Education provides education and information to the scientific community and the public about research findings, training programs and research areas, and coordinates educational events for the public on various health issues.</a:t>
            </a:r>
          </a:p>
          <a:p>
            <a:r>
              <a:rPr lang="en-US" sz="1100" dirty="0" smtClean="0"/>
              <a:t>We invite people of all ages and backgrounds to participate in the exciting research studies being conducted at the </a:t>
            </a:r>
            <a:br>
              <a:rPr lang="en-US" sz="1100" dirty="0" smtClean="0"/>
            </a:br>
            <a:r>
              <a:rPr lang="en-US" sz="1100" dirty="0" smtClean="0"/>
              <a:t>Pennington Center in Baton Rouge, Louisiana. If you would like to take part, visit the clinical trials web page at www.pbrc.edu or call (225) 763-3000.</a:t>
            </a:r>
            <a:endParaRPr lang="en-US" sz="1100" dirty="0"/>
          </a:p>
        </p:txBody>
      </p:sp>
      <p:sp>
        <p:nvSpPr>
          <p:cNvPr id="5" name="Rectangle 4"/>
          <p:cNvSpPr/>
          <p:nvPr/>
        </p:nvSpPr>
        <p:spPr>
          <a:xfrm>
            <a:off x="685800" y="2971800"/>
            <a:ext cx="3276600" cy="2585323"/>
          </a:xfrm>
          <a:prstGeom prst="rect">
            <a:avLst/>
          </a:prstGeom>
        </p:spPr>
        <p:txBody>
          <a:bodyPr wrap="square">
            <a:spAutoFit/>
          </a:bodyPr>
          <a:lstStyle/>
          <a:p>
            <a:r>
              <a:rPr lang="en-US" b="1" dirty="0" smtClean="0">
                <a:latin typeface="Palatino Linotype" pitchFamily="18" charset="0"/>
              </a:rPr>
              <a:t>Authors:</a:t>
            </a:r>
          </a:p>
          <a:p>
            <a:r>
              <a:rPr lang="en-US" dirty="0" smtClean="0">
                <a:latin typeface="Palatino Linotype" pitchFamily="18" charset="0"/>
              </a:rPr>
              <a:t>Heli Roy, PhD, RD</a:t>
            </a:r>
          </a:p>
          <a:p>
            <a:r>
              <a:rPr lang="en-US" dirty="0" smtClean="0">
                <a:latin typeface="Palatino Linotype" pitchFamily="18" charset="0"/>
              </a:rPr>
              <a:t>Beth Kalicki</a:t>
            </a:r>
          </a:p>
          <a:p>
            <a:endParaRPr lang="en-US" dirty="0" smtClean="0">
              <a:latin typeface="Palatino Linotype" pitchFamily="18" charset="0"/>
            </a:endParaRPr>
          </a:p>
          <a:p>
            <a:r>
              <a:rPr lang="en-US" b="1" dirty="0" smtClean="0">
                <a:latin typeface="Palatino Linotype" pitchFamily="18" charset="0"/>
              </a:rPr>
              <a:t>Division of Education</a:t>
            </a:r>
            <a:r>
              <a:rPr lang="en-US" dirty="0" smtClean="0">
                <a:latin typeface="Palatino Linotype" pitchFamily="18" charset="0"/>
              </a:rPr>
              <a:t/>
            </a:r>
            <a:br>
              <a:rPr lang="en-US" dirty="0" smtClean="0">
                <a:latin typeface="Palatino Linotype" pitchFamily="18" charset="0"/>
              </a:rPr>
            </a:br>
            <a:r>
              <a:rPr lang="en-US" b="1" dirty="0" smtClean="0">
                <a:latin typeface="Palatino Linotype" pitchFamily="18" charset="0"/>
              </a:rPr>
              <a:t>Pennington Biomedical Research Center</a:t>
            </a:r>
          </a:p>
          <a:p>
            <a:endParaRPr lang="en-US" b="1" dirty="0">
              <a:latin typeface="Palatino Linotype" pitchFamily="18" charset="0"/>
            </a:endParaRPr>
          </a:p>
          <a:p>
            <a:r>
              <a:rPr lang="en-US" b="1" smtClean="0">
                <a:latin typeface="Palatino Linotype" pitchFamily="18" charset="0"/>
              </a:rPr>
              <a:t>10/10</a:t>
            </a:r>
            <a:endParaRPr lang="en-US" dirty="0"/>
          </a:p>
        </p:txBody>
      </p:sp>
      <p:pic>
        <p:nvPicPr>
          <p:cNvPr id="6" name="Picture 5" descr="pennington picture.jpg"/>
          <p:cNvPicPr>
            <a:picLocks noChangeAspect="1"/>
          </p:cNvPicPr>
          <p:nvPr/>
        </p:nvPicPr>
        <p:blipFill>
          <a:blip r:embed="rId2" cstate="print"/>
          <a:stretch>
            <a:fillRect/>
          </a:stretch>
        </p:blipFill>
        <p:spPr>
          <a:xfrm>
            <a:off x="838200" y="304800"/>
            <a:ext cx="7429500" cy="1397000"/>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MyPyramid</a:t>
            </a:r>
            <a:endParaRPr lang="en-US" dirty="0"/>
          </a:p>
        </p:txBody>
      </p:sp>
      <p:sp>
        <p:nvSpPr>
          <p:cNvPr id="3" name="Content Placeholder 2"/>
          <p:cNvSpPr>
            <a:spLocks noGrp="1"/>
          </p:cNvSpPr>
          <p:nvPr>
            <p:ph idx="1"/>
          </p:nvPr>
        </p:nvSpPr>
        <p:spPr>
          <a:xfrm>
            <a:off x="457200" y="1371600"/>
            <a:ext cx="4572000" cy="4952999"/>
          </a:xfrm>
        </p:spPr>
        <p:txBody>
          <a:bodyPr>
            <a:normAutofit lnSpcReduction="10000"/>
          </a:bodyPr>
          <a:lstStyle/>
          <a:p>
            <a:r>
              <a:rPr lang="en-US" dirty="0"/>
              <a:t>Meat and beans - The following each count as 1 ounce-equivalent: </a:t>
            </a:r>
            <a:endParaRPr lang="en-US" dirty="0" smtClean="0"/>
          </a:p>
          <a:p>
            <a:pPr lvl="1"/>
            <a:r>
              <a:rPr lang="en-US" dirty="0" smtClean="0"/>
              <a:t>1 </a:t>
            </a:r>
            <a:r>
              <a:rPr lang="en-US" dirty="0"/>
              <a:t>ounce lean meat, poultry, or fish; </a:t>
            </a:r>
            <a:endParaRPr lang="en-US" dirty="0" smtClean="0"/>
          </a:p>
          <a:p>
            <a:pPr lvl="1"/>
            <a:r>
              <a:rPr lang="en-US" dirty="0" smtClean="0"/>
              <a:t>1 </a:t>
            </a:r>
            <a:r>
              <a:rPr lang="en-US" dirty="0"/>
              <a:t>egg; </a:t>
            </a:r>
            <a:endParaRPr lang="en-US" dirty="0" smtClean="0"/>
          </a:p>
          <a:p>
            <a:pPr lvl="1"/>
            <a:r>
              <a:rPr lang="en-US" dirty="0" smtClean="0"/>
              <a:t>¼ </a:t>
            </a:r>
            <a:r>
              <a:rPr lang="en-US" dirty="0"/>
              <a:t>cup cooked dry beans or tofu; </a:t>
            </a:r>
            <a:endParaRPr lang="en-US" dirty="0" smtClean="0"/>
          </a:p>
          <a:p>
            <a:pPr lvl="1"/>
            <a:r>
              <a:rPr lang="en-US" dirty="0" smtClean="0"/>
              <a:t>1 </a:t>
            </a:r>
            <a:r>
              <a:rPr lang="en-US" dirty="0" err="1"/>
              <a:t>Tbsp</a:t>
            </a:r>
            <a:r>
              <a:rPr lang="en-US" dirty="0"/>
              <a:t> peanut butter; </a:t>
            </a:r>
            <a:endParaRPr lang="en-US" dirty="0" smtClean="0"/>
          </a:p>
          <a:p>
            <a:pPr lvl="1"/>
            <a:r>
              <a:rPr lang="en-US" dirty="0" smtClean="0"/>
              <a:t>½ </a:t>
            </a:r>
            <a:r>
              <a:rPr lang="en-US" dirty="0"/>
              <a:t>ounce nuts or seeds.</a:t>
            </a:r>
          </a:p>
        </p:txBody>
      </p:sp>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371784" y="2209801"/>
            <a:ext cx="3551799" cy="2667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878231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Georgia" pitchFamily="18" charset="0"/>
              </a:rPr>
              <a:t>Research Data</a:t>
            </a:r>
            <a:endParaRPr lang="en-US" dirty="0">
              <a:latin typeface="Georgia" pitchFamily="18" charset="0"/>
            </a:endParaRPr>
          </a:p>
        </p:txBody>
      </p:sp>
      <p:sp>
        <p:nvSpPr>
          <p:cNvPr id="5" name="Content Placeholder 4"/>
          <p:cNvSpPr>
            <a:spLocks noGrp="1"/>
          </p:cNvSpPr>
          <p:nvPr>
            <p:ph idx="1"/>
          </p:nvPr>
        </p:nvSpPr>
        <p:spPr>
          <a:xfrm>
            <a:off x="3962400" y="1524000"/>
            <a:ext cx="4800600" cy="4830763"/>
          </a:xfrm>
        </p:spPr>
        <p:txBody>
          <a:bodyPr>
            <a:normAutofit fontScale="92500" lnSpcReduction="10000"/>
          </a:bodyPr>
          <a:lstStyle/>
          <a:p>
            <a:r>
              <a:rPr lang="en-US" dirty="0" smtClean="0"/>
              <a:t>Eating nuts can lower your risk of having many serious health conditions as you get older such as a heart attack, stroke, memory loss, and gallstones.</a:t>
            </a:r>
          </a:p>
          <a:p>
            <a:r>
              <a:rPr lang="en-US" dirty="0" smtClean="0"/>
              <a:t>If you eat nuts regularly, you may be able to postpone getting heart disease by months or years!</a:t>
            </a:r>
            <a:endParaRPr lang="en-US" dirty="0"/>
          </a:p>
        </p:txBody>
      </p:sp>
      <p:pic>
        <p:nvPicPr>
          <p:cNvPr id="6" name="Picture 2" descr="C:\Documents and Settings\KalickBA\Local Settings\Temporary Internet Files\Content.IE5\PU7BWVOM\MC900331294[1].wmf"/>
          <p:cNvPicPr>
            <a:picLocks noChangeAspect="1" noChangeArrowheads="1"/>
          </p:cNvPicPr>
          <p:nvPr/>
        </p:nvPicPr>
        <p:blipFill>
          <a:blip r:embed="rId3" cstate="print"/>
          <a:srcRect/>
          <a:stretch>
            <a:fillRect/>
          </a:stretch>
        </p:blipFill>
        <p:spPr bwMode="auto">
          <a:xfrm>
            <a:off x="381000" y="1757303"/>
            <a:ext cx="1447800" cy="1145619"/>
          </a:xfrm>
          <a:prstGeom prst="rect">
            <a:avLst/>
          </a:prstGeom>
          <a:noFill/>
        </p:spPr>
      </p:pic>
      <p:pic>
        <p:nvPicPr>
          <p:cNvPr id="2053" name="Picture 5" descr="C:\Documents and Settings\KalickBA\Local Settings\Temporary Internet Files\Content.IE5\PU7BWVOM\MC900215517[1].wmf"/>
          <p:cNvPicPr>
            <a:picLocks noChangeAspect="1" noChangeArrowheads="1"/>
          </p:cNvPicPr>
          <p:nvPr/>
        </p:nvPicPr>
        <p:blipFill>
          <a:blip r:embed="rId4" cstate="print"/>
          <a:srcRect/>
          <a:stretch>
            <a:fillRect/>
          </a:stretch>
        </p:blipFill>
        <p:spPr bwMode="auto">
          <a:xfrm rot="19566600">
            <a:off x="1509398" y="2291937"/>
            <a:ext cx="2165455" cy="1221970"/>
          </a:xfrm>
          <a:prstGeom prst="rect">
            <a:avLst/>
          </a:prstGeom>
          <a:noFill/>
        </p:spPr>
      </p:pic>
      <p:pic>
        <p:nvPicPr>
          <p:cNvPr id="2054" name="Picture 6" descr="C:\Documents and Settings\KalickBA\Local Settings\Temporary Internet Files\Content.IE5\E3HYIKOR\MC900215520[1].wmf"/>
          <p:cNvPicPr>
            <a:picLocks noChangeAspect="1" noChangeArrowheads="1"/>
          </p:cNvPicPr>
          <p:nvPr/>
        </p:nvPicPr>
        <p:blipFill>
          <a:blip r:embed="rId5" cstate="print"/>
          <a:srcRect/>
          <a:stretch>
            <a:fillRect/>
          </a:stretch>
        </p:blipFill>
        <p:spPr bwMode="auto">
          <a:xfrm>
            <a:off x="263556" y="3444880"/>
            <a:ext cx="1993272" cy="1339840"/>
          </a:xfrm>
          <a:prstGeom prst="rect">
            <a:avLst/>
          </a:prstGeom>
          <a:noFill/>
        </p:spPr>
      </p:pic>
      <p:pic>
        <p:nvPicPr>
          <p:cNvPr id="2055" name="Picture 7" descr="C:\Documents and Settings\KalickBA\Local Settings\Temporary Internet Files\Content.IE5\WB5LXZF7\MC900264552[1].wmf"/>
          <p:cNvPicPr>
            <a:picLocks noChangeAspect="1" noChangeArrowheads="1"/>
          </p:cNvPicPr>
          <p:nvPr/>
        </p:nvPicPr>
        <p:blipFill>
          <a:blip r:embed="rId6" cstate="print"/>
          <a:srcRect/>
          <a:stretch>
            <a:fillRect/>
          </a:stretch>
        </p:blipFill>
        <p:spPr bwMode="auto">
          <a:xfrm rot="19219341">
            <a:off x="1494084" y="4465130"/>
            <a:ext cx="2196080" cy="1060399"/>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ooper Black" pitchFamily="18" charset="0"/>
              </a:rPr>
              <a:t>Almonds</a:t>
            </a:r>
            <a:endParaRPr lang="en-US" dirty="0">
              <a:latin typeface="Cooper Black" pitchFamily="18" charset="0"/>
            </a:endParaRPr>
          </a:p>
        </p:txBody>
      </p:sp>
      <p:sp>
        <p:nvSpPr>
          <p:cNvPr id="3" name="Content Placeholder 2"/>
          <p:cNvSpPr>
            <a:spLocks noGrp="1"/>
          </p:cNvSpPr>
          <p:nvPr>
            <p:ph idx="1"/>
          </p:nvPr>
        </p:nvSpPr>
        <p:spPr>
          <a:xfrm>
            <a:off x="4343400" y="1600200"/>
            <a:ext cx="4343400" cy="4525963"/>
          </a:xfrm>
        </p:spPr>
        <p:txBody>
          <a:bodyPr>
            <a:normAutofit/>
          </a:bodyPr>
          <a:lstStyle/>
          <a:p>
            <a:pPr algn="ctr">
              <a:buNone/>
            </a:pPr>
            <a:r>
              <a:rPr lang="en-US" sz="3600" dirty="0" smtClean="0"/>
              <a:t>Almonds are able to lower your bad cholesterol (LDL) levels.  They have also been found to help satisfy hunger cravings.</a:t>
            </a:r>
            <a:endParaRPr lang="en-US" sz="3600" dirty="0"/>
          </a:p>
        </p:txBody>
      </p:sp>
      <p:pic>
        <p:nvPicPr>
          <p:cNvPr id="9218" name="Picture 2" descr="http://www.lesliebeck.com/images/featured_foods/almonds.jpg"/>
          <p:cNvPicPr>
            <a:picLocks noChangeAspect="1" noChangeArrowheads="1"/>
          </p:cNvPicPr>
          <p:nvPr/>
        </p:nvPicPr>
        <p:blipFill>
          <a:blip r:embed="rId3" cstate="print"/>
          <a:srcRect/>
          <a:stretch>
            <a:fillRect/>
          </a:stretch>
        </p:blipFill>
        <p:spPr bwMode="auto">
          <a:xfrm>
            <a:off x="762000" y="1981200"/>
            <a:ext cx="3124200" cy="3124200"/>
          </a:xfrm>
          <a:prstGeom prst="rect">
            <a:avLst/>
          </a:prstGeom>
          <a:noFill/>
        </p:spPr>
      </p:pic>
      <p:sp>
        <p:nvSpPr>
          <p:cNvPr id="5" name="TextBox 4"/>
          <p:cNvSpPr txBox="1"/>
          <p:nvPr/>
        </p:nvSpPr>
        <p:spPr>
          <a:xfrm>
            <a:off x="838200" y="5257800"/>
            <a:ext cx="2971800" cy="253916"/>
          </a:xfrm>
          <a:prstGeom prst="rect">
            <a:avLst/>
          </a:prstGeom>
          <a:noFill/>
        </p:spPr>
        <p:txBody>
          <a:bodyPr wrap="square" rtlCol="0">
            <a:spAutoFit/>
          </a:bodyPr>
          <a:lstStyle/>
          <a:p>
            <a:r>
              <a:rPr lang="en-US" sz="1050" dirty="0" smtClean="0"/>
              <a:t>Photo Courtesy of: http://www.lesliebeck.com</a:t>
            </a:r>
            <a:endParaRPr lang="en-US" sz="105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ooper Black" pitchFamily="18" charset="0"/>
              </a:rPr>
              <a:t>Brazil Nuts</a:t>
            </a:r>
            <a:endParaRPr lang="en-US" dirty="0">
              <a:latin typeface="Cooper Black" pitchFamily="18" charset="0"/>
            </a:endParaRPr>
          </a:p>
        </p:txBody>
      </p:sp>
      <p:sp>
        <p:nvSpPr>
          <p:cNvPr id="3" name="Content Placeholder 2"/>
          <p:cNvSpPr>
            <a:spLocks noGrp="1"/>
          </p:cNvSpPr>
          <p:nvPr>
            <p:ph idx="1"/>
          </p:nvPr>
        </p:nvSpPr>
        <p:spPr>
          <a:xfrm>
            <a:off x="457200" y="1676400"/>
            <a:ext cx="4267200" cy="4449763"/>
          </a:xfrm>
        </p:spPr>
        <p:txBody>
          <a:bodyPr>
            <a:normAutofit lnSpcReduction="10000"/>
          </a:bodyPr>
          <a:lstStyle/>
          <a:p>
            <a:pPr algn="ctr">
              <a:buNone/>
            </a:pPr>
            <a:r>
              <a:rPr lang="en-US" sz="3600" dirty="0" smtClean="0"/>
              <a:t>Studies at the University of Illinois have shown that eating Brazil nuts can help in the prevention of different types of cancer.</a:t>
            </a:r>
            <a:endParaRPr lang="en-US" sz="3600" dirty="0"/>
          </a:p>
        </p:txBody>
      </p:sp>
      <p:pic>
        <p:nvPicPr>
          <p:cNvPr id="7170" name="Picture 2" descr="http://www.amnh.org/education/resources/rfl/web/bolivia/images/20.jpg"/>
          <p:cNvPicPr>
            <a:picLocks noChangeAspect="1" noChangeArrowheads="1"/>
          </p:cNvPicPr>
          <p:nvPr/>
        </p:nvPicPr>
        <p:blipFill>
          <a:blip r:embed="rId3" cstate="print"/>
          <a:srcRect/>
          <a:stretch>
            <a:fillRect/>
          </a:stretch>
        </p:blipFill>
        <p:spPr bwMode="auto">
          <a:xfrm>
            <a:off x="4800600" y="2057400"/>
            <a:ext cx="3733800" cy="2396696"/>
          </a:xfrm>
          <a:prstGeom prst="rect">
            <a:avLst/>
          </a:prstGeom>
          <a:noFill/>
        </p:spPr>
      </p:pic>
      <p:sp>
        <p:nvSpPr>
          <p:cNvPr id="5" name="TextBox 4"/>
          <p:cNvSpPr txBox="1"/>
          <p:nvPr/>
        </p:nvSpPr>
        <p:spPr>
          <a:xfrm>
            <a:off x="5105400" y="4572000"/>
            <a:ext cx="3200400" cy="253916"/>
          </a:xfrm>
          <a:prstGeom prst="rect">
            <a:avLst/>
          </a:prstGeom>
          <a:noFill/>
        </p:spPr>
        <p:txBody>
          <a:bodyPr wrap="square" rtlCol="0">
            <a:spAutoFit/>
          </a:bodyPr>
          <a:lstStyle/>
          <a:p>
            <a:pPr algn="ctr"/>
            <a:r>
              <a:rPr lang="en-US" sz="1050" dirty="0" smtClean="0"/>
              <a:t>Photo Courtesy of: http://www.amnh.org</a:t>
            </a:r>
            <a:endParaRPr lang="en-US" sz="105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ooper Black" pitchFamily="18" charset="0"/>
              </a:rPr>
              <a:t>Cashews</a:t>
            </a:r>
            <a:endParaRPr lang="en-US" dirty="0">
              <a:latin typeface="Cooper Black" pitchFamily="18" charset="0"/>
            </a:endParaRPr>
          </a:p>
        </p:txBody>
      </p:sp>
      <p:sp>
        <p:nvSpPr>
          <p:cNvPr id="3" name="Content Placeholder 2"/>
          <p:cNvSpPr>
            <a:spLocks noGrp="1"/>
          </p:cNvSpPr>
          <p:nvPr>
            <p:ph idx="1"/>
          </p:nvPr>
        </p:nvSpPr>
        <p:spPr>
          <a:xfrm>
            <a:off x="4114800" y="1600200"/>
            <a:ext cx="4572000" cy="4876800"/>
          </a:xfrm>
        </p:spPr>
        <p:txBody>
          <a:bodyPr>
            <a:normAutofit fontScale="85000" lnSpcReduction="10000"/>
          </a:bodyPr>
          <a:lstStyle/>
          <a:p>
            <a:pPr algn="ctr">
              <a:buNone/>
            </a:pPr>
            <a:r>
              <a:rPr lang="en-US" sz="3600" dirty="0" smtClean="0"/>
              <a:t>Cashews provide a great source of iron, which helps maintain red blood cells.  They also contain magnesium, which is needed for energy and bone growth.  Cashews even contain phosphorus to help build bones and teeth, as well as zinc, which aides in digestion.</a:t>
            </a:r>
            <a:endParaRPr lang="en-US" sz="3600" dirty="0"/>
          </a:p>
        </p:txBody>
      </p:sp>
      <p:pic>
        <p:nvPicPr>
          <p:cNvPr id="5122" name="Picture 2" descr="http://www.thenutfactory.com/photos/nuts-cashews-splits-ns.jpg"/>
          <p:cNvPicPr>
            <a:picLocks noChangeAspect="1" noChangeArrowheads="1"/>
          </p:cNvPicPr>
          <p:nvPr/>
        </p:nvPicPr>
        <p:blipFill>
          <a:blip r:embed="rId3" cstate="print"/>
          <a:srcRect/>
          <a:stretch>
            <a:fillRect/>
          </a:stretch>
        </p:blipFill>
        <p:spPr bwMode="auto">
          <a:xfrm>
            <a:off x="304800" y="1828800"/>
            <a:ext cx="3810000" cy="2952750"/>
          </a:xfrm>
          <a:prstGeom prst="rect">
            <a:avLst/>
          </a:prstGeom>
          <a:noFill/>
        </p:spPr>
      </p:pic>
      <p:sp>
        <p:nvSpPr>
          <p:cNvPr id="5" name="TextBox 4"/>
          <p:cNvSpPr txBox="1"/>
          <p:nvPr/>
        </p:nvSpPr>
        <p:spPr>
          <a:xfrm>
            <a:off x="762000" y="4953000"/>
            <a:ext cx="3048000" cy="253916"/>
          </a:xfrm>
          <a:prstGeom prst="rect">
            <a:avLst/>
          </a:prstGeom>
          <a:noFill/>
        </p:spPr>
        <p:txBody>
          <a:bodyPr wrap="square" rtlCol="0">
            <a:spAutoFit/>
          </a:bodyPr>
          <a:lstStyle/>
          <a:p>
            <a:pPr algn="ctr"/>
            <a:r>
              <a:rPr lang="en-US" sz="1050" dirty="0" smtClean="0"/>
              <a:t>Photo Courtesy of:  http://www.thenutfactory.com</a:t>
            </a:r>
            <a:endParaRPr lang="en-US" sz="105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ooper Black" pitchFamily="18" charset="0"/>
              </a:rPr>
              <a:t>Peanuts</a:t>
            </a:r>
            <a:endParaRPr lang="en-US" dirty="0">
              <a:latin typeface="Cooper Black" pitchFamily="18" charset="0"/>
            </a:endParaRPr>
          </a:p>
        </p:txBody>
      </p:sp>
      <p:sp>
        <p:nvSpPr>
          <p:cNvPr id="3" name="Content Placeholder 2"/>
          <p:cNvSpPr>
            <a:spLocks noGrp="1"/>
          </p:cNvSpPr>
          <p:nvPr>
            <p:ph idx="1"/>
          </p:nvPr>
        </p:nvSpPr>
        <p:spPr>
          <a:xfrm>
            <a:off x="4114800" y="1600200"/>
            <a:ext cx="4572000" cy="4876800"/>
          </a:xfrm>
        </p:spPr>
        <p:txBody>
          <a:bodyPr>
            <a:normAutofit fontScale="85000" lnSpcReduction="20000"/>
          </a:bodyPr>
          <a:lstStyle/>
          <a:p>
            <a:pPr algn="ctr">
              <a:buNone/>
            </a:pPr>
            <a:r>
              <a:rPr lang="en-US" sz="3600" dirty="0" smtClean="0"/>
              <a:t>Peanuts are a great </a:t>
            </a:r>
            <a:r>
              <a:rPr lang="en-US" sz="3600" dirty="0" smtClean="0"/>
              <a:t>source </a:t>
            </a:r>
            <a:r>
              <a:rPr lang="en-US" sz="3600" dirty="0" smtClean="0"/>
              <a:t>monounsaturated fats, </a:t>
            </a:r>
            <a:r>
              <a:rPr lang="en-US" sz="3600" dirty="0" smtClean="0"/>
              <a:t>which </a:t>
            </a:r>
            <a:r>
              <a:rPr lang="en-US" sz="3600" dirty="0" smtClean="0"/>
              <a:t>help </a:t>
            </a:r>
            <a:r>
              <a:rPr lang="en-US" sz="3600" dirty="0" smtClean="0"/>
              <a:t>maintain </a:t>
            </a:r>
            <a:r>
              <a:rPr lang="en-US" sz="3600" dirty="0" smtClean="0"/>
              <a:t>heart health.  Red skin peanuts have </a:t>
            </a:r>
            <a:r>
              <a:rPr lang="en-US" sz="3600" dirty="0" err="1" smtClean="0"/>
              <a:t>folate</a:t>
            </a:r>
            <a:r>
              <a:rPr lang="en-US" sz="3600" dirty="0" smtClean="0"/>
              <a:t> and resveratrol which protect the heart. They </a:t>
            </a:r>
            <a:r>
              <a:rPr lang="en-US" sz="3600" dirty="0" smtClean="0"/>
              <a:t>also contain </a:t>
            </a:r>
            <a:r>
              <a:rPr lang="en-US" sz="3600" dirty="0" smtClean="0"/>
              <a:t>fiber, Vitamin E, and several important minerals that help maintain healthy blood pressure. </a:t>
            </a:r>
            <a:endParaRPr lang="en-US" sz="3600" dirty="0"/>
          </a:p>
        </p:txBody>
      </p:sp>
      <p:sp>
        <p:nvSpPr>
          <p:cNvPr id="5" name="TextBox 4"/>
          <p:cNvSpPr txBox="1"/>
          <p:nvPr/>
        </p:nvSpPr>
        <p:spPr>
          <a:xfrm>
            <a:off x="762000" y="4953000"/>
            <a:ext cx="3048000" cy="253916"/>
          </a:xfrm>
          <a:prstGeom prst="rect">
            <a:avLst/>
          </a:prstGeom>
          <a:noFill/>
        </p:spPr>
        <p:txBody>
          <a:bodyPr wrap="square" rtlCol="0">
            <a:spAutoFit/>
          </a:bodyPr>
          <a:lstStyle/>
          <a:p>
            <a:pPr algn="ctr"/>
            <a:r>
              <a:rPr lang="en-US" sz="1050" dirty="0" smtClean="0"/>
              <a:t>Photo Courtesy of:  http://www.thenutfactory.com</a:t>
            </a:r>
            <a:endParaRPr lang="en-US" sz="1050" dirty="0"/>
          </a:p>
        </p:txBody>
      </p:sp>
      <p:pic>
        <p:nvPicPr>
          <p:cNvPr id="1026" name="Picture 2" descr="http://www.thenutfactory.com/photos/nuts-peanuts-blanched-ns.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0" y="1828800"/>
            <a:ext cx="3810000" cy="2857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794992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ooper Black" pitchFamily="18" charset="0"/>
              </a:rPr>
              <a:t>Pecans</a:t>
            </a:r>
            <a:endParaRPr lang="en-US" dirty="0">
              <a:latin typeface="Cooper Black" pitchFamily="18" charset="0"/>
            </a:endParaRPr>
          </a:p>
        </p:txBody>
      </p:sp>
      <p:sp>
        <p:nvSpPr>
          <p:cNvPr id="3" name="Content Placeholder 2"/>
          <p:cNvSpPr>
            <a:spLocks noGrp="1"/>
          </p:cNvSpPr>
          <p:nvPr>
            <p:ph idx="1"/>
          </p:nvPr>
        </p:nvSpPr>
        <p:spPr>
          <a:xfrm>
            <a:off x="4114800" y="1600200"/>
            <a:ext cx="4572000" cy="4876800"/>
          </a:xfrm>
        </p:spPr>
        <p:txBody>
          <a:bodyPr>
            <a:normAutofit fontScale="92500"/>
          </a:bodyPr>
          <a:lstStyle/>
          <a:p>
            <a:pPr algn="ctr">
              <a:buNone/>
            </a:pPr>
            <a:r>
              <a:rPr lang="en-US" sz="3600" dirty="0" smtClean="0"/>
              <a:t>Pecans are a good source of polyunsaturated fats, Vitamin E, fiber, folic acid, and several minerals such as manganese, magnesium, copper, phosphorus, potassium and zinc.</a:t>
            </a:r>
            <a:endParaRPr lang="en-US" sz="3600" dirty="0"/>
          </a:p>
        </p:txBody>
      </p:sp>
      <p:sp>
        <p:nvSpPr>
          <p:cNvPr id="5" name="TextBox 4"/>
          <p:cNvSpPr txBox="1"/>
          <p:nvPr/>
        </p:nvSpPr>
        <p:spPr>
          <a:xfrm>
            <a:off x="762000" y="4953000"/>
            <a:ext cx="3048000" cy="253916"/>
          </a:xfrm>
          <a:prstGeom prst="rect">
            <a:avLst/>
          </a:prstGeom>
          <a:noFill/>
        </p:spPr>
        <p:txBody>
          <a:bodyPr wrap="square" rtlCol="0">
            <a:spAutoFit/>
          </a:bodyPr>
          <a:lstStyle/>
          <a:p>
            <a:pPr algn="ctr"/>
            <a:r>
              <a:rPr lang="en-US" sz="1050" dirty="0" smtClean="0"/>
              <a:t>Photo Courtesy of:  http://www.thenutfactory.com</a:t>
            </a:r>
            <a:endParaRPr lang="en-US" sz="1050" dirty="0"/>
          </a:p>
        </p:txBody>
      </p:sp>
      <p:pic>
        <p:nvPicPr>
          <p:cNvPr id="2050" name="Picture 2" descr="http://www.thenutfactory.com/photos/nuts-pecans-halves-rs.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0" y="1506344"/>
            <a:ext cx="3810000" cy="2857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526579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ooper Black" pitchFamily="18" charset="0"/>
              </a:rPr>
              <a:t>Walnuts</a:t>
            </a:r>
            <a:endParaRPr lang="en-US" dirty="0">
              <a:latin typeface="Cooper Black" pitchFamily="18" charset="0"/>
            </a:endParaRPr>
          </a:p>
        </p:txBody>
      </p:sp>
      <p:sp>
        <p:nvSpPr>
          <p:cNvPr id="3" name="Content Placeholder 2"/>
          <p:cNvSpPr>
            <a:spLocks noGrp="1"/>
          </p:cNvSpPr>
          <p:nvPr>
            <p:ph idx="1"/>
          </p:nvPr>
        </p:nvSpPr>
        <p:spPr>
          <a:xfrm>
            <a:off x="457200" y="1676401"/>
            <a:ext cx="4343400" cy="2743200"/>
          </a:xfrm>
        </p:spPr>
        <p:txBody>
          <a:bodyPr>
            <a:normAutofit/>
          </a:bodyPr>
          <a:lstStyle/>
          <a:p>
            <a:pPr algn="ctr">
              <a:buNone/>
            </a:pPr>
            <a:r>
              <a:rPr lang="en-US" sz="3600" dirty="0" smtClean="0"/>
              <a:t>Walnuts have a lot of Omega-3 fatty acids, which promote overall health.</a:t>
            </a:r>
            <a:endParaRPr lang="en-US" sz="3600" dirty="0"/>
          </a:p>
        </p:txBody>
      </p:sp>
      <p:pic>
        <p:nvPicPr>
          <p:cNvPr id="11266" name="Picture 2" descr="http://whatscookingamerica.net/LindaPosch/Walnuts3.JPG"/>
          <p:cNvPicPr>
            <a:picLocks noChangeAspect="1" noChangeArrowheads="1"/>
          </p:cNvPicPr>
          <p:nvPr/>
        </p:nvPicPr>
        <p:blipFill>
          <a:blip r:embed="rId3" cstate="print"/>
          <a:srcRect/>
          <a:stretch>
            <a:fillRect/>
          </a:stretch>
        </p:blipFill>
        <p:spPr bwMode="auto">
          <a:xfrm>
            <a:off x="5181600" y="1828800"/>
            <a:ext cx="3657600" cy="3209925"/>
          </a:xfrm>
          <a:prstGeom prst="rect">
            <a:avLst/>
          </a:prstGeom>
          <a:noFill/>
        </p:spPr>
      </p:pic>
      <p:sp>
        <p:nvSpPr>
          <p:cNvPr id="5" name="TextBox 4"/>
          <p:cNvSpPr txBox="1"/>
          <p:nvPr/>
        </p:nvSpPr>
        <p:spPr>
          <a:xfrm>
            <a:off x="5334000" y="5029200"/>
            <a:ext cx="3352800" cy="246221"/>
          </a:xfrm>
          <a:prstGeom prst="rect">
            <a:avLst/>
          </a:prstGeom>
          <a:noFill/>
        </p:spPr>
        <p:txBody>
          <a:bodyPr wrap="square" rtlCol="0">
            <a:spAutoFit/>
          </a:bodyPr>
          <a:lstStyle/>
          <a:p>
            <a:r>
              <a:rPr lang="en-US" sz="1000" dirty="0" smtClean="0"/>
              <a:t>Photo Courtesy of: http://whatscookingamerica.net</a:t>
            </a:r>
            <a:endParaRPr lang="en-US" sz="10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346</TotalTime>
  <Words>659</Words>
  <Application>Microsoft Office PowerPoint</Application>
  <PresentationFormat>On-screen Show (4:3)</PresentationFormat>
  <Paragraphs>96</Paragraphs>
  <Slides>13</Slides>
  <Notes>11</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The Benefits  of Nuts</vt:lpstr>
      <vt:lpstr>MyPyramid</vt:lpstr>
      <vt:lpstr>Research Data</vt:lpstr>
      <vt:lpstr>Almonds</vt:lpstr>
      <vt:lpstr>Brazil Nuts</vt:lpstr>
      <vt:lpstr>Cashews</vt:lpstr>
      <vt:lpstr>Peanuts</vt:lpstr>
      <vt:lpstr>Pecans</vt:lpstr>
      <vt:lpstr>Walnuts</vt:lpstr>
      <vt:lpstr>What Are The Benefits of  Consuming Nuts?</vt:lpstr>
      <vt:lpstr>How Many Nuts Should  We Consume Per Day?</vt:lpstr>
      <vt:lpstr>Recap</vt:lpstr>
      <vt:lpstr>PowerPoint Presentation</vt:lpstr>
    </vt:vector>
  </TitlesOfParts>
  <Company>PBRC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Benefits  of Nuts</dc:title>
  <dc:creator>KalickBA</dc:creator>
  <cp:lastModifiedBy>RoyHJ</cp:lastModifiedBy>
  <cp:revision>28</cp:revision>
  <dcterms:created xsi:type="dcterms:W3CDTF">2010-10-07T18:07:46Z</dcterms:created>
  <dcterms:modified xsi:type="dcterms:W3CDTF">2010-12-17T18:26:04Z</dcterms:modified>
</cp:coreProperties>
</file>