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5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32" autoAdjust="0"/>
  </p:normalViewPr>
  <p:slideViewPr>
    <p:cSldViewPr>
      <p:cViewPr>
        <p:scale>
          <a:sx n="66" d="100"/>
          <a:sy n="66" d="100"/>
        </p:scale>
        <p:origin x="-1284" y="-5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7DD68-064B-4EFC-B1E8-CFAF5E488CC9}" type="datetimeFigureOut">
              <a:rPr lang="en-US" smtClean="0"/>
              <a:t>5/16/2014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059-7207-4191-9164-F06BADEE1335}" type="slidenum">
              <a:rPr lang="en-US" smtClean="0"/>
              <a:t>‹#›</a:t>
            </a:fld>
            <a:endParaRPr lang="en-US"/>
          </a:p>
        </p:txBody>
      </p:sp>
    </p:spTree>
    <p:extLst>
      <p:ext uri="{BB962C8B-B14F-4D97-AF65-F5344CB8AC3E}">
        <p14:creationId xmlns:p14="http://schemas.microsoft.com/office/powerpoint/2010/main" val="21310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fsan.fda.gov/~dms/labqhcqa.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nutrition.about.com/od/nutritionglossary/g/phytochemicals.ht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nutrition.about.com/od/nutritionglossary/g/lutein.htm" TargetMode="External"/><Relationship Id="rId5" Type="http://schemas.openxmlformats.org/officeDocument/2006/relationships/hyperlink" Target="http://nutrition.about.com/od/dietsformedicaldisorders/f/cranberryjuice.htm" TargetMode="External"/><Relationship Id="rId4" Type="http://schemas.openxmlformats.org/officeDocument/2006/relationships/hyperlink" Target="http://nutrition.about.com/od/nutritionglossary/g/flavonoids.h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edicinenet.com/script/main/art.asp?articlekey=362"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medicinenet.com/script/main/art.asp?articlekey=456" TargetMode="External"/><Relationship Id="rId4" Type="http://schemas.openxmlformats.org/officeDocument/2006/relationships/hyperlink" Target="http://www.medicinenet.com/script/main/art.asp?articlekey=1393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snbc.msn.com/id/742119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Cold</a:t>
            </a:r>
            <a:r>
              <a:rPr lang="en-US" baseline="0" dirty="0" smtClean="0"/>
              <a:t> water fish has omega-3 fatty acids which are good for you. Omega-3 fatty acids make blood vessel walls more pliable and this helps in preventing high blood pressure and stroke. More pliable cell walls also help in preventing diabetes because insulin and glucose can get in and out of cells better and faster. </a:t>
            </a:r>
          </a:p>
          <a:p>
            <a:r>
              <a:rPr lang="en-US" sz="1200" b="1" kern="1200" dirty="0" smtClean="0">
                <a:solidFill>
                  <a:schemeClr val="tx1"/>
                </a:solidFill>
                <a:latin typeface="+mn-lt"/>
                <a:ea typeface="+mn-ea"/>
                <a:cs typeface="+mn-cs"/>
              </a:rPr>
              <a:t>Benefits of a seafood rich diet </a:t>
            </a:r>
            <a:endParaRPr lang="en-US" dirty="0" smtClean="0"/>
          </a:p>
          <a:p>
            <a:r>
              <a:rPr lang="en-US" dirty="0" smtClean="0"/>
              <a:t>Reduces the risk of heart disease</a:t>
            </a:r>
          </a:p>
          <a:p>
            <a:r>
              <a:rPr lang="en-US" dirty="0" smtClean="0"/>
              <a:t>May prolong life after a heart attack</a:t>
            </a:r>
          </a:p>
          <a:p>
            <a:r>
              <a:rPr lang="en-US" dirty="0" smtClean="0"/>
              <a:t>Lowers blood triglycerides (fats)</a:t>
            </a:r>
          </a:p>
          <a:p>
            <a:r>
              <a:rPr lang="en-US" dirty="0" smtClean="0"/>
              <a:t>May improve heart function and reduce damage from heart disease</a:t>
            </a:r>
          </a:p>
          <a:p>
            <a:r>
              <a:rPr lang="en-US" dirty="0" smtClean="0"/>
              <a:t>Can lower blood pressure</a:t>
            </a:r>
          </a:p>
          <a:p>
            <a:r>
              <a:rPr lang="en-US" dirty="0" smtClean="0"/>
              <a:t>May improve symptoms of inflammatory diseases, arthritis and psoriasis</a:t>
            </a:r>
          </a:p>
          <a:p>
            <a:r>
              <a:rPr lang="en-US" sz="1200" b="1" kern="1200" dirty="0" smtClean="0">
                <a:solidFill>
                  <a:schemeClr val="tx1"/>
                </a:solidFill>
                <a:latin typeface="+mn-lt"/>
                <a:ea typeface="+mn-ea"/>
                <a:cs typeface="+mn-cs"/>
              </a:rPr>
              <a:t>Nutrition from Seafood</a:t>
            </a:r>
            <a:r>
              <a:rPr lang="en-US" sz="1200" kern="1200" dirty="0" smtClean="0">
                <a:solidFill>
                  <a:schemeClr val="tx1"/>
                </a:solidFill>
                <a:latin typeface="+mn-lt"/>
                <a:ea typeface="+mn-ea"/>
                <a:cs typeface="+mn-cs"/>
              </a:rPr>
              <a:t> </a:t>
            </a:r>
            <a:r>
              <a:rPr lang="en-US" dirty="0" smtClean="0"/>
              <a:t/>
            </a:r>
            <a:br>
              <a:rPr lang="en-US" dirty="0" smtClean="0"/>
            </a:br>
            <a:r>
              <a:rPr lang="en-US" dirty="0" err="1" smtClean="0"/>
              <a:t>Seafood</a:t>
            </a:r>
            <a:r>
              <a:rPr lang="en-US" dirty="0" smtClean="0"/>
              <a:t> is a rich source of protein, vitamins, and minerals; many varieties of seafood are also low in sodium and cholesterol. </a:t>
            </a:r>
          </a:p>
          <a:p>
            <a:r>
              <a:rPr lang="en-US" dirty="0" smtClean="0"/>
              <a:t>Not only is seafood delicious, but it's nutritious as well. It's a delightful addition to any meal and is an excellent, low-calorie source of many essential nutrients. </a:t>
            </a:r>
          </a:p>
          <a:p>
            <a:r>
              <a:rPr lang="en-US" dirty="0" smtClean="0"/>
              <a:t>Seafood contains about twenty percent of the high quality proteins of red meat and poultry. It is also low in fat and most of the fat it has is poly-unsaturated.</a:t>
            </a:r>
          </a:p>
          <a:p>
            <a:r>
              <a:rPr lang="en-US" dirty="0" smtClean="0"/>
              <a:t>Because many diets now specify poly-unsaturated fat, rather than saturated fat, fish and shellfish make excellent main dishes. Some fish are relatively high in fat such as salmon, mackerel and catfish. However, the fat is primarily unsaturated.</a:t>
            </a:r>
          </a:p>
          <a:p>
            <a:r>
              <a:rPr lang="en-US" sz="1200" b="1" kern="1200" dirty="0" smtClean="0">
                <a:solidFill>
                  <a:schemeClr val="tx1"/>
                </a:solidFill>
                <a:latin typeface="+mn-lt"/>
                <a:ea typeface="+mn-ea"/>
                <a:cs typeface="+mn-cs"/>
              </a:rPr>
              <a:t>Cholesterol</a:t>
            </a:r>
            <a:r>
              <a:rPr lang="en-US" b="1" dirty="0" smtClean="0"/>
              <a:t/>
            </a:r>
            <a:br>
              <a:rPr lang="en-US" b="1" dirty="0" smtClean="0"/>
            </a:br>
            <a:r>
              <a:rPr lang="en-US" dirty="0" smtClean="0"/>
              <a:t>The cholesterol content of most fish is similar to red meat and poultry, about twenty milligrams per ounce. Some shellfish contain more cholesterol than red meat. However, the fat is mainly poly -unsaturated, shellfish may be allowed for some fat and cholesterol-restricted diets.</a:t>
            </a:r>
          </a:p>
          <a:p>
            <a:r>
              <a:rPr lang="en-US" sz="1200" b="1" kern="1200" dirty="0" smtClean="0">
                <a:solidFill>
                  <a:schemeClr val="tx1"/>
                </a:solidFill>
                <a:latin typeface="+mn-lt"/>
                <a:ea typeface="+mn-ea"/>
                <a:cs typeface="+mn-cs"/>
              </a:rPr>
              <a:t>Vitamin source</a:t>
            </a:r>
            <a:r>
              <a:rPr lang="en-US" b="1" dirty="0" smtClean="0"/>
              <a:t/>
            </a:r>
            <a:br>
              <a:rPr lang="en-US" b="1" dirty="0" smtClean="0"/>
            </a:br>
            <a:r>
              <a:rPr lang="en-US" dirty="0" smtClean="0"/>
              <a:t>Fish is also a good source of "B" Vitamins "B-6", "B-12", biotin and niacin. Vitamin A" is found mainly in fish liver oils, but some high fat fish are good sources of Vitamin "A". </a:t>
            </a:r>
          </a:p>
          <a:p>
            <a:r>
              <a:rPr lang="en-US" sz="1200" b="1" kern="1200" dirty="0" smtClean="0">
                <a:solidFill>
                  <a:schemeClr val="tx1"/>
                </a:solidFill>
                <a:latin typeface="+mn-lt"/>
                <a:ea typeface="+mn-ea"/>
                <a:cs typeface="+mn-cs"/>
              </a:rPr>
              <a:t>Mineral source</a:t>
            </a:r>
            <a:r>
              <a:rPr lang="en-US" b="1" dirty="0" smtClean="0"/>
              <a:t/>
            </a:r>
            <a:br>
              <a:rPr lang="en-US" b="1" dirty="0" smtClean="0"/>
            </a:br>
            <a:r>
              <a:rPr lang="en-US" dirty="0" smtClean="0"/>
              <a:t>Fish is a good source of several minerals, especially iron, phosphorus, potassium and zinc. Canned fish with edible bones, such as salmon or sardines, are also rich in calcium.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48A059-7207-4191-9164-F06BADEE1335}" type="slidenum">
              <a:rPr lang="en-US" smtClean="0"/>
              <a:t>3</a:t>
            </a:fld>
            <a:endParaRPr lang="en-US"/>
          </a:p>
        </p:txBody>
      </p:sp>
    </p:spTree>
    <p:extLst>
      <p:ext uri="{BB962C8B-B14F-4D97-AF65-F5344CB8AC3E}">
        <p14:creationId xmlns:p14="http://schemas.microsoft.com/office/powerpoint/2010/main" val="196534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Nuts have fiber</a:t>
            </a:r>
            <a:r>
              <a:rPr lang="en-US" baseline="0" dirty="0" smtClean="0"/>
              <a:t> and monounsaturated fats which help in cholesterol control. Although nuts are high in fat, they have the good kinds of fats that can actually help the bloodstream get rid of cholesterol.  </a:t>
            </a:r>
          </a:p>
          <a:p>
            <a:r>
              <a:rPr lang="en-US" b="1" dirty="0" smtClean="0"/>
              <a:t>Heart Health</a:t>
            </a:r>
          </a:p>
          <a:p>
            <a:r>
              <a:rPr lang="en-US" dirty="0" smtClean="0"/>
              <a:t>In 2003, the U.S. Food and Drug Administration (FDA) approved this package label "qualified" health claim for nuts:</a:t>
            </a:r>
          </a:p>
          <a:p>
            <a:r>
              <a:rPr lang="en-US" dirty="0" smtClean="0"/>
              <a:t>“Scientific evidence suggests but does not prove that eating 1.5 ounces per day of most nuts, as part of a diet low in saturated fat and cholesterol, may reduce the risk of heart disease.” </a:t>
            </a:r>
          </a:p>
          <a:p>
            <a:r>
              <a:rPr lang="en-US" dirty="0" smtClean="0"/>
              <a:t>A "qualified" health claim means FDA evaluated the data and determined "though there is scientific evidence to support this claim, the evidence is not conclusive." A qualified health claim is issued by FDA when it is determined that consumers will benefit from more information on a dietary supplement or conventional food label concerning diet and health even though the claim is based on "somewhat settled science rather than just on the standard of significant scientific agreement, as long as the claims do not mislead the consumers." For more information about qualified health claims, go to:</a:t>
            </a:r>
            <a:br>
              <a:rPr lang="en-US" dirty="0" smtClean="0"/>
            </a:br>
            <a:r>
              <a:rPr lang="en-US" b="1" dirty="0" smtClean="0">
                <a:hlinkClick r:id="rId3"/>
              </a:rPr>
              <a:t>www.cfsan.fda.gov/~dms/labqhcqa.html</a:t>
            </a:r>
            <a:endParaRPr lang="en-US" dirty="0" smtClean="0"/>
          </a:p>
          <a:p>
            <a:r>
              <a:rPr lang="en-US" dirty="0" smtClean="0"/>
              <a:t>According to FDA, "Types of nuts eligible for this claim are restricted to almonds, hazelnuts, peanuts, pecans, some pine nuts, pistachio nuts and walnuts. Types of nuts on which the health claim may be placed is restricted to those nuts that were specifically included in the health claim petition, but that do not exceed 4 g saturated fat per 50 g of nuts." </a:t>
            </a:r>
          </a:p>
          <a:p>
            <a:r>
              <a:rPr lang="en-US" dirty="0" smtClean="0"/>
              <a:t>Though nuts are a higher-fat food, it is mostly heart-healthy unsaturated fat and may help lower low-density lipoproteins (LDL or "bad" cholesterol).</a:t>
            </a:r>
          </a:p>
          <a:p>
            <a:r>
              <a:rPr lang="en-US" dirty="0" smtClean="0"/>
              <a:t>Nuts also are recommended as part of the DASH diet (Dietary Approaches to Stop Hypertension), a dietary plan clinically proven to significantly reduce blood pressure. The DASH diet is supported by the National Heart, Lung, and Blood Institute and recommends 4 to 5 servings per week from its "nuts, seeds and legumes" grouping. </a:t>
            </a:r>
          </a:p>
          <a:p>
            <a:r>
              <a:rPr lang="en-US" b="1" dirty="0" smtClean="0"/>
              <a:t>Weight Control</a:t>
            </a:r>
          </a:p>
          <a:p>
            <a:r>
              <a:rPr lang="en-US" dirty="0" smtClean="0"/>
              <a:t>Researchers at Brigham and Women's Hospital and the Harvard School of Public Health found three times as many people trying to lose weight were able to stick to a Mediterranean-style moderate-fat weight loss diet that included nuts, peanuts and peanut butter versus the traditionally recommended low-fat diet. (</a:t>
            </a:r>
            <a:r>
              <a:rPr lang="en-US" i="1" dirty="0" smtClean="0"/>
              <a:t>International Journal of Obesity</a:t>
            </a:r>
            <a:r>
              <a:rPr lang="en-US" dirty="0" smtClean="0"/>
              <a:t>, Oct. 5, 2001).</a:t>
            </a:r>
          </a:p>
          <a:p>
            <a:r>
              <a:rPr lang="en-US" dirty="0" smtClean="0"/>
              <a:t>As long as you control total calories, eating a handful of nuts daily may help prevent weight gain and possibly promote weight loss. The fat, protein and fiber in nuts help you feel full longer, so you may eat less during the day. By helping induce a feeling of satiety, nuts may help people feel less deprived and not like they're "dieting." Just limit your portion to a healthy handful.</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A48A059-7207-4191-9164-F06BADEE1335}" type="slidenum">
              <a:rPr lang="en-US" smtClean="0"/>
              <a:t>4</a:t>
            </a:fld>
            <a:endParaRPr lang="en-US"/>
          </a:p>
        </p:txBody>
      </p:sp>
    </p:spTree>
    <p:extLst>
      <p:ext uri="{BB962C8B-B14F-4D97-AF65-F5344CB8AC3E}">
        <p14:creationId xmlns:p14="http://schemas.microsoft.com/office/powerpoint/2010/main" val="160189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Wheat</a:t>
            </a:r>
            <a:r>
              <a:rPr lang="en-US" baseline="0" dirty="0" smtClean="0"/>
              <a:t> and grains have gotten a bad rap in the last few years, but they are actually very good for you. Whole grains are excellent sources of fiber, some of the best sources of fiber as a matter of fact. Whole wheat bread has twice the fiber of white bread (1.9 grams vs 0.6 grams). Whole grains have both soluble and insoluble fiber. Insoluble fiber is good for your intestinal track and for moving waste out. </a:t>
            </a:r>
            <a:r>
              <a:rPr lang="en-US" b="1" dirty="0" smtClean="0"/>
              <a:t>Insoluble fiber</a:t>
            </a:r>
            <a:r>
              <a:rPr lang="en-US" dirty="0" smtClean="0"/>
              <a:t> is found in foods such as brown rice, popcorn, and whole grain breads, pasta and cereals. It provides bulk to stools and helps to prevent constipation, hemorrhoids and diverticulosis. It is also protective against colon cancer. </a:t>
            </a:r>
            <a:r>
              <a:rPr lang="en-US" b="1" dirty="0" smtClean="0"/>
              <a:t>Soluble fiber</a:t>
            </a:r>
            <a:r>
              <a:rPr lang="en-US" dirty="0" smtClean="0"/>
              <a:t> is found in oatmeal, barley and rye. It helps to lower cholesterol and reduces the risk of heart disease and stroke. Soluble fiber can also slow the absorption of glucose, which is beneficial in stabilizing blood sugar.</a:t>
            </a:r>
            <a:r>
              <a:rPr lang="en-US" baseline="0" dirty="0" smtClean="0"/>
              <a:t>  </a:t>
            </a:r>
          </a:p>
          <a:p>
            <a:r>
              <a:rPr lang="en-US" b="1" dirty="0" smtClean="0"/>
              <a:t>What makes a whole grain whole?</a:t>
            </a:r>
            <a:r>
              <a:rPr lang="en-US" dirty="0" smtClean="0"/>
              <a:t/>
            </a:r>
            <a:br>
              <a:rPr lang="en-US" dirty="0" smtClean="0"/>
            </a:br>
            <a:r>
              <a:rPr lang="en-US" dirty="0" smtClean="0"/>
              <a:t>Grains are made up of three parts: bran, germ and endosperm.</a:t>
            </a:r>
          </a:p>
          <a:p>
            <a:r>
              <a:rPr lang="en-US" dirty="0" smtClean="0"/>
              <a:t>The </a:t>
            </a:r>
            <a:r>
              <a:rPr lang="en-US" b="1" dirty="0" smtClean="0"/>
              <a:t>bran</a:t>
            </a:r>
            <a:r>
              <a:rPr lang="en-US" dirty="0" smtClean="0"/>
              <a:t> is the outer shell that provides a rich source of fiber, trace minerals, phytochemicals and B vitamins.</a:t>
            </a:r>
          </a:p>
          <a:p>
            <a:r>
              <a:rPr lang="en-US" dirty="0" smtClean="0"/>
              <a:t>The </a:t>
            </a:r>
            <a:r>
              <a:rPr lang="en-US" b="1" dirty="0" smtClean="0"/>
              <a:t>germ</a:t>
            </a:r>
            <a:r>
              <a:rPr lang="en-US" dirty="0" smtClean="0"/>
              <a:t> nourishes the grain and is packed with antioxidants, the B vitamins and vitamin E. It is also a source of heart healthy unsaturated fats.</a:t>
            </a:r>
          </a:p>
          <a:p>
            <a:r>
              <a:rPr lang="en-US" dirty="0" smtClean="0"/>
              <a:t>Finally, the </a:t>
            </a:r>
            <a:r>
              <a:rPr lang="en-US" b="1" dirty="0" smtClean="0"/>
              <a:t>endosperm</a:t>
            </a:r>
            <a:r>
              <a:rPr lang="en-US" dirty="0" smtClean="0"/>
              <a:t> is the largest portion of the grain and contains complex carbohydrates and protein to provide energy.</a:t>
            </a:r>
          </a:p>
          <a:p>
            <a:r>
              <a:rPr lang="en-US" b="1" dirty="0" smtClean="0"/>
              <a:t>How to know if a food is made from whole grains</a:t>
            </a:r>
            <a:endParaRPr lang="en-US" dirty="0" smtClean="0"/>
          </a:p>
          <a:p>
            <a:r>
              <a:rPr lang="en-US" dirty="0" smtClean="0"/>
              <a:t>Read the ingredient list. Look for foods that list a whole grain as the first ingredient.</a:t>
            </a:r>
          </a:p>
          <a:p>
            <a:r>
              <a:rPr lang="en-US" dirty="0" smtClean="0"/>
              <a:t>Check the Dietary Fiber content on the Nutrition Facts. If a product has a minimum of 2 grams of fiber per serving, then it is likely a whole grain product.</a:t>
            </a:r>
          </a:p>
          <a:p>
            <a:r>
              <a:rPr lang="en-US" dirty="0" smtClean="0"/>
              <a:t>Another clue is to look for products that carry the FDA-regulated health claim: “Diets rich in whole grains and other plant foods and low in fat, saturated fat and cholesterol may reduce the risk of heart disease and some cancers.”</a:t>
            </a:r>
          </a:p>
          <a:p>
            <a:r>
              <a:rPr lang="en-US" dirty="0" smtClean="0"/>
              <a:t>Look past the color of the product. Brown bread does not mean whole grain bread. Breads and other products can be colored using ingredients like molasses or food colorings.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A48A059-7207-4191-9164-F06BADEE1335}" type="slidenum">
              <a:rPr lang="en-US" smtClean="0"/>
              <a:t>5</a:t>
            </a:fld>
            <a:endParaRPr lang="en-US"/>
          </a:p>
        </p:txBody>
      </p:sp>
    </p:spTree>
    <p:extLst>
      <p:ext uri="{BB962C8B-B14F-4D97-AF65-F5344CB8AC3E}">
        <p14:creationId xmlns:p14="http://schemas.microsoft.com/office/powerpoint/2010/main" val="157719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Tomatoes are</a:t>
            </a:r>
            <a:r>
              <a:rPr lang="en-US" baseline="0" dirty="0" smtClean="0"/>
              <a:t> excellent in terms of the nutrients they offer. They are </a:t>
            </a:r>
            <a:r>
              <a:rPr lang="en-US" dirty="0" smtClean="0"/>
              <a:t>a good source of Vitamin E (Alpha </a:t>
            </a:r>
            <a:r>
              <a:rPr lang="en-US" dirty="0" err="1" smtClean="0"/>
              <a:t>Tocopherol</a:t>
            </a:r>
            <a:r>
              <a:rPr lang="en-US" dirty="0" smtClean="0"/>
              <a:t>), Thiamin, Niacin, Vitamin B6, Folate, Magnesium, Phosphorus and Copper, and a very good source of Dietary Fiber, Vitamin A, Vitamin C, Vitamin K, Potassium and Manganese. </a:t>
            </a:r>
          </a:p>
          <a:p>
            <a:r>
              <a:rPr lang="en-US" dirty="0" smtClean="0"/>
              <a:t>Tomatoes are a source of lycopene, a valuable nutrient. In laboratory studies, lycopene stands out as a potent weapon against cancer. As one of the carotenoid phytochemicals (related to beta-carotene), lycopene seems to protect our cells’ DNA with its strong antioxidant power and its ability to stimulate enzymes that deactivate carcinogens before they can get cancer started. </a:t>
            </a:r>
          </a:p>
          <a:p>
            <a:r>
              <a:rPr lang="en-US" dirty="0" smtClean="0"/>
              <a:t>Lycopene is found in several reddish fruits and vegetables, including red and pink grapefruit, guava and watermelon. But tomatoes provide by far the majority of most Americans’ lycopene intake, and studies evaluating lycopene consumption almost always mean tomato consumption. </a:t>
            </a:r>
          </a:p>
          <a:p>
            <a:endParaRPr lang="en-US" dirty="0"/>
          </a:p>
        </p:txBody>
      </p:sp>
      <p:sp>
        <p:nvSpPr>
          <p:cNvPr id="4" name="Slide Number Placeholder 3"/>
          <p:cNvSpPr>
            <a:spLocks noGrp="1"/>
          </p:cNvSpPr>
          <p:nvPr>
            <p:ph type="sldNum" sz="quarter" idx="10"/>
          </p:nvPr>
        </p:nvSpPr>
        <p:spPr/>
        <p:txBody>
          <a:bodyPr/>
          <a:lstStyle/>
          <a:p>
            <a:fld id="{AA48A059-7207-4191-9164-F06BADEE1335}" type="slidenum">
              <a:rPr lang="en-US" smtClean="0"/>
              <a:t>6</a:t>
            </a:fld>
            <a:endParaRPr lang="en-US"/>
          </a:p>
        </p:txBody>
      </p:sp>
    </p:spTree>
    <p:extLst>
      <p:ext uri="{BB962C8B-B14F-4D97-AF65-F5344CB8AC3E}">
        <p14:creationId xmlns:p14="http://schemas.microsoft.com/office/powerpoint/2010/main" val="367601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ever had the pleasure of picking berries right from a garden or gathering wild berries in the woods, you already know how wonderful fresh berries are. Most berries are naturally sweet and require little effort to prepare. Just rinse them under water and serve for a nutritious snack or dessert. </a:t>
            </a:r>
          </a:p>
          <a:p>
            <a:r>
              <a:rPr lang="en-US" dirty="0" smtClean="0"/>
              <a:t>One cup of strawberries contains over 100 mg of vitamin C, almost as much as a cup of orange juice. We need vitamin C for immune system function and for strong connective tissue. Strawberries also add a bit of calcium, magnesium, folate and potassium and only 53 calories. </a:t>
            </a:r>
          </a:p>
          <a:p>
            <a:r>
              <a:rPr lang="en-US" dirty="0" smtClean="0"/>
              <a:t>One cup of blueberries offers a smaller amount of vitamin C, minerals and </a:t>
            </a:r>
            <a:r>
              <a:rPr lang="en-US" dirty="0" smtClean="0">
                <a:hlinkClick r:id="rId3"/>
              </a:rPr>
              <a:t>phytochemicals </a:t>
            </a:r>
            <a:r>
              <a:rPr lang="en-US" dirty="0" smtClean="0"/>
              <a:t>for only 83 calories. The same amount of cranberries is similar, but with only 44 calories, 1 cup of raspberries offers vitamin C and potassium for 64 calories. </a:t>
            </a:r>
          </a:p>
          <a:p>
            <a:r>
              <a:rPr lang="en-US" dirty="0" smtClean="0"/>
              <a:t>You can choose other berries with similar nutrition, such as loganberries, currants, gooseberries, </a:t>
            </a:r>
            <a:r>
              <a:rPr lang="en-US" dirty="0" err="1" smtClean="0"/>
              <a:t>lingonberries</a:t>
            </a:r>
            <a:r>
              <a:rPr lang="en-US" dirty="0" smtClean="0"/>
              <a:t> and bilberries. </a:t>
            </a:r>
          </a:p>
          <a:p>
            <a:r>
              <a:rPr lang="en-US" b="1" dirty="0" smtClean="0"/>
              <a:t>More Than Pretty Colors</a:t>
            </a:r>
          </a:p>
          <a:p>
            <a:r>
              <a:rPr lang="en-US" dirty="0" smtClean="0"/>
              <a:t>The pigments that give berries their beautiful blue and red hues are also good for your health. Berries contain phytochemicals and </a:t>
            </a:r>
            <a:r>
              <a:rPr lang="en-US" dirty="0" smtClean="0">
                <a:hlinkClick r:id="rId4"/>
              </a:rPr>
              <a:t>flavonoids</a:t>
            </a:r>
            <a:r>
              <a:rPr lang="en-US" dirty="0" smtClean="0"/>
              <a:t> that may help to prevent some forms of cancer. Cranberries and blueberries contain a substance that may prevent </a:t>
            </a:r>
            <a:r>
              <a:rPr lang="en-US" dirty="0" smtClean="0">
                <a:hlinkClick r:id="rId5"/>
              </a:rPr>
              <a:t>bladder infections.</a:t>
            </a:r>
            <a:r>
              <a:rPr lang="en-US" dirty="0" smtClean="0"/>
              <a:t> Eating a diet rich in blackberries, blueberries, raspberries, cranberries and strawberries may help to reduce your risk of several types of cancers. Blueberries and raspberries also contain </a:t>
            </a:r>
            <a:r>
              <a:rPr lang="en-US" dirty="0" smtClean="0">
                <a:hlinkClick r:id="rId6"/>
              </a:rPr>
              <a:t>lutein</a:t>
            </a:r>
            <a:r>
              <a:rPr lang="en-US" dirty="0" smtClean="0"/>
              <a:t>, which is important for healthy vision.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48A059-7207-4191-9164-F06BADEE1335}" type="slidenum">
              <a:rPr lang="en-US" smtClean="0"/>
              <a:t>8</a:t>
            </a:fld>
            <a:endParaRPr lang="en-US"/>
          </a:p>
        </p:txBody>
      </p:sp>
    </p:spTree>
    <p:extLst>
      <p:ext uri="{BB962C8B-B14F-4D97-AF65-F5344CB8AC3E}">
        <p14:creationId xmlns:p14="http://schemas.microsoft.com/office/powerpoint/2010/main" val="297940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broccoli, cauliflower, Brussels sprouts, kale, cabbage, and </a:t>
            </a:r>
            <a:r>
              <a:rPr lang="en-US" dirty="0" err="1" smtClean="0"/>
              <a:t>bok</a:t>
            </a:r>
            <a:r>
              <a:rPr lang="en-US" dirty="0" smtClean="0"/>
              <a:t> </a:t>
            </a:r>
            <a:r>
              <a:rPr lang="en-US" dirty="0" err="1" smtClean="0"/>
              <a:t>choy</a:t>
            </a:r>
            <a:r>
              <a:rPr lang="en-US" dirty="0" smtClean="0"/>
              <a:t> have in common? They're all members of the cruciferous, or cabbage, family of vegetables. And they all contain phytochemicals, vitamins and minerals, and </a:t>
            </a:r>
            <a:r>
              <a:rPr lang="en-US" dirty="0" smtClean="0">
                <a:hlinkClick r:id="rId3"/>
              </a:rPr>
              <a:t>fiber</a:t>
            </a:r>
            <a:r>
              <a:rPr lang="en-US" dirty="0" smtClean="0"/>
              <a:t> that are important to your health (although some have more than others.) </a:t>
            </a:r>
          </a:p>
          <a:p>
            <a:r>
              <a:rPr lang="en-US" dirty="0" smtClean="0"/>
              <a:t>In fact, health agencies recommend that we eat several servings per week of cruciferous vegetables -- and for good reason.</a:t>
            </a:r>
          </a:p>
          <a:p>
            <a:r>
              <a:rPr lang="en-US" b="1" dirty="0" smtClean="0"/>
              <a:t>Lower Cancer Risk?</a:t>
            </a:r>
            <a:endParaRPr lang="en-US" dirty="0" smtClean="0"/>
          </a:p>
          <a:p>
            <a:r>
              <a:rPr lang="en-US" dirty="0" smtClean="0"/>
              <a:t>One of the big reasons to eat plenty of cruciferous vegetables is that they may help to lower your risk of getting </a:t>
            </a:r>
            <a:r>
              <a:rPr lang="en-US" dirty="0" smtClean="0">
                <a:hlinkClick r:id="rId4"/>
              </a:rPr>
              <a:t>cancer</a:t>
            </a:r>
            <a:r>
              <a:rPr lang="en-US" dirty="0" smtClean="0"/>
              <a:t>. </a:t>
            </a:r>
          </a:p>
          <a:p>
            <a:r>
              <a:rPr lang="en-US" dirty="0" smtClean="0"/>
              <a:t>A review of research published in the October 1996 issue of the Journal of the American Dietetic Association showed that 70% or more of the studies found a link between cruciferous vegetables and protection against cancer.</a:t>
            </a:r>
          </a:p>
          <a:p>
            <a:r>
              <a:rPr lang="en-US" dirty="0" smtClean="0"/>
              <a:t>Various components in cruciferous vegetables have been linked to lower cancer risks. Some have shown the ability to stop the growth of cancer cells for tumors in the breast, uterine lining (endometrium), lung, colon, liver, and cervix, according to the American Institute for Cancer Research. And studies that track the diets of people over time have found that diets high in cruciferous vegetables are linked to lower rates of </a:t>
            </a:r>
            <a:r>
              <a:rPr lang="en-US" dirty="0" smtClean="0">
                <a:hlinkClick r:id="rId5"/>
              </a:rPr>
              <a:t>prostate cancer</a:t>
            </a:r>
            <a:r>
              <a:rPr lang="en-US" dirty="0" smtClean="0"/>
              <a:t>. </a:t>
            </a:r>
          </a:p>
          <a:p>
            <a:r>
              <a:rPr lang="en-US" dirty="0" smtClean="0"/>
              <a:t>Lab studies show that one of the phytochemicals found in cruciferous vegetables - </a:t>
            </a:r>
            <a:r>
              <a:rPr lang="en-US" dirty="0" err="1" smtClean="0"/>
              <a:t>sulforaphane</a:t>
            </a:r>
            <a:r>
              <a:rPr lang="en-US" dirty="0" smtClean="0"/>
              <a:t> - can stimulate enzymes in the body that detoxify carcinogens before they damage cells, says Matthew </a:t>
            </a:r>
            <a:r>
              <a:rPr lang="en-US" dirty="0" err="1" smtClean="0"/>
              <a:t>Wallig</a:t>
            </a:r>
            <a:r>
              <a:rPr lang="en-US" dirty="0" smtClean="0"/>
              <a:t>, DVM, PhD. Through different mechanisms, two other compounds found in cruciferous vegetables -- </a:t>
            </a:r>
            <a:r>
              <a:rPr lang="en-US" dirty="0" err="1" smtClean="0"/>
              <a:t>indole</a:t>
            </a:r>
            <a:r>
              <a:rPr lang="en-US" dirty="0" smtClean="0"/>
              <a:t> 3-carbinol and </a:t>
            </a:r>
            <a:r>
              <a:rPr lang="en-US" dirty="0" err="1" smtClean="0"/>
              <a:t>crambene</a:t>
            </a:r>
            <a:r>
              <a:rPr lang="en-US" dirty="0" smtClean="0"/>
              <a:t> -- are also suspected of activating detoxification enzymes.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48A059-7207-4191-9164-F06BADEE1335}" type="slidenum">
              <a:rPr lang="en-US" smtClean="0"/>
              <a:t>9</a:t>
            </a:fld>
            <a:endParaRPr lang="en-US"/>
          </a:p>
        </p:txBody>
      </p:sp>
    </p:spTree>
    <p:extLst>
      <p:ext uri="{BB962C8B-B14F-4D97-AF65-F5344CB8AC3E}">
        <p14:creationId xmlns:p14="http://schemas.microsoft.com/office/powerpoint/2010/main" val="135162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Dark green leafy vegetables are, calorie for calorie, perhaps the most concentrated source of nutrition of any food. They are a rich source of minerals (including iron, calcium, potassium, and magnesium) that are linked with healthy levels of blood pressure and blood sugar and vitamins, including vitamins K, C, E, and many of the B vitamins.. contain beta-carotene as well as the carotenoid cousins called lutein and </a:t>
            </a:r>
            <a:r>
              <a:rPr lang="en-US" dirty="0" err="1" smtClean="0"/>
              <a:t>zeaxanthin</a:t>
            </a:r>
            <a:r>
              <a:rPr lang="en-US" dirty="0" smtClean="0"/>
              <a:t>. Beta-carotene, lutein and </a:t>
            </a:r>
            <a:r>
              <a:rPr lang="en-US" dirty="0" err="1" smtClean="0"/>
              <a:t>zeaxanthin</a:t>
            </a:r>
            <a:r>
              <a:rPr lang="en-US" dirty="0" smtClean="0"/>
              <a:t> are all powerful antioxidants that seem to play a role in blocking early stages in the development of cancer. </a:t>
            </a:r>
          </a:p>
          <a:p>
            <a:r>
              <a:rPr lang="en-US" b="1" dirty="0" smtClean="0"/>
              <a:t>High in folate</a:t>
            </a:r>
            <a:r>
              <a:rPr lang="en-US" dirty="0" smtClean="0"/>
              <a:t/>
            </a:r>
            <a:br>
              <a:rPr lang="en-US" dirty="0" smtClean="0"/>
            </a:br>
            <a:r>
              <a:rPr lang="en-US" dirty="0" smtClean="0"/>
              <a:t>Some studies even link them with a lower risk of breast, lung and </a:t>
            </a:r>
            <a:r>
              <a:rPr lang="en-US" sz="1200" b="0" u="sng" kern="1200" dirty="0" smtClean="0">
                <a:solidFill>
                  <a:schemeClr val="tx1"/>
                </a:solidFill>
                <a:latin typeface="+mn-lt"/>
                <a:ea typeface="+mn-ea"/>
                <a:cs typeface="+mn-cs"/>
                <a:hlinkClick r:id="rId3"/>
              </a:rPr>
              <a:t>skin</a:t>
            </a:r>
            <a:r>
              <a:rPr lang="en-US" dirty="0" smtClean="0"/>
              <a:t> cancers. In addition, lutein seems to help slow the development of age-related macular degeneration (AMD), a cause of age-related blindness. </a:t>
            </a:r>
          </a:p>
          <a:p>
            <a:r>
              <a:rPr lang="en-US" dirty="0" smtClean="0"/>
              <a:t>Folate is also necessary for DNA duplication and repair. Without repair, damaged cells can develop into cancer.</a:t>
            </a:r>
          </a:p>
          <a:p>
            <a:r>
              <a:rPr lang="en-US" dirty="0" smtClean="0"/>
              <a:t>The importance of folate should not be underestimated. Even after considering the presence of other cancer-fighting nutrients, several large studies show that the risk of colon polyps, which are the source of most colon cancers, is 30 to 40 percent lower in people with a high folate intake compared to those with </a:t>
            </a:r>
            <a:r>
              <a:rPr lang="en-US" sz="1200" b="0" u="sng" kern="1200" dirty="0" smtClean="0">
                <a:solidFill>
                  <a:schemeClr val="tx1"/>
                </a:solidFill>
                <a:latin typeface="+mn-lt"/>
                <a:ea typeface="+mn-ea"/>
                <a:cs typeface="+mn-cs"/>
                <a:hlinkClick r:id="rId3"/>
              </a:rPr>
              <a:t>diets</a:t>
            </a:r>
            <a:r>
              <a:rPr lang="en-US" dirty="0" smtClean="0"/>
              <a:t> low in folate.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48A059-7207-4191-9164-F06BADEE1335}" type="slidenum">
              <a:rPr lang="en-US" smtClean="0"/>
              <a:t>10</a:t>
            </a:fld>
            <a:endParaRPr lang="en-US"/>
          </a:p>
        </p:txBody>
      </p:sp>
    </p:spTree>
    <p:extLst>
      <p:ext uri="{BB962C8B-B14F-4D97-AF65-F5344CB8AC3E}">
        <p14:creationId xmlns:p14="http://schemas.microsoft.com/office/powerpoint/2010/main" val="4212772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Beans and legumes are a great source of soluble fiber, a useful source of vegetarian protein and a good source of energy. They are also good sources of phytochemicals and phytoestrogens - bioactive compounds like </a:t>
            </a:r>
            <a:r>
              <a:rPr lang="en-US" dirty="0" err="1" smtClean="0"/>
              <a:t>isoflavones</a:t>
            </a:r>
            <a:r>
              <a:rPr lang="en-US" dirty="0" smtClean="0"/>
              <a:t> which may protect against breast cancer. </a:t>
            </a:r>
          </a:p>
          <a:p>
            <a:r>
              <a:rPr lang="en-US" b="1" dirty="0" smtClean="0"/>
              <a:t>Energy in Beans And Legumes</a:t>
            </a:r>
          </a:p>
          <a:p>
            <a:r>
              <a:rPr lang="en-US" dirty="0" smtClean="0"/>
              <a:t>The calorie content of beans and legumes varies according to type. For example, garbanzo beans contain about 45 calories per 100 grams, while kidney beans contain about 125 calories per 100 grams. </a:t>
            </a:r>
          </a:p>
          <a:p>
            <a:r>
              <a:rPr lang="en-US" b="1" dirty="0" smtClean="0"/>
              <a:t>Nutrients in Beans And Legumes</a:t>
            </a:r>
          </a:p>
          <a:p>
            <a:r>
              <a:rPr lang="en-US" dirty="0" smtClean="0"/>
              <a:t>Dry beans are one of the richest plant sources of protein (6-12 percent protein by cooked weight), are high in carbohydrates especially dietary fiber and typically low in fat. </a:t>
            </a:r>
          </a:p>
          <a:p>
            <a:r>
              <a:rPr lang="en-US" b="1" dirty="0" smtClean="0"/>
              <a:t>Vitamins in Beans And Legumes</a:t>
            </a:r>
          </a:p>
          <a:p>
            <a:r>
              <a:rPr lang="en-US" dirty="0" smtClean="0"/>
              <a:t>Beans and legumes are a useful source of folate. Some types contain Vitamin A. </a:t>
            </a:r>
          </a:p>
          <a:p>
            <a:endParaRPr lang="en-US" dirty="0"/>
          </a:p>
        </p:txBody>
      </p:sp>
      <p:sp>
        <p:nvSpPr>
          <p:cNvPr id="4" name="Slide Number Placeholder 3"/>
          <p:cNvSpPr>
            <a:spLocks noGrp="1"/>
          </p:cNvSpPr>
          <p:nvPr>
            <p:ph type="sldNum" sz="quarter" idx="10"/>
          </p:nvPr>
        </p:nvSpPr>
        <p:spPr/>
        <p:txBody>
          <a:bodyPr/>
          <a:lstStyle/>
          <a:p>
            <a:fld id="{AA48A059-7207-4191-9164-F06BADEE1335}" type="slidenum">
              <a:rPr lang="en-US" smtClean="0"/>
              <a:t>11</a:t>
            </a:fld>
            <a:endParaRPr lang="en-US"/>
          </a:p>
        </p:txBody>
      </p:sp>
    </p:spTree>
    <p:extLst>
      <p:ext uri="{BB962C8B-B14F-4D97-AF65-F5344CB8AC3E}">
        <p14:creationId xmlns:p14="http://schemas.microsoft.com/office/powerpoint/2010/main" val="10152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secret of green tea lies in the fact it is rich in </a:t>
            </a:r>
            <a:r>
              <a:rPr lang="en-US" dirty="0" err="1" smtClean="0"/>
              <a:t>catechin</a:t>
            </a:r>
            <a:r>
              <a:rPr lang="en-US" dirty="0" smtClean="0"/>
              <a:t> polyphenols, particularly </a:t>
            </a:r>
            <a:r>
              <a:rPr lang="en-US" dirty="0" err="1" smtClean="0"/>
              <a:t>epigallocatechin</a:t>
            </a:r>
            <a:r>
              <a:rPr lang="en-US" dirty="0" smtClean="0"/>
              <a:t> </a:t>
            </a:r>
            <a:r>
              <a:rPr lang="en-US" dirty="0" err="1" smtClean="0"/>
              <a:t>gallate</a:t>
            </a:r>
            <a:r>
              <a:rPr lang="en-US" dirty="0" smtClean="0"/>
              <a:t> (EGCG). EGCG is a powerful anti-oxidant: besides inhibiting the growth of cancer cells, it kills cancer cells without harming healthy tissue. It has also been effective in lowering LDL cholesterol levels, and inhibiting the abnormal formation of blood clots. The latter takes on added importance when you consider that thrombosis (the formation of abnormal blood clots) is the leading cause of heart attacks and stroke.</a:t>
            </a:r>
          </a:p>
          <a:p>
            <a:r>
              <a:rPr lang="en-US" dirty="0" smtClean="0"/>
              <a:t>Links are being made between the effects of drinking green tea and the "French Paradox." For years, researchers were puzzled by the fact that, despite consuming a diet rich in fat, the French have a lower incidence of heart disease than Americans. The answer was found to lie in red wine, which contains resveratrol, a polyphenol that limits the negative effects of smoking and a fatty diet. In a 1997 study, researchers from the University of Kansas determined that EGCG is twice as powerful as resveratrol, which may explain why the rate of heart disease among Japanese men is quite low, even though approximately seventy-five percent are smokers.</a:t>
            </a:r>
          </a:p>
          <a:p>
            <a:r>
              <a:rPr lang="en-US" dirty="0" smtClean="0"/>
              <a:t>Why don't other Chinese teas have similar health-giving properties? Green, oolong, and black teas all come from the leaves of the Camellia </a:t>
            </a:r>
            <a:r>
              <a:rPr lang="en-US" dirty="0" err="1" smtClean="0"/>
              <a:t>sinensis</a:t>
            </a:r>
            <a:r>
              <a:rPr lang="en-US" dirty="0" smtClean="0"/>
              <a:t> plant. What sets green tea apart is the way it is processed. Green tea leaves are steamed, which prevents the EGCG compound from being oxidized. By contrast, black and oolong tea leaves are made from fermented leaves, which results in the EGCG being converted into other compounds that are not nearly as effective in preventing and fighting various diseases. </a:t>
            </a:r>
          </a:p>
          <a:p>
            <a:r>
              <a:rPr lang="en-US" dirty="0" smtClean="0"/>
              <a:t>New evidence is emerging that green tea can even help dieters. In November, 1999, the </a:t>
            </a:r>
            <a:r>
              <a:rPr lang="en-US" i="1" dirty="0" smtClean="0"/>
              <a:t>American</a:t>
            </a:r>
            <a:r>
              <a:rPr lang="en-US" dirty="0" smtClean="0"/>
              <a:t> </a:t>
            </a:r>
            <a:r>
              <a:rPr lang="en-US" i="1" dirty="0" smtClean="0"/>
              <a:t>Journal of Clinical Nutrition</a:t>
            </a:r>
            <a:r>
              <a:rPr lang="en-US" dirty="0" smtClean="0"/>
              <a:t> published the results of a study at the University of Geneva in Switzerland. Researchers found that men who were given a combination of caffeine and green tea extract burned more calories than those given only caffeine or a placebo.</a:t>
            </a:r>
          </a:p>
          <a:p>
            <a:r>
              <a:rPr lang="en-US" dirty="0" smtClean="0"/>
              <a:t>Green tea can even help prevent tooth decay! Just as its bacteria-destroying abilities can help prevent food poisoning, it can also kill the bacteria that causes dental plaque. Meanwhile, skin preparations containing green tea - from deodorants to creams - are starting to appear on the market.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48A059-7207-4191-9164-F06BADEE1335}" type="slidenum">
              <a:rPr lang="en-US" smtClean="0"/>
              <a:t>12</a:t>
            </a:fld>
            <a:endParaRPr lang="en-US"/>
          </a:p>
        </p:txBody>
      </p:sp>
    </p:spTree>
    <p:extLst>
      <p:ext uri="{BB962C8B-B14F-4D97-AF65-F5344CB8AC3E}">
        <p14:creationId xmlns:p14="http://schemas.microsoft.com/office/powerpoint/2010/main" val="94663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3867C5-3240-434E-9CEF-ADD88A2D2DC1}"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867C5-3240-434E-9CEF-ADD88A2D2DC1}"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867C5-3240-434E-9CEF-ADD88A2D2DC1}"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447800"/>
            <a:ext cx="8610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867C5-3240-434E-9CEF-ADD88A2D2DC1}"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3867C5-3240-434E-9CEF-ADD88A2D2DC1}"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3867C5-3240-434E-9CEF-ADD88A2D2DC1}" type="datetimeFigureOut">
              <a:rPr lang="en-US" smtClean="0"/>
              <a:t>5/16/2014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3867C5-3240-434E-9CEF-ADD88A2D2DC1}" type="datetimeFigureOut">
              <a:rPr lang="en-US" smtClean="0"/>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867C5-3240-434E-9CEF-ADD88A2D2DC1}" type="datetimeFigureOut">
              <a:rPr lang="en-US" smtClean="0"/>
              <a:t>5/16/2014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867C5-3240-434E-9CEF-ADD88A2D2DC1}"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867C5-3240-434E-9CEF-ADD88A2D2DC1}"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867C5-3240-434E-9CEF-ADD88A2D2DC1}" type="datetimeFigureOut">
              <a:rPr lang="en-US" smtClean="0"/>
              <a:t>5/16/2014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A14E5-A88B-4B61-9C31-23D7A1F192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82975"/>
            <a:ext cx="7772400" cy="1470025"/>
          </a:xfrm>
        </p:spPr>
        <p:txBody>
          <a:bodyPr/>
          <a:lstStyle/>
          <a:p>
            <a:r>
              <a:rPr lang="en-US" dirty="0" err="1" smtClean="0"/>
              <a:t>Superfoods</a:t>
            </a:r>
            <a:r>
              <a:rPr lang="en-US" dirty="0" smtClean="0"/>
              <a:t> for Men</a:t>
            </a:r>
            <a:endParaRPr lang="en-US" dirty="0"/>
          </a:p>
        </p:txBody>
      </p:sp>
      <p:sp>
        <p:nvSpPr>
          <p:cNvPr id="3" name="Subtitle 2"/>
          <p:cNvSpPr>
            <a:spLocks noGrp="1"/>
          </p:cNvSpPr>
          <p:nvPr>
            <p:ph type="subTitle" idx="1"/>
          </p:nvPr>
        </p:nvSpPr>
        <p:spPr>
          <a:xfrm>
            <a:off x="1371600" y="4953000"/>
            <a:ext cx="6400800" cy="1752600"/>
          </a:xfrm>
        </p:spPr>
        <p:txBody>
          <a:bodyPr/>
          <a:lstStyle/>
          <a:p>
            <a:r>
              <a:rPr lang="en-US" dirty="0"/>
              <a:t>Heli J. Roy, PhD, RD</a:t>
            </a:r>
          </a:p>
          <a:p>
            <a:r>
              <a:rPr lang="en-US" dirty="0"/>
              <a:t>Pennington Biomedical Research </a:t>
            </a:r>
            <a:r>
              <a:rPr lang="en-US" dirty="0" smtClean="0"/>
              <a:t>Center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 Greens</a:t>
            </a:r>
            <a:endParaRPr lang="en-US" dirty="0"/>
          </a:p>
        </p:txBody>
      </p:sp>
      <p:sp>
        <p:nvSpPr>
          <p:cNvPr id="3" name="Content Placeholder 2"/>
          <p:cNvSpPr>
            <a:spLocks noGrp="1"/>
          </p:cNvSpPr>
          <p:nvPr>
            <p:ph idx="1"/>
          </p:nvPr>
        </p:nvSpPr>
        <p:spPr>
          <a:xfrm>
            <a:off x="304800" y="1447800"/>
            <a:ext cx="8229600" cy="685800"/>
          </a:xfrm>
        </p:spPr>
        <p:txBody>
          <a:bodyPr/>
          <a:lstStyle/>
          <a:p>
            <a:pPr marL="0" indent="0">
              <a:buNone/>
            </a:pPr>
            <a:r>
              <a:rPr lang="en-US" b="1" dirty="0"/>
              <a:t>Reduces heart disease. </a:t>
            </a:r>
          </a:p>
          <a:p>
            <a:endParaRPr lang="en-US" dirty="0"/>
          </a:p>
        </p:txBody>
      </p:sp>
      <p:pic>
        <p:nvPicPr>
          <p:cNvPr id="4" name="Content Placeholder 3"/>
          <p:cNvPicPr>
            <a:picLocks noChangeAspect="1" noChangeArrowheads="1"/>
          </p:cNvPicPr>
          <p:nvPr/>
        </p:nvPicPr>
        <p:blipFill>
          <a:blip r:embed="rId3" cstate="print"/>
          <a:srcRect/>
          <a:stretch>
            <a:fillRect/>
          </a:stretch>
        </p:blipFill>
        <p:spPr bwMode="auto">
          <a:xfrm>
            <a:off x="3886200" y="2438400"/>
            <a:ext cx="3333750" cy="3171825"/>
          </a:xfrm>
          <a:prstGeom prst="rect">
            <a:avLst/>
          </a:prstGeom>
          <a:noFill/>
          <a:ln w="9525">
            <a:noFill/>
            <a:miter lim="800000"/>
            <a:headEnd/>
            <a:tailEnd/>
          </a:ln>
        </p:spPr>
      </p:pic>
    </p:spTree>
    <p:extLst>
      <p:ext uri="{BB962C8B-B14F-4D97-AF65-F5344CB8AC3E}">
        <p14:creationId xmlns:p14="http://schemas.microsoft.com/office/powerpoint/2010/main" val="182605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9. Beans and Legumes </a:t>
            </a:r>
            <a:endParaRPr lang="en-US" dirty="0"/>
          </a:p>
        </p:txBody>
      </p:sp>
      <p:sp>
        <p:nvSpPr>
          <p:cNvPr id="3" name="Content Placeholder 2"/>
          <p:cNvSpPr>
            <a:spLocks noGrp="1"/>
          </p:cNvSpPr>
          <p:nvPr>
            <p:ph idx="1"/>
          </p:nvPr>
        </p:nvSpPr>
        <p:spPr>
          <a:xfrm>
            <a:off x="304800" y="1447800"/>
            <a:ext cx="8610600" cy="914400"/>
          </a:xfrm>
        </p:spPr>
        <p:txBody>
          <a:bodyPr/>
          <a:lstStyle/>
          <a:p>
            <a:r>
              <a:rPr lang="en-US" b="1" dirty="0"/>
              <a:t>Contains fiber and </a:t>
            </a:r>
            <a:r>
              <a:rPr lang="en-US" b="1" dirty="0" smtClean="0"/>
              <a:t>minerals</a:t>
            </a:r>
            <a:endParaRPr lang="en-US" b="1" dirty="0"/>
          </a:p>
        </p:txBody>
      </p:sp>
      <p:pic>
        <p:nvPicPr>
          <p:cNvPr id="4" name="Picture 6"/>
          <p:cNvPicPr>
            <a:picLocks noChangeAspect="1" noChangeArrowheads="1"/>
          </p:cNvPicPr>
          <p:nvPr/>
        </p:nvPicPr>
        <p:blipFill>
          <a:blip r:embed="rId3" cstate="print"/>
          <a:srcRect/>
          <a:stretch>
            <a:fillRect/>
          </a:stretch>
        </p:blipFill>
        <p:spPr bwMode="auto">
          <a:xfrm>
            <a:off x="4343400" y="2304143"/>
            <a:ext cx="3429000" cy="3429000"/>
          </a:xfrm>
          <a:prstGeom prst="rect">
            <a:avLst/>
          </a:prstGeom>
          <a:noFill/>
          <a:ln w="9525">
            <a:noFill/>
            <a:miter lim="800000"/>
            <a:headEnd/>
            <a:tailEnd/>
          </a:ln>
        </p:spPr>
      </p:pic>
    </p:spTree>
    <p:extLst>
      <p:ext uri="{BB962C8B-B14F-4D97-AF65-F5344CB8AC3E}">
        <p14:creationId xmlns:p14="http://schemas.microsoft.com/office/powerpoint/2010/main" val="720564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10. Green tea</a:t>
            </a:r>
            <a:endParaRPr lang="en-US" dirty="0"/>
          </a:p>
        </p:txBody>
      </p:sp>
      <p:sp>
        <p:nvSpPr>
          <p:cNvPr id="3" name="Content Placeholder 2"/>
          <p:cNvSpPr>
            <a:spLocks noGrp="1"/>
          </p:cNvSpPr>
          <p:nvPr>
            <p:ph idx="1"/>
          </p:nvPr>
        </p:nvSpPr>
        <p:spPr>
          <a:xfrm>
            <a:off x="304800" y="1447800"/>
            <a:ext cx="8610600" cy="762000"/>
          </a:xfrm>
        </p:spPr>
        <p:txBody>
          <a:bodyPr/>
          <a:lstStyle/>
          <a:p>
            <a:r>
              <a:rPr lang="en-US" b="1" dirty="0"/>
              <a:t>Contains a powerful antioxidant </a:t>
            </a:r>
            <a:r>
              <a:rPr lang="en-US" b="1" dirty="0" smtClean="0"/>
              <a:t>EGCG.</a:t>
            </a:r>
            <a:endParaRPr lang="en-US" dirty="0"/>
          </a:p>
        </p:txBody>
      </p:sp>
      <p:pic>
        <p:nvPicPr>
          <p:cNvPr id="4" name="Picture 2" descr="C:\Documents and Settings\RoyHJ\My Documents\My Pictures\green_tea_service.jpg"/>
          <p:cNvPicPr>
            <a:picLocks noChangeAspect="1" noChangeArrowheads="1"/>
          </p:cNvPicPr>
          <p:nvPr/>
        </p:nvPicPr>
        <p:blipFill>
          <a:blip r:embed="rId3" cstate="print"/>
          <a:srcRect/>
          <a:stretch>
            <a:fillRect/>
          </a:stretch>
        </p:blipFill>
        <p:spPr bwMode="auto">
          <a:xfrm>
            <a:off x="3234926" y="2590800"/>
            <a:ext cx="4731545" cy="3154363"/>
          </a:xfrm>
          <a:prstGeom prst="rect">
            <a:avLst/>
          </a:prstGeom>
          <a:noFill/>
        </p:spPr>
      </p:pic>
    </p:spTree>
    <p:extLst>
      <p:ext uri="{BB962C8B-B14F-4D97-AF65-F5344CB8AC3E}">
        <p14:creationId xmlns:p14="http://schemas.microsoft.com/office/powerpoint/2010/main" val="125949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162800" cy="1066800"/>
          </a:xfrm>
        </p:spPr>
        <p:txBody>
          <a:bodyPr>
            <a:normAutofit/>
          </a:bodyPr>
          <a:lstStyle/>
          <a:p>
            <a:r>
              <a:rPr lang="en-US" sz="3200" dirty="0"/>
              <a:t>Where can you find </a:t>
            </a:r>
            <a:r>
              <a:rPr lang="en-US" sz="3200" dirty="0" smtClean="0"/>
              <a:t>these </a:t>
            </a:r>
            <a:r>
              <a:rPr lang="en-US" sz="3200" dirty="0" err="1" smtClean="0"/>
              <a:t>superfoods</a:t>
            </a:r>
            <a:r>
              <a:rPr lang="en-US" sz="3200" dirty="0" smtClean="0"/>
              <a:t>?</a:t>
            </a:r>
            <a:endParaRPr lang="en-US" sz="3200" dirty="0"/>
          </a:p>
        </p:txBody>
      </p:sp>
      <p:sp>
        <p:nvSpPr>
          <p:cNvPr id="3" name="Content Placeholder 2"/>
          <p:cNvSpPr>
            <a:spLocks noGrp="1"/>
          </p:cNvSpPr>
          <p:nvPr>
            <p:ph idx="1"/>
          </p:nvPr>
        </p:nvSpPr>
        <p:spPr/>
        <p:txBody>
          <a:bodyPr>
            <a:normAutofit fontScale="92500"/>
          </a:bodyPr>
          <a:lstStyle/>
          <a:p>
            <a:pPr marL="0" indent="0">
              <a:buNone/>
            </a:pPr>
            <a:r>
              <a:rPr lang="en-US" dirty="0" smtClean="0"/>
              <a:t>They </a:t>
            </a:r>
            <a:r>
              <a:rPr lang="en-US" dirty="0"/>
              <a:t>are available at local supermarkets</a:t>
            </a:r>
            <a:r>
              <a:rPr lang="en-US" dirty="0" smtClean="0"/>
              <a:t>, served at local restaurants, and they are easy </a:t>
            </a:r>
            <a:r>
              <a:rPr lang="en-US" dirty="0"/>
              <a:t>to grow in a </a:t>
            </a:r>
            <a:r>
              <a:rPr lang="en-US" dirty="0" smtClean="0"/>
              <a:t>garden. Since </a:t>
            </a:r>
            <a:r>
              <a:rPr lang="en-US" dirty="0" err="1" smtClean="0"/>
              <a:t>superfoods</a:t>
            </a:r>
            <a:r>
              <a:rPr lang="en-US" dirty="0" smtClean="0"/>
              <a:t> are easy to find, they can be </a:t>
            </a:r>
            <a:r>
              <a:rPr lang="en-US" dirty="0"/>
              <a:t>added to </a:t>
            </a:r>
            <a:r>
              <a:rPr lang="en-US" dirty="0" smtClean="0"/>
              <a:t>your </a:t>
            </a:r>
            <a:r>
              <a:rPr lang="en-US" dirty="0"/>
              <a:t>daily diet.</a:t>
            </a:r>
          </a:p>
          <a:p>
            <a:pPr marL="0" indent="0">
              <a:buNone/>
            </a:pPr>
            <a:r>
              <a:rPr lang="en-US" dirty="0"/>
              <a:t>Just think about adding color and variety consistently to </a:t>
            </a:r>
            <a:r>
              <a:rPr lang="en-US" dirty="0" smtClean="0"/>
              <a:t>meals, </a:t>
            </a:r>
            <a:r>
              <a:rPr lang="en-US" dirty="0"/>
              <a:t>and you will be adding many of the important chemicals that are in </a:t>
            </a:r>
            <a:r>
              <a:rPr lang="en-US" dirty="0" err="1"/>
              <a:t>superfoods</a:t>
            </a:r>
            <a:r>
              <a:rPr lang="en-US" dirty="0"/>
              <a:t>!</a:t>
            </a:r>
          </a:p>
          <a:p>
            <a:pPr marL="0" indent="0">
              <a:buNone/>
            </a:pPr>
            <a:r>
              <a:rPr lang="en-US" sz="6000" dirty="0"/>
              <a:t>		Do it for you!</a:t>
            </a:r>
          </a:p>
          <a:p>
            <a:endParaRPr lang="en-US" dirty="0"/>
          </a:p>
        </p:txBody>
      </p:sp>
    </p:spTree>
    <p:extLst>
      <p:ext uri="{BB962C8B-B14F-4D97-AF65-F5344CB8AC3E}">
        <p14:creationId xmlns:p14="http://schemas.microsoft.com/office/powerpoint/2010/main" val="3225875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dirty="0" err="1"/>
              <a:t>superfoods</a:t>
            </a:r>
            <a:r>
              <a:rPr lang="en-US" dirty="0"/>
              <a:t>?</a:t>
            </a:r>
            <a:endParaRPr lang="en-US" dirty="0"/>
          </a:p>
        </p:txBody>
      </p:sp>
      <p:sp>
        <p:nvSpPr>
          <p:cNvPr id="3" name="Content Placeholder 2"/>
          <p:cNvSpPr>
            <a:spLocks noGrp="1"/>
          </p:cNvSpPr>
          <p:nvPr>
            <p:ph idx="1"/>
          </p:nvPr>
        </p:nvSpPr>
        <p:spPr/>
        <p:txBody>
          <a:bodyPr/>
          <a:lstStyle/>
          <a:p>
            <a:r>
              <a:rPr lang="en-US" dirty="0" err="1"/>
              <a:t>Superfoods</a:t>
            </a:r>
            <a:r>
              <a:rPr lang="en-US" dirty="0"/>
              <a:t> provide a host of benefits to help us live longer, healthier lives. They are high in phytonutrients, chemicals that occur naturally in food. They protect against cancer, diabetes, heart disease and hypertension and may also boost your immune function and perhaps lower your risk for infection. Here are 10 </a:t>
            </a:r>
            <a:r>
              <a:rPr lang="en-US" dirty="0" err="1"/>
              <a:t>superfoods</a:t>
            </a:r>
            <a:r>
              <a:rPr lang="en-US" dirty="0"/>
              <a:t> that offer a good start to a balanced diet for </a:t>
            </a:r>
            <a:r>
              <a:rPr lang="en-US" dirty="0" smtClean="0"/>
              <a:t>men</a:t>
            </a:r>
            <a:r>
              <a:rPr lang="en-US" dirty="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Seafood</a:t>
            </a:r>
            <a:endParaRPr lang="en-US" dirty="0"/>
          </a:p>
        </p:txBody>
      </p:sp>
      <p:sp>
        <p:nvSpPr>
          <p:cNvPr id="3" name="Content Placeholder 2"/>
          <p:cNvSpPr>
            <a:spLocks noGrp="1"/>
          </p:cNvSpPr>
          <p:nvPr>
            <p:ph idx="1"/>
          </p:nvPr>
        </p:nvSpPr>
        <p:spPr>
          <a:xfrm>
            <a:off x="304800" y="1447800"/>
            <a:ext cx="8305800" cy="1143000"/>
          </a:xfrm>
        </p:spPr>
        <p:txBody>
          <a:bodyPr/>
          <a:lstStyle/>
          <a:p>
            <a:pPr marL="0" indent="0">
              <a:buNone/>
            </a:pPr>
            <a:r>
              <a:rPr lang="en-US" b="1" dirty="0"/>
              <a:t>Contains heart healthy  omega-3 fatty acids!</a:t>
            </a:r>
          </a:p>
          <a:p>
            <a:endParaRPr lang="en-US" dirty="0"/>
          </a:p>
        </p:txBody>
      </p:sp>
      <p:pic>
        <p:nvPicPr>
          <p:cNvPr id="4" name="Picture 17"/>
          <p:cNvPicPr>
            <a:picLocks noChangeAspect="1" noChangeArrowheads="1"/>
          </p:cNvPicPr>
          <p:nvPr/>
        </p:nvPicPr>
        <p:blipFill>
          <a:blip r:embed="rId3" cstate="print"/>
          <a:srcRect/>
          <a:stretch>
            <a:fillRect/>
          </a:stretch>
        </p:blipFill>
        <p:spPr bwMode="auto">
          <a:xfrm>
            <a:off x="4038600" y="2286000"/>
            <a:ext cx="4000500" cy="4000500"/>
          </a:xfrm>
          <a:prstGeom prst="rect">
            <a:avLst/>
          </a:prstGeom>
          <a:noFill/>
          <a:ln w="9525">
            <a:noFill/>
            <a:miter lim="800000"/>
            <a:headEnd/>
            <a:tailEnd/>
          </a:ln>
        </p:spPr>
      </p:pic>
      <p:sp>
        <p:nvSpPr>
          <p:cNvPr id="5" name="Heart 4"/>
          <p:cNvSpPr/>
          <p:nvPr/>
        </p:nvSpPr>
        <p:spPr>
          <a:xfrm rot="20503748">
            <a:off x="361520" y="3351287"/>
            <a:ext cx="1707355" cy="1608614"/>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28575" tIns="14288" rIns="28575" bIns="14288" rtlCol="0" anchor="ctr"/>
          <a:lstStyle/>
          <a:p>
            <a:pPr algn="ctr"/>
            <a:endParaRPr lang="en-US"/>
          </a:p>
        </p:txBody>
      </p:sp>
      <p:sp>
        <p:nvSpPr>
          <p:cNvPr id="6" name="Heart 5"/>
          <p:cNvSpPr/>
          <p:nvPr/>
        </p:nvSpPr>
        <p:spPr>
          <a:xfrm rot="1519924">
            <a:off x="1601303" y="4037730"/>
            <a:ext cx="1750395" cy="1467095"/>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28575" tIns="14288" rIns="28575" bIns="14288" rtlCol="0" anchor="ctr"/>
          <a:lstStyle/>
          <a:p>
            <a:pPr algn="ctr"/>
            <a:endParaRPr lang="en-US"/>
          </a:p>
        </p:txBody>
      </p:sp>
    </p:spTree>
    <p:extLst>
      <p:ext uri="{BB962C8B-B14F-4D97-AF65-F5344CB8AC3E}">
        <p14:creationId xmlns:p14="http://schemas.microsoft.com/office/powerpoint/2010/main" val="334577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Nuts</a:t>
            </a:r>
            <a:endParaRPr lang="en-US" dirty="0"/>
          </a:p>
        </p:txBody>
      </p:sp>
      <p:sp>
        <p:nvSpPr>
          <p:cNvPr id="3" name="Content Placeholder 2"/>
          <p:cNvSpPr>
            <a:spLocks noGrp="1"/>
          </p:cNvSpPr>
          <p:nvPr>
            <p:ph idx="1"/>
          </p:nvPr>
        </p:nvSpPr>
        <p:spPr>
          <a:xfrm>
            <a:off x="304800" y="2286000"/>
            <a:ext cx="3657600" cy="3962400"/>
          </a:xfrm>
        </p:spPr>
        <p:txBody>
          <a:bodyPr/>
          <a:lstStyle/>
          <a:p>
            <a:pPr marL="0" indent="0">
              <a:buNone/>
            </a:pPr>
            <a:r>
              <a:rPr lang="en-US" b="1" dirty="0"/>
              <a:t>Nuts are excellent in reducing LDL (bad cholesterol). </a:t>
            </a:r>
          </a:p>
          <a:p>
            <a:endParaRPr lang="en-US" dirty="0"/>
          </a:p>
        </p:txBody>
      </p:sp>
      <p:pic>
        <p:nvPicPr>
          <p:cNvPr id="4" name="Picture 14"/>
          <p:cNvPicPr>
            <a:picLocks noChangeAspect="1" noChangeArrowheads="1"/>
          </p:cNvPicPr>
          <p:nvPr/>
        </p:nvPicPr>
        <p:blipFill>
          <a:blip r:embed="rId3" cstate="print"/>
          <a:srcRect/>
          <a:stretch>
            <a:fillRect/>
          </a:stretch>
        </p:blipFill>
        <p:spPr bwMode="auto">
          <a:xfrm>
            <a:off x="4953000" y="1634104"/>
            <a:ext cx="3584921" cy="4525963"/>
          </a:xfrm>
          <a:prstGeom prst="rect">
            <a:avLst/>
          </a:prstGeom>
          <a:noFill/>
          <a:ln w="9525">
            <a:noFill/>
            <a:miter lim="800000"/>
            <a:headEnd/>
            <a:tailEnd/>
          </a:ln>
        </p:spPr>
      </p:pic>
    </p:spTree>
    <p:extLst>
      <p:ext uri="{BB962C8B-B14F-4D97-AF65-F5344CB8AC3E}">
        <p14:creationId xmlns:p14="http://schemas.microsoft.com/office/powerpoint/2010/main" val="41765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Whole Grains</a:t>
            </a:r>
            <a:endParaRPr lang="en-US" dirty="0"/>
          </a:p>
        </p:txBody>
      </p:sp>
      <p:sp>
        <p:nvSpPr>
          <p:cNvPr id="3" name="Content Placeholder 2"/>
          <p:cNvSpPr>
            <a:spLocks noGrp="1"/>
          </p:cNvSpPr>
          <p:nvPr>
            <p:ph idx="1"/>
          </p:nvPr>
        </p:nvSpPr>
        <p:spPr>
          <a:xfrm>
            <a:off x="5500914" y="2209800"/>
            <a:ext cx="3657600" cy="3962400"/>
          </a:xfrm>
        </p:spPr>
        <p:txBody>
          <a:bodyPr/>
          <a:lstStyle/>
          <a:p>
            <a:pPr marL="0" indent="0">
              <a:buNone/>
            </a:pPr>
            <a:r>
              <a:rPr lang="en-US" b="1" dirty="0"/>
              <a:t>Whole grains provide many vitamins and minerals as well as fiber. </a:t>
            </a:r>
          </a:p>
          <a:p>
            <a:endParaRPr lang="en-US" dirty="0"/>
          </a:p>
        </p:txBody>
      </p:sp>
      <p:pic>
        <p:nvPicPr>
          <p:cNvPr id="4" name="Picture 12"/>
          <p:cNvPicPr>
            <a:picLocks noChangeAspect="1" noChangeArrowheads="1"/>
          </p:cNvPicPr>
          <p:nvPr/>
        </p:nvPicPr>
        <p:blipFill>
          <a:blip r:embed="rId3" cstate="print"/>
          <a:srcRect/>
          <a:stretch>
            <a:fillRect/>
          </a:stretch>
        </p:blipFill>
        <p:spPr bwMode="auto">
          <a:xfrm>
            <a:off x="381000" y="1752600"/>
            <a:ext cx="5120217" cy="3840163"/>
          </a:xfrm>
          <a:prstGeom prst="rect">
            <a:avLst/>
          </a:prstGeom>
          <a:noFill/>
          <a:ln w="9525">
            <a:noFill/>
            <a:miter lim="800000"/>
            <a:headEnd/>
            <a:tailEnd/>
          </a:ln>
        </p:spPr>
      </p:pic>
    </p:spTree>
    <p:extLst>
      <p:ext uri="{BB962C8B-B14F-4D97-AF65-F5344CB8AC3E}">
        <p14:creationId xmlns:p14="http://schemas.microsoft.com/office/powerpoint/2010/main" val="207699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Tomatoes</a:t>
            </a:r>
            <a:endParaRPr lang="en-US" dirty="0"/>
          </a:p>
        </p:txBody>
      </p:sp>
      <p:sp>
        <p:nvSpPr>
          <p:cNvPr id="3" name="Content Placeholder 2"/>
          <p:cNvSpPr>
            <a:spLocks noGrp="1"/>
          </p:cNvSpPr>
          <p:nvPr>
            <p:ph idx="1"/>
          </p:nvPr>
        </p:nvSpPr>
        <p:spPr>
          <a:xfrm>
            <a:off x="4953000" y="1828800"/>
            <a:ext cx="3962400" cy="3505200"/>
          </a:xfrm>
        </p:spPr>
        <p:txBody>
          <a:bodyPr>
            <a:normAutofit/>
          </a:bodyPr>
          <a:lstStyle/>
          <a:p>
            <a:pPr marL="0" indent="0">
              <a:buNone/>
            </a:pPr>
            <a:r>
              <a:rPr lang="en-US" b="1" dirty="0"/>
              <a:t>Tomatoes are the best source of lycopene which is linked to reduced risk of prostate cancer. </a:t>
            </a:r>
            <a:endParaRPr lang="en-US" dirty="0"/>
          </a:p>
          <a:p>
            <a:endParaRPr lang="en-US" dirty="0"/>
          </a:p>
        </p:txBody>
      </p:sp>
      <p:pic>
        <p:nvPicPr>
          <p:cNvPr id="4" name="Picture 13"/>
          <p:cNvPicPr>
            <a:picLocks noChangeAspect="1" noChangeArrowheads="1"/>
          </p:cNvPicPr>
          <p:nvPr/>
        </p:nvPicPr>
        <p:blipFill>
          <a:blip r:embed="rId3" cstate="print"/>
          <a:srcRect/>
          <a:stretch>
            <a:fillRect/>
          </a:stretch>
        </p:blipFill>
        <p:spPr bwMode="auto">
          <a:xfrm>
            <a:off x="1447800" y="2209800"/>
            <a:ext cx="2857500" cy="2924175"/>
          </a:xfrm>
          <a:prstGeom prst="rect">
            <a:avLst/>
          </a:prstGeom>
          <a:noFill/>
          <a:ln w="9525">
            <a:noFill/>
            <a:miter lim="800000"/>
            <a:headEnd/>
            <a:tailEnd/>
          </a:ln>
        </p:spPr>
      </p:pic>
    </p:spTree>
    <p:extLst>
      <p:ext uri="{BB962C8B-B14F-4D97-AF65-F5344CB8AC3E}">
        <p14:creationId xmlns:p14="http://schemas.microsoft.com/office/powerpoint/2010/main" val="403701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Red and Orange Vegetables</a:t>
            </a:r>
            <a:endParaRPr lang="en-US" dirty="0"/>
          </a:p>
        </p:txBody>
      </p:sp>
      <p:sp>
        <p:nvSpPr>
          <p:cNvPr id="3" name="Content Placeholder 2"/>
          <p:cNvSpPr>
            <a:spLocks noGrp="1"/>
          </p:cNvSpPr>
          <p:nvPr>
            <p:ph idx="1"/>
          </p:nvPr>
        </p:nvSpPr>
        <p:spPr>
          <a:xfrm>
            <a:off x="304800" y="2209800"/>
            <a:ext cx="3124200" cy="4267200"/>
          </a:xfrm>
        </p:spPr>
        <p:txBody>
          <a:bodyPr/>
          <a:lstStyle/>
          <a:p>
            <a:pPr marL="0" indent="0">
              <a:buNone/>
            </a:pPr>
            <a:r>
              <a:rPr lang="en-US" b="1" dirty="0"/>
              <a:t>Loaded with Vitamin C and Beta-carotene</a:t>
            </a:r>
            <a:endParaRPr lang="en-US" dirty="0"/>
          </a:p>
        </p:txBody>
      </p:sp>
      <p:pic>
        <p:nvPicPr>
          <p:cNvPr id="4" name="Picture 7"/>
          <p:cNvPicPr>
            <a:picLocks noChangeAspect="1" noChangeArrowheads="1"/>
          </p:cNvPicPr>
          <p:nvPr/>
        </p:nvPicPr>
        <p:blipFill>
          <a:blip r:embed="rId2" cstate="print"/>
          <a:srcRect/>
          <a:stretch>
            <a:fillRect/>
          </a:stretch>
        </p:blipFill>
        <p:spPr bwMode="auto">
          <a:xfrm>
            <a:off x="3962400" y="1524000"/>
            <a:ext cx="4218198" cy="4525963"/>
          </a:xfrm>
          <a:prstGeom prst="rect">
            <a:avLst/>
          </a:prstGeom>
          <a:noFill/>
          <a:ln w="9525">
            <a:noFill/>
            <a:miter lim="800000"/>
            <a:headEnd/>
            <a:tailEnd/>
          </a:ln>
        </p:spPr>
      </p:pic>
    </p:spTree>
    <p:extLst>
      <p:ext uri="{BB962C8B-B14F-4D97-AF65-F5344CB8AC3E}">
        <p14:creationId xmlns:p14="http://schemas.microsoft.com/office/powerpoint/2010/main" val="384531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6. Berries and Cherries</a:t>
            </a:r>
            <a:endParaRPr lang="en-US" dirty="0"/>
          </a:p>
        </p:txBody>
      </p:sp>
      <p:sp>
        <p:nvSpPr>
          <p:cNvPr id="3" name="Content Placeholder 2"/>
          <p:cNvSpPr>
            <a:spLocks noGrp="1"/>
          </p:cNvSpPr>
          <p:nvPr>
            <p:ph idx="1"/>
          </p:nvPr>
        </p:nvSpPr>
        <p:spPr>
          <a:xfrm>
            <a:off x="304800" y="1447800"/>
            <a:ext cx="8534400" cy="1447800"/>
          </a:xfrm>
        </p:spPr>
        <p:txBody>
          <a:bodyPr/>
          <a:lstStyle/>
          <a:p>
            <a:pPr marL="0" indent="0">
              <a:buNone/>
            </a:pPr>
            <a:r>
              <a:rPr lang="en-US" b="1" dirty="0"/>
              <a:t>Contains </a:t>
            </a:r>
            <a:r>
              <a:rPr lang="en-US" b="1" dirty="0" err="1" smtClean="0"/>
              <a:t>anthocyanins</a:t>
            </a:r>
            <a:r>
              <a:rPr lang="en-US" b="1" dirty="0" smtClean="0"/>
              <a:t> and vitamin C, </a:t>
            </a:r>
            <a:r>
              <a:rPr lang="en-US" b="1" dirty="0"/>
              <a:t>strong antioxidants. </a:t>
            </a:r>
          </a:p>
          <a:p>
            <a:endParaRPr lang="en-US" dirty="0"/>
          </a:p>
        </p:txBody>
      </p:sp>
      <p:pic>
        <p:nvPicPr>
          <p:cNvPr id="4" name="Picture 10"/>
          <p:cNvPicPr>
            <a:picLocks noChangeAspect="1" noChangeArrowheads="1"/>
          </p:cNvPicPr>
          <p:nvPr/>
        </p:nvPicPr>
        <p:blipFill>
          <a:blip r:embed="rId3" cstate="print"/>
          <a:srcRect/>
          <a:stretch>
            <a:fillRect/>
          </a:stretch>
        </p:blipFill>
        <p:spPr bwMode="auto">
          <a:xfrm>
            <a:off x="3429000" y="2667000"/>
            <a:ext cx="4419600" cy="3534574"/>
          </a:xfrm>
          <a:prstGeom prst="rect">
            <a:avLst/>
          </a:prstGeom>
          <a:noFill/>
          <a:ln w="9525">
            <a:noFill/>
            <a:miter lim="800000"/>
            <a:headEnd/>
            <a:tailEnd/>
          </a:ln>
        </p:spPr>
      </p:pic>
    </p:spTree>
    <p:extLst>
      <p:ext uri="{BB962C8B-B14F-4D97-AF65-F5344CB8AC3E}">
        <p14:creationId xmlns:p14="http://schemas.microsoft.com/office/powerpoint/2010/main" val="378725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7. Cruciferous vegetables</a:t>
            </a:r>
            <a:endParaRPr lang="en-US" dirty="0"/>
          </a:p>
        </p:txBody>
      </p:sp>
      <p:sp>
        <p:nvSpPr>
          <p:cNvPr id="3" name="Content Placeholder 2"/>
          <p:cNvSpPr>
            <a:spLocks noGrp="1"/>
          </p:cNvSpPr>
          <p:nvPr>
            <p:ph idx="1"/>
          </p:nvPr>
        </p:nvSpPr>
        <p:spPr>
          <a:xfrm>
            <a:off x="304800" y="2514600"/>
            <a:ext cx="3048000" cy="3733800"/>
          </a:xfrm>
        </p:spPr>
        <p:txBody>
          <a:bodyPr/>
          <a:lstStyle/>
          <a:p>
            <a:pPr marL="0" indent="0">
              <a:buNone/>
            </a:pPr>
            <a:r>
              <a:rPr lang="en-US" b="1" dirty="0"/>
              <a:t>Eliminates free radicals!</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352800" y="1752600"/>
            <a:ext cx="5094893" cy="4525963"/>
          </a:xfrm>
          <a:prstGeom prst="rect">
            <a:avLst/>
          </a:prstGeom>
          <a:noFill/>
          <a:ln w="9525">
            <a:noFill/>
            <a:miter lim="800000"/>
            <a:headEnd/>
            <a:tailEnd/>
          </a:ln>
        </p:spPr>
      </p:pic>
    </p:spTree>
    <p:extLst>
      <p:ext uri="{BB962C8B-B14F-4D97-AF65-F5344CB8AC3E}">
        <p14:creationId xmlns:p14="http://schemas.microsoft.com/office/powerpoint/2010/main" val="2270347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2190</Words>
  <Application>Microsoft Office PowerPoint</Application>
  <PresentationFormat>On-screen Show (4:3)</PresentationFormat>
  <Paragraphs>108</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Superfoods for Men</vt:lpstr>
      <vt:lpstr>What are superfoods?</vt:lpstr>
      <vt:lpstr>1. Seafood</vt:lpstr>
      <vt:lpstr>2. Nuts</vt:lpstr>
      <vt:lpstr>3. Whole Grains</vt:lpstr>
      <vt:lpstr>4. Tomatoes</vt:lpstr>
      <vt:lpstr>5. Red and Orange Vegetables</vt:lpstr>
      <vt:lpstr>6. Berries and Cherries</vt:lpstr>
      <vt:lpstr>7. Cruciferous vegetables</vt:lpstr>
      <vt:lpstr>8. Greens</vt:lpstr>
      <vt:lpstr>9. Beans and Legumes </vt:lpstr>
      <vt:lpstr>10. Green tea</vt:lpstr>
      <vt:lpstr>Where can you find these superfoods?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nguyenth</dc:creator>
  <cp:lastModifiedBy>Windows User</cp:lastModifiedBy>
  <cp:revision>15</cp:revision>
  <dcterms:created xsi:type="dcterms:W3CDTF">2014-04-10T14:10:23Z</dcterms:created>
  <dcterms:modified xsi:type="dcterms:W3CDTF">2014-05-16T15:38:21Z</dcterms:modified>
</cp:coreProperties>
</file>