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68" r:id="rId4"/>
    <p:sldId id="269" r:id="rId5"/>
    <p:sldId id="258" r:id="rId6"/>
    <p:sldId id="259" r:id="rId7"/>
    <p:sldId id="260" r:id="rId8"/>
    <p:sldId id="261" r:id="rId9"/>
    <p:sldId id="262" r:id="rId10"/>
    <p:sldId id="263" r:id="rId11"/>
    <p:sldId id="265" r:id="rId12"/>
    <p:sldId id="264" r:id="rId13"/>
    <p:sldId id="270" r:id="rId14"/>
    <p:sldId id="26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2E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59" autoAdjust="0"/>
    <p:restoredTop sz="84364" autoAdjust="0"/>
  </p:normalViewPr>
  <p:slideViewPr>
    <p:cSldViewPr>
      <p:cViewPr>
        <p:scale>
          <a:sx n="90" d="100"/>
          <a:sy n="90" d="100"/>
        </p:scale>
        <p:origin x="-600" y="-1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B07FB9-5F53-4DD4-AD2C-D8DF18F83EFF}" type="datetimeFigureOut">
              <a:rPr lang="en-US" smtClean="0"/>
              <a:t>12/17/2010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1CEF45-86D7-4EE4-BA58-A4369F664ECF}" type="slidenum">
              <a:rPr lang="en-US" smtClean="0"/>
              <a:t>‹#›</a:t>
            </a:fld>
            <a:endParaRPr lang="en-US"/>
          </a:p>
        </p:txBody>
      </p:sp>
    </p:spTree>
    <p:extLst>
      <p:ext uri="{BB962C8B-B14F-4D97-AF65-F5344CB8AC3E}">
        <p14:creationId xmlns:p14="http://schemas.microsoft.com/office/powerpoint/2010/main" val="2097178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Does</a:t>
            </a:r>
            <a:r>
              <a:rPr lang="en-US" b="0" i="0" baseline="0" dirty="0" smtClean="0"/>
              <a:t> anyone know why Calcium is so important to our daily diet?</a:t>
            </a:r>
          </a:p>
          <a:p>
            <a:endParaRPr lang="en-US" b="0" i="0" baseline="0" dirty="0" smtClean="0"/>
          </a:p>
          <a:p>
            <a:r>
              <a:rPr lang="en-US" b="0" i="0" baseline="0" dirty="0" smtClean="0"/>
              <a:t>(Allow students to respond before clicking to the next slide)</a:t>
            </a:r>
            <a:endParaRPr lang="en-US" b="1" i="1" dirty="0"/>
          </a:p>
        </p:txBody>
      </p:sp>
      <p:sp>
        <p:nvSpPr>
          <p:cNvPr id="4" name="Slide Number Placeholder 3"/>
          <p:cNvSpPr>
            <a:spLocks noGrp="1"/>
          </p:cNvSpPr>
          <p:nvPr>
            <p:ph type="sldNum" sz="quarter" idx="10"/>
          </p:nvPr>
        </p:nvSpPr>
        <p:spPr/>
        <p:txBody>
          <a:bodyPr/>
          <a:lstStyle/>
          <a:p>
            <a:fld id="{171CEF45-86D7-4EE4-BA58-A4369F664ECF}" type="slidenum">
              <a:rPr lang="en-US" smtClean="0"/>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1" i="1" dirty="0"/>
          </a:p>
        </p:txBody>
      </p:sp>
      <p:sp>
        <p:nvSpPr>
          <p:cNvPr id="4" name="Slide Number Placeholder 3"/>
          <p:cNvSpPr>
            <a:spLocks noGrp="1"/>
          </p:cNvSpPr>
          <p:nvPr>
            <p:ph type="sldNum" sz="quarter" idx="10"/>
          </p:nvPr>
        </p:nvSpPr>
        <p:spPr/>
        <p:txBody>
          <a:bodyPr/>
          <a:lstStyle/>
          <a:p>
            <a:fld id="{171CEF45-86D7-4EE4-BA58-A4369F664ECF}" type="slidenum">
              <a:rPr lang="en-US" smtClean="0"/>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We can get Calcium from foods like: milk, cheese,</a:t>
            </a:r>
            <a:r>
              <a:rPr lang="en-US" b="0" i="0" baseline="0" dirty="0" smtClean="0"/>
              <a:t> yogurt, ice cream, </a:t>
            </a:r>
            <a:r>
              <a:rPr lang="en-US" b="0" i="0" baseline="0" dirty="0" smtClean="0"/>
              <a:t>greens, </a:t>
            </a:r>
            <a:r>
              <a:rPr lang="en-US" b="0" i="0" baseline="0" dirty="0" smtClean="0"/>
              <a:t>fish, beans, and </a:t>
            </a:r>
            <a:r>
              <a:rPr lang="en-US" b="0" i="0" baseline="0" dirty="0" smtClean="0"/>
              <a:t>fortified bread; </a:t>
            </a:r>
            <a:r>
              <a:rPr lang="en-US" b="0" i="0" baseline="0" dirty="0" smtClean="0"/>
              <a:t>just to name a few.</a:t>
            </a:r>
            <a:endParaRPr lang="en-US" b="1" i="1" dirty="0"/>
          </a:p>
        </p:txBody>
      </p:sp>
      <p:sp>
        <p:nvSpPr>
          <p:cNvPr id="4" name="Slide Number Placeholder 3"/>
          <p:cNvSpPr>
            <a:spLocks noGrp="1"/>
          </p:cNvSpPr>
          <p:nvPr>
            <p:ph type="sldNum" sz="quarter" idx="10"/>
          </p:nvPr>
        </p:nvSpPr>
        <p:spPr/>
        <p:txBody>
          <a:bodyPr/>
          <a:lstStyle/>
          <a:p>
            <a:fld id="{171CEF45-86D7-4EE4-BA58-A4369F664ECF}" type="slidenum">
              <a:rPr lang="en-US" smtClean="0"/>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Say: if you exercise your bones will be stronger.</a:t>
            </a:r>
            <a:r>
              <a:rPr lang="en-US" baseline="0" dirty="0" smtClean="0"/>
              <a:t> Doing squats, running, push ups, weight training and walking and jogging can all help make stronger bones. Also, we need a vitamin that we get from sunlight to help build strong bones, and that is vitamin D. Vitamin D forms in our skin when exposed to sun. Vitamin D helps to bring the calcium in the bones and helps make them stronger.</a:t>
            </a:r>
            <a:endParaRPr lang="en-US" dirty="0"/>
          </a:p>
        </p:txBody>
      </p:sp>
      <p:sp>
        <p:nvSpPr>
          <p:cNvPr id="4" name="Slide Number Placeholder 3"/>
          <p:cNvSpPr>
            <a:spLocks noGrp="1"/>
          </p:cNvSpPr>
          <p:nvPr>
            <p:ph type="sldNum" sz="quarter" idx="10"/>
          </p:nvPr>
        </p:nvSpPr>
        <p:spPr/>
        <p:txBody>
          <a:bodyPr/>
          <a:lstStyle/>
          <a:p>
            <a:fld id="{171CEF45-86D7-4EE4-BA58-A4369F664ECF}" type="slidenum">
              <a:rPr lang="en-US" smtClean="0"/>
              <a:t>13</a:t>
            </a:fld>
            <a:endParaRPr lang="en-US"/>
          </a:p>
        </p:txBody>
      </p:sp>
    </p:spTree>
    <p:extLst>
      <p:ext uri="{BB962C8B-B14F-4D97-AF65-F5344CB8AC3E}">
        <p14:creationId xmlns:p14="http://schemas.microsoft.com/office/powerpoint/2010/main" val="36942324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Calcium</a:t>
            </a:r>
            <a:r>
              <a:rPr lang="en-US" b="0" i="0" baseline="0" dirty="0" smtClean="0"/>
              <a:t> is necessary for strong bones both now and later in life.</a:t>
            </a:r>
            <a:endParaRPr lang="en-US" b="1" i="1" dirty="0"/>
          </a:p>
        </p:txBody>
      </p:sp>
      <p:sp>
        <p:nvSpPr>
          <p:cNvPr id="4" name="Slide Number Placeholder 3"/>
          <p:cNvSpPr>
            <a:spLocks noGrp="1"/>
          </p:cNvSpPr>
          <p:nvPr>
            <p:ph type="sldNum" sz="quarter" idx="10"/>
          </p:nvPr>
        </p:nvSpPr>
        <p:spPr/>
        <p:txBody>
          <a:bodyPr/>
          <a:lstStyle/>
          <a:p>
            <a:fld id="{171CEF45-86D7-4EE4-BA58-A4369F664ECF}"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Say: We all need calcium every day to keep our bones strong. Calcium is used to make our bones strong. What all is included as part</a:t>
            </a:r>
            <a:r>
              <a:rPr lang="en-US" baseline="0" dirty="0" smtClean="0"/>
              <a:t> of our bones? Long and short bones in our legs, hands, arms, feet and skeleton, and also our teeth. They are made of bone. </a:t>
            </a:r>
            <a:r>
              <a:rPr lang="en-US" dirty="0" smtClean="0"/>
              <a:t>If you are growing, you need more</a:t>
            </a:r>
          </a:p>
          <a:p>
            <a:endParaRPr lang="en-US" dirty="0"/>
          </a:p>
        </p:txBody>
      </p:sp>
      <p:sp>
        <p:nvSpPr>
          <p:cNvPr id="4" name="Slide Number Placeholder 3"/>
          <p:cNvSpPr>
            <a:spLocks noGrp="1"/>
          </p:cNvSpPr>
          <p:nvPr>
            <p:ph type="sldNum" sz="quarter" idx="10"/>
          </p:nvPr>
        </p:nvSpPr>
        <p:spPr/>
        <p:txBody>
          <a:bodyPr/>
          <a:lstStyle/>
          <a:p>
            <a:fld id="{171CEF45-86D7-4EE4-BA58-A4369F664ECF}" type="slidenum">
              <a:rPr lang="en-US" smtClean="0"/>
              <a:t>4</a:t>
            </a:fld>
            <a:endParaRPr lang="en-US"/>
          </a:p>
        </p:txBody>
      </p:sp>
    </p:spTree>
    <p:extLst>
      <p:ext uri="{BB962C8B-B14F-4D97-AF65-F5344CB8AC3E}">
        <p14:creationId xmlns:p14="http://schemas.microsoft.com/office/powerpoint/2010/main" val="2316821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People</a:t>
            </a:r>
            <a:r>
              <a:rPr lang="en-US" b="0" i="0" baseline="0" dirty="0" smtClean="0"/>
              <a:t> between the ages of 4 and 8 years old should have at least 800 milligrams of Calcium per day.  This is equal to a minimum of  2 and 2/3 cups of </a:t>
            </a:r>
            <a:br>
              <a:rPr lang="en-US" b="0" i="0" baseline="0" dirty="0" smtClean="0"/>
            </a:br>
            <a:r>
              <a:rPr lang="en-US" b="0" i="0" baseline="0" dirty="0" smtClean="0"/>
              <a:t>	milk daily.</a:t>
            </a:r>
            <a:endParaRPr lang="en-US" b="1" i="1" dirty="0"/>
          </a:p>
        </p:txBody>
      </p:sp>
      <p:sp>
        <p:nvSpPr>
          <p:cNvPr id="4" name="Slide Number Placeholder 3"/>
          <p:cNvSpPr>
            <a:spLocks noGrp="1"/>
          </p:cNvSpPr>
          <p:nvPr>
            <p:ph type="sldNum" sz="quarter" idx="10"/>
          </p:nvPr>
        </p:nvSpPr>
        <p:spPr/>
        <p:txBody>
          <a:bodyPr/>
          <a:lstStyle/>
          <a:p>
            <a:fld id="{171CEF45-86D7-4EE4-BA58-A4369F664ECF}" type="slidenum">
              <a:rPr lang="en-US" smtClean="0"/>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People</a:t>
            </a:r>
            <a:r>
              <a:rPr lang="en-US" b="0" i="0" baseline="0" dirty="0" smtClean="0"/>
              <a:t> between the ages of 9 and 18 years old should have at least 1,300 milligrams of Calcium per day.  This is equal to a minimum of  4 and 1/3 cups </a:t>
            </a:r>
            <a:br>
              <a:rPr lang="en-US" b="0" i="0" baseline="0" dirty="0" smtClean="0"/>
            </a:br>
            <a:r>
              <a:rPr lang="en-US" b="0" i="0" baseline="0" dirty="0" smtClean="0"/>
              <a:t>	of milk daily.</a:t>
            </a:r>
            <a:endParaRPr lang="en-US" b="1" i="1" dirty="0"/>
          </a:p>
        </p:txBody>
      </p:sp>
      <p:sp>
        <p:nvSpPr>
          <p:cNvPr id="4" name="Slide Number Placeholder 3"/>
          <p:cNvSpPr>
            <a:spLocks noGrp="1"/>
          </p:cNvSpPr>
          <p:nvPr>
            <p:ph type="sldNum" sz="quarter" idx="10"/>
          </p:nvPr>
        </p:nvSpPr>
        <p:spPr/>
        <p:txBody>
          <a:bodyPr/>
          <a:lstStyle/>
          <a:p>
            <a:fld id="{171CEF45-86D7-4EE4-BA58-A4369F664ECF}" type="slidenum">
              <a:rPr lang="en-US" smtClean="0"/>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People</a:t>
            </a:r>
            <a:r>
              <a:rPr lang="en-US" b="0" i="0" baseline="0" dirty="0" smtClean="0"/>
              <a:t> ages 19 and older should have at least 1,000 milligrams of Calcium per day.  This is equal to a minimum of  3 and 1/3 cups of </a:t>
            </a:r>
            <a:br>
              <a:rPr lang="en-US" b="0" i="0" baseline="0" dirty="0" smtClean="0"/>
            </a:br>
            <a:r>
              <a:rPr lang="en-US" b="0" i="0" baseline="0" dirty="0" smtClean="0"/>
              <a:t>	milk daily.</a:t>
            </a:r>
            <a:endParaRPr lang="en-US" b="1" i="1" dirty="0"/>
          </a:p>
        </p:txBody>
      </p:sp>
      <p:sp>
        <p:nvSpPr>
          <p:cNvPr id="4" name="Slide Number Placeholder 3"/>
          <p:cNvSpPr>
            <a:spLocks noGrp="1"/>
          </p:cNvSpPr>
          <p:nvPr>
            <p:ph type="sldNum" sz="quarter" idx="10"/>
          </p:nvPr>
        </p:nvSpPr>
        <p:spPr/>
        <p:txBody>
          <a:bodyPr/>
          <a:lstStyle/>
          <a:p>
            <a:fld id="{171CEF45-86D7-4EE4-BA58-A4369F664ECF}" type="slidenum">
              <a:rPr lang="en-US" smtClean="0"/>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a:t>
            </a:r>
            <a:r>
              <a:rPr lang="en-US" b="0" i="0" dirty="0" smtClean="0"/>
              <a:t>	Some of the benefits of Calcium</a:t>
            </a:r>
            <a:r>
              <a:rPr lang="en-US" b="0" i="0" baseline="0" dirty="0" smtClean="0"/>
              <a:t> include that Calcium helps move your arms and legs.  This movement is also known an as muscle contraction.  Calcium can also help prevent blood clots from forming, which if formed and left untreated could lead to heart attack or stroke.  It can also help delay chronic  diseases and promote weight loss.</a:t>
            </a:r>
            <a:endParaRPr lang="en-US" b="1" i="1" dirty="0"/>
          </a:p>
        </p:txBody>
      </p:sp>
      <p:sp>
        <p:nvSpPr>
          <p:cNvPr id="4" name="Slide Number Placeholder 3"/>
          <p:cNvSpPr>
            <a:spLocks noGrp="1"/>
          </p:cNvSpPr>
          <p:nvPr>
            <p:ph type="sldNum" sz="quarter" idx="10"/>
          </p:nvPr>
        </p:nvSpPr>
        <p:spPr/>
        <p:txBody>
          <a:bodyPr/>
          <a:lstStyle/>
          <a:p>
            <a:fld id="{171CEF45-86D7-4EE4-BA58-A4369F664ECF}" type="slidenum">
              <a:rPr lang="en-US" smtClean="0"/>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Calcium is actually</a:t>
            </a:r>
            <a:r>
              <a:rPr lang="en-US" b="0" i="0" baseline="0" dirty="0" smtClean="0"/>
              <a:t> stored within our bones, and these stores are used up as our body needs them. If we don’t have adequate stores, our bones get weak and can break. It can lead to serous problems. </a:t>
            </a:r>
            <a:endParaRPr lang="en-US" b="1" i="1" dirty="0"/>
          </a:p>
        </p:txBody>
      </p:sp>
      <p:sp>
        <p:nvSpPr>
          <p:cNvPr id="4" name="Slide Number Placeholder 3"/>
          <p:cNvSpPr>
            <a:spLocks noGrp="1"/>
          </p:cNvSpPr>
          <p:nvPr>
            <p:ph type="sldNum" sz="quarter" idx="10"/>
          </p:nvPr>
        </p:nvSpPr>
        <p:spPr/>
        <p:txBody>
          <a:bodyPr/>
          <a:lstStyle/>
          <a:p>
            <a:fld id="{171CEF45-86D7-4EE4-BA58-A4369F664ECF}" type="slidenum">
              <a:rPr lang="en-US" smtClean="0"/>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1" i="1" dirty="0" smtClean="0"/>
              <a:t>Say:	</a:t>
            </a:r>
            <a:r>
              <a:rPr lang="en-US" b="0" i="0" dirty="0" smtClean="0"/>
              <a:t>When</a:t>
            </a:r>
            <a:r>
              <a:rPr lang="en-US" b="0" i="0" baseline="0" dirty="0" smtClean="0"/>
              <a:t> your body does not get enough Calcium, your bones will lose calcium and not be as strong as they could be.  This condition is called Osteopenia. It increases the chance that your bones are more likely to break.  In severe cases, especially as you age, if your bones continue to become weaker, it will lead to a condition called Osteoporosis, in which the bones almost become very weak, they break very easily.</a:t>
            </a:r>
            <a:endParaRPr lang="en-US" b="1" i="1" dirty="0"/>
          </a:p>
        </p:txBody>
      </p:sp>
      <p:sp>
        <p:nvSpPr>
          <p:cNvPr id="4" name="Slide Number Placeholder 3"/>
          <p:cNvSpPr>
            <a:spLocks noGrp="1"/>
          </p:cNvSpPr>
          <p:nvPr>
            <p:ph type="sldNum" sz="quarter" idx="10"/>
          </p:nvPr>
        </p:nvSpPr>
        <p:spPr/>
        <p:txBody>
          <a:bodyPr/>
          <a:lstStyle/>
          <a:p>
            <a:fld id="{171CEF45-86D7-4EE4-BA58-A4369F664ECF}" type="slidenum">
              <a:rPr lang="en-US" smtClean="0"/>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4CCA6E4-97D0-4F21-A274-7C4673FD35B4}" type="datetimeFigureOut">
              <a:rPr lang="en-US" smtClean="0"/>
              <a:t>12/17/2010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DDD0A-29C5-468A-8BC1-C8DAC3255B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CCA6E4-97D0-4F21-A274-7C4673FD35B4}" type="datetimeFigureOut">
              <a:rPr lang="en-US" smtClean="0"/>
              <a:t>12/17/2010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DDD0A-29C5-468A-8BC1-C8DAC3255BB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CCA6E4-97D0-4F21-A274-7C4673FD35B4}" type="datetimeFigureOut">
              <a:rPr lang="en-US" smtClean="0"/>
              <a:t>12/17/2010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DDD0A-29C5-468A-8BC1-C8DAC3255B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CCA6E4-97D0-4F21-A274-7C4673FD35B4}" type="datetimeFigureOut">
              <a:rPr lang="en-US" smtClean="0"/>
              <a:t>12/17/2010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DDD0A-29C5-468A-8BC1-C8DAC3255B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CCA6E4-97D0-4F21-A274-7C4673FD35B4}" type="datetimeFigureOut">
              <a:rPr lang="en-US" smtClean="0"/>
              <a:t>12/17/2010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DDD0A-29C5-468A-8BC1-C8DAC3255BB2}"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4CCA6E4-97D0-4F21-A274-7C4673FD35B4}" type="datetimeFigureOut">
              <a:rPr lang="en-US" smtClean="0"/>
              <a:t>12/17/2010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3DDD0A-29C5-468A-8BC1-C8DAC3255B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4CCA6E4-97D0-4F21-A274-7C4673FD35B4}" type="datetimeFigureOut">
              <a:rPr lang="en-US" smtClean="0"/>
              <a:t>12/17/2010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3DDD0A-29C5-468A-8BC1-C8DAC3255B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4CCA6E4-97D0-4F21-A274-7C4673FD35B4}" type="datetimeFigureOut">
              <a:rPr lang="en-US" smtClean="0"/>
              <a:t>12/17/2010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3DDD0A-29C5-468A-8BC1-C8DAC3255B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CCA6E4-97D0-4F21-A274-7C4673FD35B4}" type="datetimeFigureOut">
              <a:rPr lang="en-US" smtClean="0"/>
              <a:t>12/17/2010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3DDD0A-29C5-468A-8BC1-C8DAC3255B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CCA6E4-97D0-4F21-A274-7C4673FD35B4}" type="datetimeFigureOut">
              <a:rPr lang="en-US" smtClean="0"/>
              <a:t>12/17/2010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3DDD0A-29C5-468A-8BC1-C8DAC3255B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CCA6E4-97D0-4F21-A274-7C4673FD35B4}" type="datetimeFigureOut">
              <a:rPr lang="en-US" smtClean="0"/>
              <a:t>12/17/2010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3DDD0A-29C5-468A-8BC1-C8DAC3255B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CCA6E4-97D0-4F21-A274-7C4673FD35B4}" type="datetimeFigureOut">
              <a:rPr lang="en-US" smtClean="0"/>
              <a:t>12/17/2010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3DDD0A-29C5-468A-8BC1-C8DAC3255B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0.wmf"/><Relationship Id="rId5" Type="http://schemas.openxmlformats.org/officeDocument/2006/relationships/image" Target="../media/image9.wmf"/><Relationship Id="rId10" Type="http://schemas.openxmlformats.org/officeDocument/2006/relationships/image" Target="../media/image14.wmf"/><Relationship Id="rId4" Type="http://schemas.openxmlformats.org/officeDocument/2006/relationships/image" Target="../media/image8.wmf"/><Relationship Id="rId9" Type="http://schemas.openxmlformats.org/officeDocument/2006/relationships/image" Target="../media/image13.w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67000"/>
            <a:ext cx="7772400" cy="1470025"/>
          </a:xfrm>
        </p:spPr>
        <p:txBody>
          <a:bodyPr>
            <a:noAutofit/>
          </a:bodyPr>
          <a:lstStyle/>
          <a:p>
            <a:r>
              <a:rPr lang="en-US" sz="6600" dirty="0" smtClean="0">
                <a:latin typeface="Palatino Linotype" pitchFamily="18" charset="0"/>
              </a:rPr>
              <a:t>Super Strong Calcium</a:t>
            </a:r>
            <a:endParaRPr lang="en-US" sz="6600" dirty="0">
              <a:latin typeface="Palatino Linotype" pitchFamily="18" charset="0"/>
            </a:endParaRPr>
          </a:p>
        </p:txBody>
      </p:sp>
      <p:pic>
        <p:nvPicPr>
          <p:cNvPr id="1028" name="Picture 4" descr="C:\Documents and Settings\KalickBA\Local Settings\Temporary Internet Files\Content.IE5\98009FIQ\MC900357121[1].wmf"/>
          <p:cNvPicPr>
            <a:picLocks noChangeAspect="1" noChangeArrowheads="1"/>
          </p:cNvPicPr>
          <p:nvPr/>
        </p:nvPicPr>
        <p:blipFill>
          <a:blip r:embed="rId3" cstate="print"/>
          <a:srcRect/>
          <a:stretch>
            <a:fillRect/>
          </a:stretch>
        </p:blipFill>
        <p:spPr bwMode="auto">
          <a:xfrm>
            <a:off x="228600" y="152400"/>
            <a:ext cx="8686800" cy="930402"/>
          </a:xfrm>
          <a:prstGeom prst="rect">
            <a:avLst/>
          </a:prstGeom>
          <a:noFill/>
        </p:spPr>
      </p:pic>
      <p:pic>
        <p:nvPicPr>
          <p:cNvPr id="7" name="Picture 4" descr="C:\Documents and Settings\KalickBA\Local Settings\Temporary Internet Files\Content.IE5\98009FIQ\MC900357121[1].wmf"/>
          <p:cNvPicPr>
            <a:picLocks noChangeAspect="1" noChangeArrowheads="1"/>
          </p:cNvPicPr>
          <p:nvPr/>
        </p:nvPicPr>
        <p:blipFill>
          <a:blip r:embed="rId3" cstate="print"/>
          <a:srcRect/>
          <a:stretch>
            <a:fillRect/>
          </a:stretch>
        </p:blipFill>
        <p:spPr bwMode="auto">
          <a:xfrm>
            <a:off x="228600" y="5715000"/>
            <a:ext cx="8686800" cy="93040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ooper Black" pitchFamily="18" charset="0"/>
              </a:rPr>
              <a:t>What if I Don’t Get Enough?</a:t>
            </a:r>
            <a:endParaRPr lang="en-US" dirty="0">
              <a:latin typeface="Cooper Black" pitchFamily="18" charset="0"/>
            </a:endParaRPr>
          </a:p>
        </p:txBody>
      </p:sp>
      <p:sp>
        <p:nvSpPr>
          <p:cNvPr id="3" name="Content Placeholder 2"/>
          <p:cNvSpPr>
            <a:spLocks noGrp="1"/>
          </p:cNvSpPr>
          <p:nvPr>
            <p:ph idx="1"/>
          </p:nvPr>
        </p:nvSpPr>
        <p:spPr>
          <a:xfrm>
            <a:off x="457200" y="4800600"/>
            <a:ext cx="8229600" cy="1600200"/>
          </a:xfrm>
        </p:spPr>
        <p:txBody>
          <a:bodyPr/>
          <a:lstStyle/>
          <a:p>
            <a:pPr algn="ctr">
              <a:buFont typeface="Wingdings" pitchFamily="2" charset="2"/>
              <a:buChar char="Ø"/>
            </a:pPr>
            <a:r>
              <a:rPr lang="en-US" dirty="0" smtClean="0"/>
              <a:t>You may get Osteoporosis.  </a:t>
            </a:r>
            <a:endParaRPr lang="en-US" dirty="0"/>
          </a:p>
          <a:p>
            <a:pPr lvl="1" algn="ctr">
              <a:buNone/>
            </a:pPr>
            <a:r>
              <a:rPr lang="en-US" dirty="0" smtClean="0"/>
              <a:t>- This makes bones weak and they are more likely to break.</a:t>
            </a:r>
            <a:endParaRPr lang="en-US" dirty="0"/>
          </a:p>
        </p:txBody>
      </p:sp>
      <p:pic>
        <p:nvPicPr>
          <p:cNvPr id="7170" name="Picture 2" descr="Osteoporosis"/>
          <p:cNvPicPr>
            <a:picLocks noChangeAspect="1" noChangeArrowheads="1"/>
          </p:cNvPicPr>
          <p:nvPr/>
        </p:nvPicPr>
        <p:blipFill>
          <a:blip r:embed="rId3" cstate="print"/>
          <a:srcRect/>
          <a:stretch>
            <a:fillRect/>
          </a:stretch>
        </p:blipFill>
        <p:spPr bwMode="auto">
          <a:xfrm>
            <a:off x="2438400" y="1447800"/>
            <a:ext cx="3810000" cy="3048001"/>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you do to prevent this?</a:t>
            </a:r>
            <a:endParaRPr lang="en-US" dirty="0"/>
          </a:p>
        </p:txBody>
      </p:sp>
      <p:sp>
        <p:nvSpPr>
          <p:cNvPr id="3" name="Content Placeholder 2"/>
          <p:cNvSpPr>
            <a:spLocks noGrp="1"/>
          </p:cNvSpPr>
          <p:nvPr>
            <p:ph idx="1"/>
          </p:nvPr>
        </p:nvSpPr>
        <p:spPr/>
        <p:txBody>
          <a:bodyPr/>
          <a:lstStyle/>
          <a:p>
            <a:r>
              <a:rPr lang="en-US" dirty="0" smtClean="0"/>
              <a:t>Continue to have adequate amount of milk and other dairy products and greens so you will get enough calcium every day as you are growing. </a:t>
            </a:r>
          </a:p>
          <a:p>
            <a:r>
              <a:rPr lang="en-US" b="1" dirty="0" smtClean="0"/>
              <a:t>When we have adequate calcium, our bone </a:t>
            </a:r>
            <a:r>
              <a:rPr lang="en-US" b="1" dirty="0"/>
              <a:t>is </a:t>
            </a:r>
            <a:r>
              <a:rPr lang="en-US" b="1" dirty="0" smtClean="0"/>
              <a:t>stronger </a:t>
            </a:r>
            <a:r>
              <a:rPr lang="en-US" b="1" dirty="0"/>
              <a:t>than </a:t>
            </a:r>
            <a:r>
              <a:rPr lang="en-US" b="1" dirty="0" smtClean="0"/>
              <a:t>even </a:t>
            </a:r>
            <a:r>
              <a:rPr lang="en-US" b="1" dirty="0"/>
              <a:t>the best reinforced </a:t>
            </a:r>
            <a:r>
              <a:rPr lang="en-US" b="1" dirty="0" smtClean="0"/>
              <a:t>concrete used to build buildings.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90800" y="1143000"/>
            <a:ext cx="3886200" cy="5486400"/>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0"/>
            <a:ext cx="8229600" cy="1143000"/>
          </a:xfrm>
        </p:spPr>
        <p:txBody>
          <a:bodyPr/>
          <a:lstStyle/>
          <a:p>
            <a:r>
              <a:rPr lang="en-US" dirty="0" smtClean="0">
                <a:latin typeface="Cooper Black" pitchFamily="18" charset="0"/>
              </a:rPr>
              <a:t>Sources of Calcium</a:t>
            </a:r>
            <a:endParaRPr lang="en-US" dirty="0">
              <a:latin typeface="Cooper Black" pitchFamily="18" charset="0"/>
            </a:endParaRPr>
          </a:p>
        </p:txBody>
      </p:sp>
      <p:sp>
        <p:nvSpPr>
          <p:cNvPr id="3" name="Content Placeholder 2"/>
          <p:cNvSpPr>
            <a:spLocks noGrp="1"/>
          </p:cNvSpPr>
          <p:nvPr>
            <p:ph idx="1"/>
          </p:nvPr>
        </p:nvSpPr>
        <p:spPr>
          <a:xfrm>
            <a:off x="457200" y="1219200"/>
            <a:ext cx="8229600" cy="5410200"/>
          </a:xfrm>
        </p:spPr>
        <p:txBody>
          <a:bodyPr>
            <a:normAutofit lnSpcReduction="10000"/>
          </a:bodyPr>
          <a:lstStyle/>
          <a:p>
            <a:pPr algn="ctr">
              <a:buBlip>
                <a:blip r:embed="rId3"/>
              </a:buBlip>
            </a:pPr>
            <a:r>
              <a:rPr lang="en-US" sz="4000" dirty="0" smtClean="0"/>
              <a:t>Milk</a:t>
            </a:r>
          </a:p>
          <a:p>
            <a:pPr algn="ctr">
              <a:buBlip>
                <a:blip r:embed="rId4"/>
              </a:buBlip>
            </a:pPr>
            <a:r>
              <a:rPr lang="en-US" sz="4000" dirty="0" smtClean="0"/>
              <a:t>Cheese</a:t>
            </a:r>
          </a:p>
          <a:p>
            <a:pPr algn="ctr">
              <a:buBlip>
                <a:blip r:embed="rId5"/>
              </a:buBlip>
            </a:pPr>
            <a:r>
              <a:rPr lang="en-US" sz="4000" dirty="0" smtClean="0"/>
              <a:t>Yogurt</a:t>
            </a:r>
          </a:p>
          <a:p>
            <a:pPr algn="ctr">
              <a:buBlip>
                <a:blip r:embed="rId6"/>
              </a:buBlip>
            </a:pPr>
            <a:r>
              <a:rPr lang="en-US" sz="4000" dirty="0" smtClean="0"/>
              <a:t>Ice Cream</a:t>
            </a:r>
          </a:p>
          <a:p>
            <a:pPr algn="ctr">
              <a:buBlip>
                <a:blip r:embed="rId7"/>
              </a:buBlip>
            </a:pPr>
            <a:r>
              <a:rPr lang="en-US" sz="4000" dirty="0" smtClean="0"/>
              <a:t>Greens</a:t>
            </a:r>
            <a:endParaRPr lang="en-US" sz="4000" dirty="0" smtClean="0"/>
          </a:p>
          <a:p>
            <a:pPr algn="ctr">
              <a:buBlip>
                <a:blip r:embed="rId8"/>
              </a:buBlip>
            </a:pPr>
            <a:r>
              <a:rPr lang="en-US" sz="4000" dirty="0" smtClean="0"/>
              <a:t>Fish with bones</a:t>
            </a:r>
            <a:endParaRPr lang="en-US" sz="4000" dirty="0" smtClean="0"/>
          </a:p>
          <a:p>
            <a:pPr algn="ctr">
              <a:buBlip>
                <a:blip r:embed="rId9"/>
              </a:buBlip>
            </a:pPr>
            <a:r>
              <a:rPr lang="en-US" sz="4000" dirty="0" smtClean="0"/>
              <a:t>Beans</a:t>
            </a:r>
          </a:p>
          <a:p>
            <a:pPr algn="ctr">
              <a:buBlip>
                <a:blip r:embed="rId10"/>
              </a:buBlip>
            </a:pPr>
            <a:r>
              <a:rPr lang="en-US" sz="4000" dirty="0" smtClean="0"/>
              <a:t>Fortified bread</a:t>
            </a:r>
            <a:endParaRPr lang="en-US" sz="4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Other factors that improve bone strength</a:t>
            </a:r>
            <a:endParaRPr lang="en-US" dirty="0"/>
          </a:p>
        </p:txBody>
      </p:sp>
      <p:sp>
        <p:nvSpPr>
          <p:cNvPr id="3" name="Content Placeholder 2"/>
          <p:cNvSpPr>
            <a:spLocks noGrp="1"/>
          </p:cNvSpPr>
          <p:nvPr>
            <p:ph idx="1"/>
          </p:nvPr>
        </p:nvSpPr>
        <p:spPr/>
        <p:txBody>
          <a:bodyPr/>
          <a:lstStyle/>
          <a:p>
            <a:r>
              <a:rPr lang="en-US" dirty="0" smtClean="0"/>
              <a:t>Exercise</a:t>
            </a:r>
          </a:p>
          <a:p>
            <a:r>
              <a:rPr lang="en-US" dirty="0" smtClean="0"/>
              <a:t>Make sure you are exposure </a:t>
            </a:r>
            <a:r>
              <a:rPr lang="en-US" dirty="0"/>
              <a:t>to </a:t>
            </a:r>
            <a:r>
              <a:rPr lang="en-US" dirty="0" smtClean="0"/>
              <a:t>sunlight every day</a:t>
            </a:r>
            <a:endParaRPr lang="en-US" dirty="0"/>
          </a:p>
        </p:txBody>
      </p:sp>
    </p:spTree>
    <p:extLst>
      <p:ext uri="{BB962C8B-B14F-4D97-AF65-F5344CB8AC3E}">
        <p14:creationId xmlns:p14="http://schemas.microsoft.com/office/powerpoint/2010/main" val="19654661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85800" y="2971799"/>
            <a:ext cx="2971800" cy="2743201"/>
          </a:xfrm>
          <a:prstGeom prst="rect">
            <a:avLst/>
          </a:prstGeom>
          <a:solidFill>
            <a:schemeClr val="bg2">
              <a:alpha val="4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Rectangle 3"/>
          <p:cNvSpPr/>
          <p:nvPr/>
        </p:nvSpPr>
        <p:spPr>
          <a:xfrm>
            <a:off x="4648200" y="1981200"/>
            <a:ext cx="4114800" cy="4662815"/>
          </a:xfrm>
          <a:prstGeom prst="rect">
            <a:avLst/>
          </a:prstGeom>
          <a:solidFill>
            <a:schemeClr val="bg1">
              <a:alpha val="53000"/>
            </a:schemeClr>
          </a:solidFill>
        </p:spPr>
        <p:txBody>
          <a:bodyPr wrap="square">
            <a:spAutoFit/>
          </a:bodyPr>
          <a:lstStyle/>
          <a:p>
            <a:r>
              <a:rPr lang="en-US" sz="1100" b="1" dirty="0" smtClean="0"/>
              <a:t>Mission:</a:t>
            </a:r>
            <a:endParaRPr lang="en-US" sz="1100" dirty="0" smtClean="0"/>
          </a:p>
          <a:p>
            <a:r>
              <a:rPr lang="en-US" sz="1100" dirty="0" smtClean="0"/>
              <a:t>To promote healthier lives through research and education in nutrition and preventive medicine. </a:t>
            </a:r>
          </a:p>
          <a:p>
            <a:r>
              <a:rPr lang="en-US" sz="1100" dirty="0" smtClean="0"/>
              <a:t> </a:t>
            </a:r>
          </a:p>
          <a:p>
            <a:r>
              <a:rPr lang="en-US" sz="1100" dirty="0" smtClean="0"/>
              <a:t>The Pennington Center has several research areas, including:</a:t>
            </a:r>
          </a:p>
          <a:p>
            <a:r>
              <a:rPr lang="en-US" sz="1100" dirty="0" smtClean="0"/>
              <a:t>Clinical Obesity Research</a:t>
            </a:r>
          </a:p>
          <a:p>
            <a:r>
              <a:rPr lang="en-US" sz="1100" dirty="0" smtClean="0"/>
              <a:t>Experimental Obesity</a:t>
            </a:r>
          </a:p>
          <a:p>
            <a:r>
              <a:rPr lang="en-US" sz="1100" dirty="0" smtClean="0"/>
              <a:t>Functional Foods</a:t>
            </a:r>
          </a:p>
          <a:p>
            <a:r>
              <a:rPr lang="en-US" sz="1100" dirty="0" smtClean="0"/>
              <a:t>Health and Performance Enhancement</a:t>
            </a:r>
          </a:p>
          <a:p>
            <a:r>
              <a:rPr lang="en-US" sz="1100" dirty="0" smtClean="0"/>
              <a:t>Nutrition and Chronic Diseases</a:t>
            </a:r>
          </a:p>
          <a:p>
            <a:r>
              <a:rPr lang="en-US" sz="1100" dirty="0" smtClean="0"/>
              <a:t>Nutrition and the Brain</a:t>
            </a:r>
          </a:p>
          <a:p>
            <a:r>
              <a:rPr lang="en-US" sz="1100" dirty="0" smtClean="0"/>
              <a:t>Dementia, Alzheimer’s and healthy aging</a:t>
            </a:r>
          </a:p>
          <a:p>
            <a:r>
              <a:rPr lang="en-US" sz="1100" dirty="0" smtClean="0"/>
              <a:t>Diet, exercise, weight loss and weight loss maintenance</a:t>
            </a:r>
          </a:p>
          <a:p>
            <a:endParaRPr lang="en-US" sz="1100" dirty="0" smtClean="0"/>
          </a:p>
          <a:p>
            <a:r>
              <a:rPr lang="en-US" sz="1100" dirty="0" smtClean="0"/>
              <a:t>The research fostered in these areas can have a profound impact on healthy living and on the prevention of common chronic diseases, such as heart disease, cancer, diabetes, hypertension and osteoporosis. </a:t>
            </a:r>
          </a:p>
          <a:p>
            <a:r>
              <a:rPr lang="en-US" sz="1100" dirty="0" smtClean="0"/>
              <a:t>The Division of Education provides education and information to the scientific community and the public about research findings, training programs and research areas, and coordinates educational events for the public on various health issues.</a:t>
            </a:r>
          </a:p>
          <a:p>
            <a:r>
              <a:rPr lang="en-US" sz="1100" dirty="0" smtClean="0"/>
              <a:t>We invite people of all ages and backgrounds to participate in the exciting research studies being conducted at the </a:t>
            </a:r>
            <a:br>
              <a:rPr lang="en-US" sz="1100" dirty="0" smtClean="0"/>
            </a:br>
            <a:r>
              <a:rPr lang="en-US" sz="1100" dirty="0" smtClean="0"/>
              <a:t>Pennington Center in Baton Rouge, Louisiana. If you would like to take part, visit the clinical trials web page at www.pbrc.edu or call (225) 763-3000.</a:t>
            </a:r>
            <a:endParaRPr lang="en-US" sz="1100" dirty="0"/>
          </a:p>
        </p:txBody>
      </p:sp>
      <p:sp>
        <p:nvSpPr>
          <p:cNvPr id="5" name="Rectangle 4"/>
          <p:cNvSpPr/>
          <p:nvPr/>
        </p:nvSpPr>
        <p:spPr>
          <a:xfrm>
            <a:off x="838200" y="2971800"/>
            <a:ext cx="3276600" cy="2585323"/>
          </a:xfrm>
          <a:prstGeom prst="rect">
            <a:avLst/>
          </a:prstGeom>
        </p:spPr>
        <p:txBody>
          <a:bodyPr wrap="square">
            <a:spAutoFit/>
          </a:bodyPr>
          <a:lstStyle/>
          <a:p>
            <a:r>
              <a:rPr lang="en-US" b="1" dirty="0" smtClean="0">
                <a:latin typeface="Palatino Linotype" pitchFamily="18" charset="0"/>
              </a:rPr>
              <a:t>Authors:</a:t>
            </a:r>
          </a:p>
          <a:p>
            <a:r>
              <a:rPr lang="en-US" dirty="0" smtClean="0">
                <a:latin typeface="Palatino Linotype" pitchFamily="18" charset="0"/>
              </a:rPr>
              <a:t>Beth Kalicki</a:t>
            </a:r>
          </a:p>
          <a:p>
            <a:r>
              <a:rPr lang="en-US" dirty="0" smtClean="0">
                <a:latin typeface="Palatino Linotype" pitchFamily="18" charset="0"/>
              </a:rPr>
              <a:t>Heli Roy, PhD, RD</a:t>
            </a:r>
          </a:p>
          <a:p>
            <a:endParaRPr lang="en-US" dirty="0" smtClean="0">
              <a:latin typeface="Palatino Linotype" pitchFamily="18" charset="0"/>
            </a:endParaRPr>
          </a:p>
          <a:p>
            <a:r>
              <a:rPr lang="en-US" b="1" dirty="0" smtClean="0">
                <a:latin typeface="Palatino Linotype" pitchFamily="18" charset="0"/>
              </a:rPr>
              <a:t>Division of Education</a:t>
            </a:r>
            <a:r>
              <a:rPr lang="en-US" dirty="0" smtClean="0">
                <a:latin typeface="Palatino Linotype" pitchFamily="18" charset="0"/>
              </a:rPr>
              <a:t/>
            </a:r>
            <a:br>
              <a:rPr lang="en-US" dirty="0" smtClean="0">
                <a:latin typeface="Palatino Linotype" pitchFamily="18" charset="0"/>
              </a:rPr>
            </a:br>
            <a:r>
              <a:rPr lang="en-US" b="1" dirty="0" smtClean="0">
                <a:latin typeface="Palatino Linotype" pitchFamily="18" charset="0"/>
              </a:rPr>
              <a:t>Pennington Biomedical Research Center</a:t>
            </a:r>
          </a:p>
          <a:p>
            <a:endParaRPr lang="en-US" b="1" dirty="0">
              <a:latin typeface="Palatino Linotype" pitchFamily="18" charset="0"/>
            </a:endParaRPr>
          </a:p>
          <a:p>
            <a:r>
              <a:rPr lang="en-US" b="1" dirty="0" smtClean="0">
                <a:latin typeface="Palatino Linotype" pitchFamily="18" charset="0"/>
              </a:rPr>
              <a:t>10/10</a:t>
            </a:r>
            <a:endParaRPr lang="en-US" dirty="0"/>
          </a:p>
        </p:txBody>
      </p:sp>
      <p:pic>
        <p:nvPicPr>
          <p:cNvPr id="6" name="Picture 5" descr="pennington picture.jpg"/>
          <p:cNvPicPr>
            <a:picLocks noChangeAspect="1"/>
          </p:cNvPicPr>
          <p:nvPr/>
        </p:nvPicPr>
        <p:blipFill>
          <a:blip r:embed="rId2" cstate="print"/>
          <a:stretch>
            <a:fillRect/>
          </a:stretch>
        </p:blipFill>
        <p:spPr>
          <a:xfrm>
            <a:off x="838200" y="304800"/>
            <a:ext cx="7429500" cy="139700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723927" y="1619251"/>
            <a:ext cx="4740349" cy="3046988"/>
          </a:xfrm>
          <a:prstGeom prst="rect">
            <a:avLst/>
          </a:prstGeom>
          <a:solidFill>
            <a:srgbClr val="442EA2"/>
          </a:solidFill>
        </p:spPr>
        <p:txBody>
          <a:bodyPr wrap="square" rtlCol="0">
            <a:spAutoFit/>
          </a:bodyPr>
          <a:lstStyle/>
          <a:p>
            <a:pPr algn="ctr"/>
            <a:r>
              <a:rPr lang="en-US" sz="4800" dirty="0" smtClean="0">
                <a:solidFill>
                  <a:schemeClr val="bg1"/>
                </a:solidFill>
                <a:latin typeface="Algerian" pitchFamily="82" charset="0"/>
              </a:rPr>
              <a:t>Calcium </a:t>
            </a:r>
            <a:br>
              <a:rPr lang="en-US" sz="4800" dirty="0" smtClean="0">
                <a:solidFill>
                  <a:schemeClr val="bg1"/>
                </a:solidFill>
                <a:latin typeface="Algerian" pitchFamily="82" charset="0"/>
              </a:rPr>
            </a:br>
            <a:r>
              <a:rPr lang="en-US" sz="4800" dirty="0" smtClean="0">
                <a:solidFill>
                  <a:schemeClr val="bg1"/>
                </a:solidFill>
                <a:latin typeface="Algerian" pitchFamily="82" charset="0"/>
              </a:rPr>
              <a:t>Is Necessary For Strong Bones</a:t>
            </a:r>
            <a:r>
              <a:rPr lang="en-US" sz="4800" dirty="0" smtClean="0">
                <a:solidFill>
                  <a:schemeClr val="bg1"/>
                </a:solidFill>
                <a:latin typeface="Jokerman" pitchFamily="82" charset="0"/>
              </a:rPr>
              <a:t>!</a:t>
            </a:r>
            <a:endParaRPr lang="en-US" sz="4800" dirty="0">
              <a:solidFill>
                <a:schemeClr val="bg1"/>
              </a:solidFill>
              <a:latin typeface="Jokerman" pitchFamily="82" charset="0"/>
            </a:endParaRPr>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 y="1619251"/>
            <a:ext cx="3046987" cy="304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MyPyramid</a:t>
            </a:r>
            <a:endParaRPr lang="en-US" dirty="0"/>
          </a:p>
        </p:txBody>
      </p:sp>
      <p:sp>
        <p:nvSpPr>
          <p:cNvPr id="3" name="Content Placeholder 2"/>
          <p:cNvSpPr>
            <a:spLocks noGrp="1"/>
          </p:cNvSpPr>
          <p:nvPr>
            <p:ph idx="1"/>
          </p:nvPr>
        </p:nvSpPr>
        <p:spPr>
          <a:xfrm>
            <a:off x="457200" y="1600201"/>
            <a:ext cx="4343400" cy="3352800"/>
          </a:xfrm>
        </p:spPr>
        <p:txBody>
          <a:bodyPr/>
          <a:lstStyle/>
          <a:p>
            <a:r>
              <a:rPr lang="en-US" dirty="0" smtClean="0"/>
              <a:t>The best sources of calcium are from the Milk Group of MyPyramid. </a:t>
            </a:r>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20460" y="2895600"/>
            <a:ext cx="3249663" cy="2686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43686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much Calcium do you need? </a:t>
            </a:r>
            <a:endParaRPr lang="en-US" dirty="0"/>
          </a:p>
        </p:txBody>
      </p:sp>
      <p:sp>
        <p:nvSpPr>
          <p:cNvPr id="3" name="Content Placeholder 2"/>
          <p:cNvSpPr>
            <a:spLocks noGrp="1"/>
          </p:cNvSpPr>
          <p:nvPr>
            <p:ph idx="1"/>
          </p:nvPr>
        </p:nvSpPr>
        <p:spPr/>
        <p:txBody>
          <a:bodyPr/>
          <a:lstStyle/>
          <a:p>
            <a:r>
              <a:rPr lang="en-US" dirty="0" smtClean="0"/>
              <a:t>Everyone needs calcium. </a:t>
            </a:r>
          </a:p>
          <a:p>
            <a:r>
              <a:rPr lang="en-US" dirty="0" smtClean="0"/>
              <a:t>Calcium is used to make our bones strong.</a:t>
            </a:r>
          </a:p>
          <a:p>
            <a:r>
              <a:rPr lang="en-US" dirty="0" smtClean="0"/>
              <a:t>If you are growing, you need more.</a:t>
            </a:r>
          </a:p>
          <a:p>
            <a:endParaRPr lang="en-US" dirty="0" smtClean="0"/>
          </a:p>
          <a:p>
            <a:endParaRPr lang="en-US" dirty="0"/>
          </a:p>
        </p:txBody>
      </p:sp>
    </p:spTree>
    <p:extLst>
      <p:ext uri="{BB962C8B-B14F-4D97-AF65-F5344CB8AC3E}">
        <p14:creationId xmlns:p14="http://schemas.microsoft.com/office/powerpoint/2010/main" val="1132470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381000" y="457200"/>
            <a:ext cx="8382000" cy="5943600"/>
          </a:xfrm>
          <a:prstGeom prst="roundRect">
            <a:avLst/>
          </a:prstGeom>
          <a:solidFill>
            <a:schemeClr val="bg2">
              <a:alpha val="7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latin typeface="Cooper Black" pitchFamily="18" charset="0"/>
              </a:rPr>
              <a:t>4 to 8 Year Olds</a:t>
            </a:r>
            <a:endParaRPr lang="en-US" dirty="0">
              <a:latin typeface="Cooper Black" pitchFamily="18" charset="0"/>
            </a:endParaRPr>
          </a:p>
        </p:txBody>
      </p:sp>
      <p:sp>
        <p:nvSpPr>
          <p:cNvPr id="3" name="Content Placeholder 2"/>
          <p:cNvSpPr>
            <a:spLocks noGrp="1"/>
          </p:cNvSpPr>
          <p:nvPr>
            <p:ph idx="1"/>
          </p:nvPr>
        </p:nvSpPr>
        <p:spPr/>
        <p:txBody>
          <a:bodyPr/>
          <a:lstStyle/>
          <a:p>
            <a:pPr algn="ctr">
              <a:buNone/>
            </a:pPr>
            <a:r>
              <a:rPr lang="en-US" dirty="0" smtClean="0"/>
              <a:t>If you are in this age group, you need to have at</a:t>
            </a:r>
          </a:p>
          <a:p>
            <a:pPr algn="ctr">
              <a:buNone/>
            </a:pPr>
            <a:r>
              <a:rPr lang="en-US" dirty="0" smtClean="0"/>
              <a:t>least 800 milligrams of Calcium daily </a:t>
            </a:r>
          </a:p>
          <a:p>
            <a:pPr algn="ctr">
              <a:buNone/>
            </a:pPr>
            <a:endParaRPr lang="en-US" dirty="0"/>
          </a:p>
          <a:p>
            <a:pPr algn="ctr">
              <a:buNone/>
            </a:pPr>
            <a:endParaRPr lang="en-US" dirty="0" smtClean="0"/>
          </a:p>
          <a:p>
            <a:pPr algn="ctr">
              <a:buNone/>
            </a:pPr>
            <a:endParaRPr lang="en-US" dirty="0"/>
          </a:p>
          <a:p>
            <a:pPr algn="ctr">
              <a:buNone/>
            </a:pPr>
            <a:endParaRPr lang="en-US" dirty="0" smtClean="0"/>
          </a:p>
          <a:p>
            <a:pPr algn="ctr">
              <a:buNone/>
            </a:pPr>
            <a:r>
              <a:rPr lang="en-US" dirty="0" smtClean="0"/>
              <a:t>This is equal to 2 and 2/3 cups of milk</a:t>
            </a:r>
            <a:endParaRPr lang="en-US" dirty="0"/>
          </a:p>
        </p:txBody>
      </p:sp>
      <p:pic>
        <p:nvPicPr>
          <p:cNvPr id="3074" name="Picture 2" descr="C:\Documents and Settings\KalickBA\Local Settings\Temporary Internet Files\Content.IE5\34E2ARNV\MP900314315[1].jpg"/>
          <p:cNvPicPr>
            <a:picLocks noChangeAspect="1" noChangeArrowheads="1"/>
          </p:cNvPicPr>
          <p:nvPr/>
        </p:nvPicPr>
        <p:blipFill>
          <a:blip r:embed="rId3" cstate="print"/>
          <a:srcRect/>
          <a:stretch>
            <a:fillRect/>
          </a:stretch>
        </p:blipFill>
        <p:spPr bwMode="auto">
          <a:xfrm>
            <a:off x="2057400" y="3124200"/>
            <a:ext cx="1173480" cy="1828800"/>
          </a:xfrm>
          <a:prstGeom prst="rect">
            <a:avLst/>
          </a:prstGeom>
          <a:noFill/>
        </p:spPr>
      </p:pic>
      <p:pic>
        <p:nvPicPr>
          <p:cNvPr id="5" name="Picture 2" descr="C:\Documents and Settings\KalickBA\Local Settings\Temporary Internet Files\Content.IE5\34E2ARNV\MP900314315[1].jpg"/>
          <p:cNvPicPr>
            <a:picLocks noChangeAspect="1" noChangeArrowheads="1"/>
          </p:cNvPicPr>
          <p:nvPr/>
        </p:nvPicPr>
        <p:blipFill>
          <a:blip r:embed="rId3" cstate="print"/>
          <a:srcRect/>
          <a:stretch>
            <a:fillRect/>
          </a:stretch>
        </p:blipFill>
        <p:spPr bwMode="auto">
          <a:xfrm>
            <a:off x="3733800" y="3124200"/>
            <a:ext cx="1173480" cy="1828800"/>
          </a:xfrm>
          <a:prstGeom prst="rect">
            <a:avLst/>
          </a:prstGeom>
          <a:noFill/>
        </p:spPr>
      </p:pic>
      <p:pic>
        <p:nvPicPr>
          <p:cNvPr id="6" name="Picture 2" descr="C:\Documents and Settings\KalickBA\Local Settings\Temporary Internet Files\Content.IE5\34E2ARNV\MP900314315[1].jpg"/>
          <p:cNvPicPr>
            <a:picLocks noChangeAspect="1" noChangeArrowheads="1"/>
          </p:cNvPicPr>
          <p:nvPr/>
        </p:nvPicPr>
        <p:blipFill>
          <a:blip r:embed="rId3" cstate="print"/>
          <a:srcRect/>
          <a:stretch>
            <a:fillRect/>
          </a:stretch>
        </p:blipFill>
        <p:spPr bwMode="auto">
          <a:xfrm>
            <a:off x="5334000" y="3124200"/>
            <a:ext cx="1173480" cy="1828800"/>
          </a:xfrm>
          <a:prstGeom prst="rect">
            <a:avLst/>
          </a:prstGeom>
          <a:noFill/>
        </p:spPr>
      </p:pic>
      <p:sp>
        <p:nvSpPr>
          <p:cNvPr id="4" name="Rectangle 3"/>
          <p:cNvSpPr/>
          <p:nvPr/>
        </p:nvSpPr>
        <p:spPr>
          <a:xfrm>
            <a:off x="5486400" y="3200400"/>
            <a:ext cx="914400" cy="533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ounded Rectangle 9"/>
          <p:cNvSpPr/>
          <p:nvPr/>
        </p:nvSpPr>
        <p:spPr>
          <a:xfrm>
            <a:off x="381000" y="457200"/>
            <a:ext cx="8382000" cy="5943600"/>
          </a:xfrm>
          <a:prstGeom prst="roundRect">
            <a:avLst/>
          </a:prstGeom>
          <a:solidFill>
            <a:schemeClr val="bg2">
              <a:alpha val="7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latin typeface="Cooper Black" pitchFamily="18" charset="0"/>
              </a:rPr>
              <a:t>9 to 18 Year Olds</a:t>
            </a:r>
            <a:endParaRPr lang="en-US" dirty="0">
              <a:latin typeface="Cooper Black" pitchFamily="18" charset="0"/>
            </a:endParaRPr>
          </a:p>
        </p:txBody>
      </p:sp>
      <p:sp>
        <p:nvSpPr>
          <p:cNvPr id="3" name="Content Placeholder 2"/>
          <p:cNvSpPr>
            <a:spLocks noGrp="1"/>
          </p:cNvSpPr>
          <p:nvPr>
            <p:ph idx="1"/>
          </p:nvPr>
        </p:nvSpPr>
        <p:spPr/>
        <p:txBody>
          <a:bodyPr/>
          <a:lstStyle/>
          <a:p>
            <a:pPr algn="ctr">
              <a:buNone/>
            </a:pPr>
            <a:r>
              <a:rPr lang="en-US" dirty="0" smtClean="0"/>
              <a:t>If you are in this age group, you need to have at</a:t>
            </a:r>
          </a:p>
          <a:p>
            <a:pPr algn="ctr">
              <a:buNone/>
            </a:pPr>
            <a:r>
              <a:rPr lang="en-US" dirty="0" smtClean="0"/>
              <a:t>least 1,300 milligrams of Calcium daily </a:t>
            </a:r>
          </a:p>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r>
              <a:rPr lang="en-US" dirty="0" smtClean="0"/>
              <a:t>This is equal to 4 and 1/3 cups of milk</a:t>
            </a:r>
          </a:p>
          <a:p>
            <a:endParaRPr lang="en-US" dirty="0"/>
          </a:p>
        </p:txBody>
      </p:sp>
      <p:grpSp>
        <p:nvGrpSpPr>
          <p:cNvPr id="9" name="Group 8"/>
          <p:cNvGrpSpPr/>
          <p:nvPr/>
        </p:nvGrpSpPr>
        <p:grpSpPr>
          <a:xfrm>
            <a:off x="1295400" y="3124200"/>
            <a:ext cx="6355080" cy="1828800"/>
            <a:chOff x="1066800" y="3124200"/>
            <a:chExt cx="6355080" cy="1828800"/>
          </a:xfrm>
        </p:grpSpPr>
        <p:pic>
          <p:nvPicPr>
            <p:cNvPr id="4" name="Picture 2" descr="C:\Documents and Settings\KalickBA\Local Settings\Temporary Internet Files\Content.IE5\34E2ARNV\MP900314315[1].jpg"/>
            <p:cNvPicPr>
              <a:picLocks noChangeAspect="1" noChangeArrowheads="1"/>
            </p:cNvPicPr>
            <p:nvPr/>
          </p:nvPicPr>
          <p:blipFill>
            <a:blip r:embed="rId3" cstate="print"/>
            <a:srcRect/>
            <a:stretch>
              <a:fillRect/>
            </a:stretch>
          </p:blipFill>
          <p:spPr bwMode="auto">
            <a:xfrm>
              <a:off x="1066800" y="3124200"/>
              <a:ext cx="1173480" cy="1828800"/>
            </a:xfrm>
            <a:prstGeom prst="rect">
              <a:avLst/>
            </a:prstGeom>
            <a:noFill/>
          </p:spPr>
        </p:pic>
        <p:pic>
          <p:nvPicPr>
            <p:cNvPr id="5" name="Picture 2" descr="C:\Documents and Settings\KalickBA\Local Settings\Temporary Internet Files\Content.IE5\34E2ARNV\MP900314315[1].jpg"/>
            <p:cNvPicPr>
              <a:picLocks noChangeAspect="1" noChangeArrowheads="1"/>
            </p:cNvPicPr>
            <p:nvPr/>
          </p:nvPicPr>
          <p:blipFill>
            <a:blip r:embed="rId3" cstate="print"/>
            <a:srcRect/>
            <a:stretch>
              <a:fillRect/>
            </a:stretch>
          </p:blipFill>
          <p:spPr bwMode="auto">
            <a:xfrm>
              <a:off x="4953000" y="3124200"/>
              <a:ext cx="1173480" cy="1828800"/>
            </a:xfrm>
            <a:prstGeom prst="rect">
              <a:avLst/>
            </a:prstGeom>
            <a:noFill/>
          </p:spPr>
        </p:pic>
        <p:pic>
          <p:nvPicPr>
            <p:cNvPr id="6" name="Picture 2" descr="C:\Documents and Settings\KalickBA\Local Settings\Temporary Internet Files\Content.IE5\34E2ARNV\MP900314315[1].jpg"/>
            <p:cNvPicPr>
              <a:picLocks noChangeAspect="1" noChangeArrowheads="1"/>
            </p:cNvPicPr>
            <p:nvPr/>
          </p:nvPicPr>
          <p:blipFill>
            <a:blip r:embed="rId3" cstate="print"/>
            <a:srcRect/>
            <a:stretch>
              <a:fillRect/>
            </a:stretch>
          </p:blipFill>
          <p:spPr bwMode="auto">
            <a:xfrm>
              <a:off x="2362200" y="3124200"/>
              <a:ext cx="1173480" cy="1828800"/>
            </a:xfrm>
            <a:prstGeom prst="rect">
              <a:avLst/>
            </a:prstGeom>
            <a:noFill/>
          </p:spPr>
        </p:pic>
        <p:pic>
          <p:nvPicPr>
            <p:cNvPr id="7" name="Picture 2" descr="C:\Documents and Settings\KalickBA\Local Settings\Temporary Internet Files\Content.IE5\34E2ARNV\MP900314315[1].jpg"/>
            <p:cNvPicPr>
              <a:picLocks noChangeAspect="1" noChangeArrowheads="1"/>
            </p:cNvPicPr>
            <p:nvPr/>
          </p:nvPicPr>
          <p:blipFill>
            <a:blip r:embed="rId3" cstate="print"/>
            <a:srcRect/>
            <a:stretch>
              <a:fillRect/>
            </a:stretch>
          </p:blipFill>
          <p:spPr bwMode="auto">
            <a:xfrm>
              <a:off x="3657600" y="3124200"/>
              <a:ext cx="1173480" cy="1828800"/>
            </a:xfrm>
            <a:prstGeom prst="rect">
              <a:avLst/>
            </a:prstGeom>
            <a:noFill/>
          </p:spPr>
        </p:pic>
        <p:pic>
          <p:nvPicPr>
            <p:cNvPr id="8" name="Picture 2" descr="C:\Documents and Settings\KalickBA\Local Settings\Temporary Internet Files\Content.IE5\34E2ARNV\MP900314315[1].jpg"/>
            <p:cNvPicPr>
              <a:picLocks noChangeAspect="1" noChangeArrowheads="1"/>
            </p:cNvPicPr>
            <p:nvPr/>
          </p:nvPicPr>
          <p:blipFill>
            <a:blip r:embed="rId3" cstate="print"/>
            <a:srcRect/>
            <a:stretch>
              <a:fillRect/>
            </a:stretch>
          </p:blipFill>
          <p:spPr bwMode="auto">
            <a:xfrm>
              <a:off x="6248400" y="3124200"/>
              <a:ext cx="1173480" cy="1828800"/>
            </a:xfrm>
            <a:prstGeom prst="rect">
              <a:avLst/>
            </a:prstGeom>
            <a:noFill/>
          </p:spPr>
        </p:pic>
      </p:grpSp>
      <p:sp>
        <p:nvSpPr>
          <p:cNvPr id="11" name="Rectangle 10"/>
          <p:cNvSpPr/>
          <p:nvPr/>
        </p:nvSpPr>
        <p:spPr>
          <a:xfrm>
            <a:off x="6606540" y="3248246"/>
            <a:ext cx="914400" cy="101895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381000" y="457200"/>
            <a:ext cx="8382000" cy="5943600"/>
          </a:xfrm>
          <a:prstGeom prst="roundRect">
            <a:avLst/>
          </a:prstGeom>
          <a:solidFill>
            <a:schemeClr val="bg2">
              <a:alpha val="78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latin typeface="Cooper Black" pitchFamily="18" charset="0"/>
              </a:rPr>
              <a:t>Adults 19 and Older</a:t>
            </a:r>
            <a:endParaRPr lang="en-US" dirty="0">
              <a:latin typeface="Cooper Black" pitchFamily="18" charset="0"/>
            </a:endParaRPr>
          </a:p>
        </p:txBody>
      </p:sp>
      <p:sp>
        <p:nvSpPr>
          <p:cNvPr id="3" name="Content Placeholder 2"/>
          <p:cNvSpPr>
            <a:spLocks noGrp="1"/>
          </p:cNvSpPr>
          <p:nvPr>
            <p:ph idx="1"/>
          </p:nvPr>
        </p:nvSpPr>
        <p:spPr/>
        <p:txBody>
          <a:bodyPr/>
          <a:lstStyle/>
          <a:p>
            <a:pPr algn="ctr">
              <a:buNone/>
            </a:pPr>
            <a:r>
              <a:rPr lang="en-US" dirty="0" smtClean="0"/>
              <a:t>If you are in this age group, you need to have at</a:t>
            </a:r>
          </a:p>
          <a:p>
            <a:pPr algn="ctr">
              <a:buNone/>
            </a:pPr>
            <a:r>
              <a:rPr lang="en-US" dirty="0" smtClean="0"/>
              <a:t>least 1,000 milligrams of Calcium daily </a:t>
            </a:r>
          </a:p>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r>
              <a:rPr lang="en-US" dirty="0" smtClean="0"/>
              <a:t>This is equal to 3 and 1/3 cups of milk</a:t>
            </a:r>
          </a:p>
          <a:p>
            <a:endParaRPr lang="en-US" dirty="0"/>
          </a:p>
        </p:txBody>
      </p:sp>
      <p:grpSp>
        <p:nvGrpSpPr>
          <p:cNvPr id="8" name="Group 7"/>
          <p:cNvGrpSpPr/>
          <p:nvPr/>
        </p:nvGrpSpPr>
        <p:grpSpPr>
          <a:xfrm>
            <a:off x="1600200" y="3048000"/>
            <a:ext cx="5974080" cy="1828800"/>
            <a:chOff x="1371600" y="3200400"/>
            <a:chExt cx="5974080" cy="1828800"/>
          </a:xfrm>
        </p:grpSpPr>
        <p:pic>
          <p:nvPicPr>
            <p:cNvPr id="4" name="Picture 2" descr="C:\Documents and Settings\KalickBA\Local Settings\Temporary Internet Files\Content.IE5\34E2ARNV\MP900314315[1].jpg"/>
            <p:cNvPicPr>
              <a:picLocks noChangeAspect="1" noChangeArrowheads="1"/>
            </p:cNvPicPr>
            <p:nvPr/>
          </p:nvPicPr>
          <p:blipFill>
            <a:blip r:embed="rId3" cstate="print"/>
            <a:srcRect/>
            <a:stretch>
              <a:fillRect/>
            </a:stretch>
          </p:blipFill>
          <p:spPr bwMode="auto">
            <a:xfrm>
              <a:off x="1371600" y="3200400"/>
              <a:ext cx="1173480" cy="1828800"/>
            </a:xfrm>
            <a:prstGeom prst="rect">
              <a:avLst/>
            </a:prstGeom>
            <a:noFill/>
          </p:spPr>
        </p:pic>
        <p:pic>
          <p:nvPicPr>
            <p:cNvPr id="5" name="Picture 2" descr="C:\Documents and Settings\KalickBA\Local Settings\Temporary Internet Files\Content.IE5\34E2ARNV\MP900314315[1].jpg"/>
            <p:cNvPicPr>
              <a:picLocks noChangeAspect="1" noChangeArrowheads="1"/>
            </p:cNvPicPr>
            <p:nvPr/>
          </p:nvPicPr>
          <p:blipFill>
            <a:blip r:embed="rId3" cstate="print"/>
            <a:srcRect/>
            <a:stretch>
              <a:fillRect/>
            </a:stretch>
          </p:blipFill>
          <p:spPr bwMode="auto">
            <a:xfrm>
              <a:off x="2971800" y="3200400"/>
              <a:ext cx="1173480" cy="1828800"/>
            </a:xfrm>
            <a:prstGeom prst="rect">
              <a:avLst/>
            </a:prstGeom>
            <a:noFill/>
          </p:spPr>
        </p:pic>
        <p:pic>
          <p:nvPicPr>
            <p:cNvPr id="6" name="Picture 2" descr="C:\Documents and Settings\KalickBA\Local Settings\Temporary Internet Files\Content.IE5\34E2ARNV\MP900314315[1].jpg"/>
            <p:cNvPicPr>
              <a:picLocks noChangeAspect="1" noChangeArrowheads="1"/>
            </p:cNvPicPr>
            <p:nvPr/>
          </p:nvPicPr>
          <p:blipFill>
            <a:blip r:embed="rId3" cstate="print"/>
            <a:srcRect/>
            <a:stretch>
              <a:fillRect/>
            </a:stretch>
          </p:blipFill>
          <p:spPr bwMode="auto">
            <a:xfrm>
              <a:off x="6172200" y="3200400"/>
              <a:ext cx="1173480" cy="1828800"/>
            </a:xfrm>
            <a:prstGeom prst="rect">
              <a:avLst/>
            </a:prstGeom>
            <a:noFill/>
          </p:spPr>
        </p:pic>
        <p:pic>
          <p:nvPicPr>
            <p:cNvPr id="7" name="Picture 2" descr="C:\Documents and Settings\KalickBA\Local Settings\Temporary Internet Files\Content.IE5\34E2ARNV\MP900314315[1].jpg"/>
            <p:cNvPicPr>
              <a:picLocks noChangeAspect="1" noChangeArrowheads="1"/>
            </p:cNvPicPr>
            <p:nvPr/>
          </p:nvPicPr>
          <p:blipFill>
            <a:blip r:embed="rId3" cstate="print"/>
            <a:srcRect/>
            <a:stretch>
              <a:fillRect/>
            </a:stretch>
          </p:blipFill>
          <p:spPr bwMode="auto">
            <a:xfrm>
              <a:off x="4572000" y="3200400"/>
              <a:ext cx="1173480" cy="1828800"/>
            </a:xfrm>
            <a:prstGeom prst="rect">
              <a:avLst/>
            </a:prstGeom>
            <a:noFill/>
          </p:spPr>
        </p:pic>
      </p:grpSp>
      <p:sp>
        <p:nvSpPr>
          <p:cNvPr id="10" name="Rectangle 9"/>
          <p:cNvSpPr/>
          <p:nvPr/>
        </p:nvSpPr>
        <p:spPr>
          <a:xfrm>
            <a:off x="6606540" y="3248246"/>
            <a:ext cx="914400" cy="101895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latin typeface="Cooper Black" pitchFamily="18" charset="0"/>
              </a:rPr>
              <a:t>Benefits of calcium</a:t>
            </a:r>
            <a:endParaRPr lang="en-US" dirty="0">
              <a:latin typeface="Cooper Black" pitchFamily="18" charset="0"/>
            </a:endParaRPr>
          </a:p>
        </p:txBody>
      </p:sp>
      <p:sp>
        <p:nvSpPr>
          <p:cNvPr id="3" name="Content Placeholder 2"/>
          <p:cNvSpPr>
            <a:spLocks noGrp="1"/>
          </p:cNvSpPr>
          <p:nvPr>
            <p:ph idx="1"/>
          </p:nvPr>
        </p:nvSpPr>
        <p:spPr>
          <a:xfrm>
            <a:off x="457200" y="3352800"/>
            <a:ext cx="8229600" cy="3001963"/>
          </a:xfrm>
        </p:spPr>
        <p:txBody>
          <a:bodyPr/>
          <a:lstStyle/>
          <a:p>
            <a:pPr algn="ctr">
              <a:buFont typeface="Wingdings" pitchFamily="2" charset="2"/>
              <a:buChar char="ü"/>
            </a:pPr>
            <a:r>
              <a:rPr lang="en-US" dirty="0" smtClean="0"/>
              <a:t>Calcium helps with muscle contractions by helping you move your arms and legs.</a:t>
            </a:r>
          </a:p>
          <a:p>
            <a:pPr algn="ctr">
              <a:buFont typeface="Wingdings" pitchFamily="2" charset="2"/>
              <a:buChar char="ü"/>
            </a:pPr>
            <a:r>
              <a:rPr lang="en-US" dirty="0" smtClean="0"/>
              <a:t>Calcium prevents blood clots.</a:t>
            </a:r>
          </a:p>
          <a:p>
            <a:pPr algn="ctr">
              <a:buFont typeface="Wingdings" pitchFamily="2" charset="2"/>
              <a:buChar char="ü"/>
            </a:pPr>
            <a:r>
              <a:rPr lang="en-US" dirty="0" smtClean="0"/>
              <a:t>Calcium can help delay various chronic diseases and promote weight loss.</a:t>
            </a:r>
          </a:p>
          <a:p>
            <a:pPr>
              <a:buNone/>
            </a:pPr>
            <a:endParaRPr lang="en-US" dirty="0" smtClean="0"/>
          </a:p>
          <a:p>
            <a:pPr>
              <a:buFont typeface="Wingdings" pitchFamily="2" charset="2"/>
              <a:buChar char="ü"/>
            </a:pPr>
            <a:endParaRPr lang="en-US" dirty="0" smtClean="0"/>
          </a:p>
          <a:p>
            <a:pPr>
              <a:buFont typeface="Wingdings" pitchFamily="2" charset="2"/>
              <a:buChar char="ü"/>
            </a:pPr>
            <a:endParaRPr lang="en-US" dirty="0"/>
          </a:p>
        </p:txBody>
      </p:sp>
      <p:pic>
        <p:nvPicPr>
          <p:cNvPr id="4099" name="Picture 3" descr="C:\Documents and Settings\KalickBA\Local Settings\Temporary Internet Files\Content.IE5\34E2ARNV\MC900231714[1].wmf"/>
          <p:cNvPicPr>
            <a:picLocks noChangeAspect="1" noChangeArrowheads="1"/>
          </p:cNvPicPr>
          <p:nvPr/>
        </p:nvPicPr>
        <p:blipFill>
          <a:blip r:embed="rId3" cstate="print"/>
          <a:srcRect/>
          <a:stretch>
            <a:fillRect/>
          </a:stretch>
        </p:blipFill>
        <p:spPr bwMode="auto">
          <a:xfrm>
            <a:off x="3352800" y="1066800"/>
            <a:ext cx="2486685" cy="214718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r>
              <a:rPr lang="en-US" sz="5400" dirty="0" smtClean="0">
                <a:latin typeface="Cooper Black" pitchFamily="18" charset="0"/>
              </a:rPr>
              <a:t>Where is it Stored </a:t>
            </a:r>
            <a:br>
              <a:rPr lang="en-US" sz="5400" dirty="0" smtClean="0">
                <a:latin typeface="Cooper Black" pitchFamily="18" charset="0"/>
              </a:rPr>
            </a:br>
            <a:r>
              <a:rPr lang="en-US" sz="5400" dirty="0" smtClean="0">
                <a:latin typeface="Cooper Black" pitchFamily="18" charset="0"/>
              </a:rPr>
              <a:t>in My Body?</a:t>
            </a:r>
            <a:endParaRPr lang="en-US" sz="5400" dirty="0">
              <a:latin typeface="Cooper Black" pitchFamily="18" charset="0"/>
            </a:endParaRPr>
          </a:p>
        </p:txBody>
      </p:sp>
      <p:sp>
        <p:nvSpPr>
          <p:cNvPr id="7" name="Content Placeholder 6"/>
          <p:cNvSpPr>
            <a:spLocks noGrp="1"/>
          </p:cNvSpPr>
          <p:nvPr>
            <p:ph idx="1"/>
          </p:nvPr>
        </p:nvSpPr>
        <p:spPr>
          <a:xfrm>
            <a:off x="4419600" y="2438400"/>
            <a:ext cx="4114800" cy="3505200"/>
          </a:xfrm>
          <a:solidFill>
            <a:schemeClr val="bg2"/>
          </a:solidFill>
        </p:spPr>
        <p:txBody>
          <a:bodyPr>
            <a:normAutofit/>
          </a:bodyPr>
          <a:lstStyle/>
          <a:p>
            <a:pPr algn="ctr">
              <a:buNone/>
            </a:pPr>
            <a:r>
              <a:rPr lang="en-US" sz="4400" dirty="0" smtClean="0">
                <a:latin typeface="Palatino Linotype" pitchFamily="18" charset="0"/>
              </a:rPr>
              <a:t>Calcium is stored within the bones and is used up as needed.</a:t>
            </a:r>
            <a:endParaRPr lang="en-US" sz="4400" dirty="0">
              <a:latin typeface="Palatino Linotype" pitchFamily="18" charset="0"/>
            </a:endParaRPr>
          </a:p>
        </p:txBody>
      </p:sp>
      <p:grpSp>
        <p:nvGrpSpPr>
          <p:cNvPr id="5127" name="Group 7"/>
          <p:cNvGrpSpPr>
            <a:grpSpLocks noChangeAspect="1"/>
          </p:cNvGrpSpPr>
          <p:nvPr/>
        </p:nvGrpSpPr>
        <p:grpSpPr bwMode="auto">
          <a:xfrm>
            <a:off x="990600" y="2133600"/>
            <a:ext cx="2740025" cy="3906838"/>
            <a:chOff x="672" y="1344"/>
            <a:chExt cx="1726" cy="2461"/>
          </a:xfrm>
        </p:grpSpPr>
        <p:sp>
          <p:nvSpPr>
            <p:cNvPr id="5126" name="AutoShape 6"/>
            <p:cNvSpPr>
              <a:spLocks noChangeAspect="1" noChangeArrowheads="1" noTextEdit="1"/>
            </p:cNvSpPr>
            <p:nvPr/>
          </p:nvSpPr>
          <p:spPr bwMode="auto">
            <a:xfrm>
              <a:off x="672" y="1344"/>
              <a:ext cx="1726" cy="246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5128" name="Freeform 8"/>
            <p:cNvSpPr>
              <a:spLocks/>
            </p:cNvSpPr>
            <p:nvPr/>
          </p:nvSpPr>
          <p:spPr bwMode="auto">
            <a:xfrm>
              <a:off x="681" y="1353"/>
              <a:ext cx="1716" cy="2449"/>
            </a:xfrm>
            <a:custGeom>
              <a:avLst/>
              <a:gdLst/>
              <a:ahLst/>
              <a:cxnLst>
                <a:cxn ang="0">
                  <a:pos x="651" y="1067"/>
                </a:cxn>
                <a:cxn ang="0">
                  <a:pos x="582" y="1068"/>
                </a:cxn>
                <a:cxn ang="0">
                  <a:pos x="332" y="790"/>
                </a:cxn>
                <a:cxn ang="0">
                  <a:pos x="246" y="556"/>
                </a:cxn>
                <a:cxn ang="0">
                  <a:pos x="388" y="540"/>
                </a:cxn>
                <a:cxn ang="0">
                  <a:pos x="415" y="468"/>
                </a:cxn>
                <a:cxn ang="0">
                  <a:pos x="242" y="283"/>
                </a:cxn>
                <a:cxn ang="0">
                  <a:pos x="289" y="43"/>
                </a:cxn>
                <a:cxn ang="0">
                  <a:pos x="490" y="7"/>
                </a:cxn>
                <a:cxn ang="0">
                  <a:pos x="604" y="247"/>
                </a:cxn>
                <a:cxn ang="0">
                  <a:pos x="576" y="432"/>
                </a:cxn>
                <a:cxn ang="0">
                  <a:pos x="769" y="384"/>
                </a:cxn>
                <a:cxn ang="0">
                  <a:pos x="977" y="380"/>
                </a:cxn>
                <a:cxn ang="0">
                  <a:pos x="1208" y="327"/>
                </a:cxn>
                <a:cxn ang="0">
                  <a:pos x="1346" y="368"/>
                </a:cxn>
                <a:cxn ang="0">
                  <a:pos x="1525" y="554"/>
                </a:cxn>
                <a:cxn ang="0">
                  <a:pos x="1635" y="647"/>
                </a:cxn>
                <a:cxn ang="0">
                  <a:pos x="1711" y="823"/>
                </a:cxn>
                <a:cxn ang="0">
                  <a:pos x="1657" y="873"/>
                </a:cxn>
                <a:cxn ang="0">
                  <a:pos x="1551" y="855"/>
                </a:cxn>
                <a:cxn ang="0">
                  <a:pos x="1467" y="821"/>
                </a:cxn>
                <a:cxn ang="0">
                  <a:pos x="1483" y="710"/>
                </a:cxn>
                <a:cxn ang="0">
                  <a:pos x="1330" y="538"/>
                </a:cxn>
                <a:cxn ang="0">
                  <a:pos x="1124" y="487"/>
                </a:cxn>
                <a:cxn ang="0">
                  <a:pos x="887" y="498"/>
                </a:cxn>
                <a:cxn ang="0">
                  <a:pos x="921" y="627"/>
                </a:cxn>
                <a:cxn ang="0">
                  <a:pos x="975" y="764"/>
                </a:cxn>
                <a:cxn ang="0">
                  <a:pos x="949" y="987"/>
                </a:cxn>
                <a:cxn ang="0">
                  <a:pos x="813" y="1043"/>
                </a:cxn>
                <a:cxn ang="0">
                  <a:pos x="910" y="1015"/>
                </a:cxn>
                <a:cxn ang="0">
                  <a:pos x="1038" y="1137"/>
                </a:cxn>
                <a:cxn ang="0">
                  <a:pos x="976" y="1294"/>
                </a:cxn>
                <a:cxn ang="0">
                  <a:pos x="934" y="1795"/>
                </a:cxn>
                <a:cxn ang="0">
                  <a:pos x="731" y="1863"/>
                </a:cxn>
                <a:cxn ang="0">
                  <a:pos x="751" y="1707"/>
                </a:cxn>
                <a:cxn ang="0">
                  <a:pos x="797" y="1402"/>
                </a:cxn>
                <a:cxn ang="0">
                  <a:pos x="632" y="1416"/>
                </a:cxn>
                <a:cxn ang="0">
                  <a:pos x="538" y="1622"/>
                </a:cxn>
                <a:cxn ang="0">
                  <a:pos x="533" y="1790"/>
                </a:cxn>
                <a:cxn ang="0">
                  <a:pos x="897" y="1993"/>
                </a:cxn>
                <a:cxn ang="0">
                  <a:pos x="1008" y="2035"/>
                </a:cxn>
                <a:cxn ang="0">
                  <a:pos x="905" y="2244"/>
                </a:cxn>
                <a:cxn ang="0">
                  <a:pos x="980" y="2320"/>
                </a:cxn>
                <a:cxn ang="0">
                  <a:pos x="940" y="2413"/>
                </a:cxn>
                <a:cxn ang="0">
                  <a:pos x="878" y="2441"/>
                </a:cxn>
                <a:cxn ang="0">
                  <a:pos x="764" y="2392"/>
                </a:cxn>
                <a:cxn ang="0">
                  <a:pos x="577" y="2348"/>
                </a:cxn>
                <a:cxn ang="0">
                  <a:pos x="648" y="2238"/>
                </a:cxn>
                <a:cxn ang="0">
                  <a:pos x="515" y="1969"/>
                </a:cxn>
                <a:cxn ang="0">
                  <a:pos x="330" y="1870"/>
                </a:cxn>
                <a:cxn ang="0">
                  <a:pos x="341" y="1702"/>
                </a:cxn>
                <a:cxn ang="0">
                  <a:pos x="542" y="1336"/>
                </a:cxn>
                <a:cxn ang="0">
                  <a:pos x="450" y="1287"/>
                </a:cxn>
                <a:cxn ang="0">
                  <a:pos x="374" y="1295"/>
                </a:cxn>
                <a:cxn ang="0">
                  <a:pos x="326" y="1206"/>
                </a:cxn>
                <a:cxn ang="0">
                  <a:pos x="301" y="1166"/>
                </a:cxn>
                <a:cxn ang="0">
                  <a:pos x="114" y="1134"/>
                </a:cxn>
                <a:cxn ang="0">
                  <a:pos x="23" y="1106"/>
                </a:cxn>
                <a:cxn ang="0">
                  <a:pos x="33" y="911"/>
                </a:cxn>
                <a:cxn ang="0">
                  <a:pos x="209" y="673"/>
                </a:cxn>
                <a:cxn ang="0">
                  <a:pos x="208" y="909"/>
                </a:cxn>
              </a:cxnLst>
              <a:rect l="0" t="0" r="r" b="b"/>
              <a:pathLst>
                <a:path w="1716" h="2449">
                  <a:moveTo>
                    <a:pt x="572" y="1074"/>
                  </a:moveTo>
                  <a:lnTo>
                    <a:pt x="580" y="1074"/>
                  </a:lnTo>
                  <a:lnTo>
                    <a:pt x="589" y="1076"/>
                  </a:lnTo>
                  <a:lnTo>
                    <a:pt x="598" y="1078"/>
                  </a:lnTo>
                  <a:lnTo>
                    <a:pt x="607" y="1079"/>
                  </a:lnTo>
                  <a:lnTo>
                    <a:pt x="615" y="1082"/>
                  </a:lnTo>
                  <a:lnTo>
                    <a:pt x="624" y="1084"/>
                  </a:lnTo>
                  <a:lnTo>
                    <a:pt x="633" y="1087"/>
                  </a:lnTo>
                  <a:lnTo>
                    <a:pt x="642" y="1090"/>
                  </a:lnTo>
                  <a:lnTo>
                    <a:pt x="645" y="1084"/>
                  </a:lnTo>
                  <a:lnTo>
                    <a:pt x="647" y="1079"/>
                  </a:lnTo>
                  <a:lnTo>
                    <a:pt x="651" y="1077"/>
                  </a:lnTo>
                  <a:lnTo>
                    <a:pt x="656" y="1074"/>
                  </a:lnTo>
                  <a:lnTo>
                    <a:pt x="651" y="1067"/>
                  </a:lnTo>
                  <a:lnTo>
                    <a:pt x="647" y="1062"/>
                  </a:lnTo>
                  <a:lnTo>
                    <a:pt x="645" y="1055"/>
                  </a:lnTo>
                  <a:lnTo>
                    <a:pt x="642" y="1049"/>
                  </a:lnTo>
                  <a:lnTo>
                    <a:pt x="643" y="1041"/>
                  </a:lnTo>
                  <a:lnTo>
                    <a:pt x="645" y="1034"/>
                  </a:lnTo>
                  <a:lnTo>
                    <a:pt x="645" y="1026"/>
                  </a:lnTo>
                  <a:lnTo>
                    <a:pt x="646" y="1015"/>
                  </a:lnTo>
                  <a:lnTo>
                    <a:pt x="637" y="1022"/>
                  </a:lnTo>
                  <a:lnTo>
                    <a:pt x="627" y="1030"/>
                  </a:lnTo>
                  <a:lnTo>
                    <a:pt x="618" y="1038"/>
                  </a:lnTo>
                  <a:lnTo>
                    <a:pt x="609" y="1046"/>
                  </a:lnTo>
                  <a:lnTo>
                    <a:pt x="600" y="1054"/>
                  </a:lnTo>
                  <a:lnTo>
                    <a:pt x="591" y="1060"/>
                  </a:lnTo>
                  <a:lnTo>
                    <a:pt x="582" y="1068"/>
                  </a:lnTo>
                  <a:lnTo>
                    <a:pt x="572" y="1074"/>
                  </a:lnTo>
                  <a:lnTo>
                    <a:pt x="388" y="1017"/>
                  </a:lnTo>
                  <a:lnTo>
                    <a:pt x="387" y="1012"/>
                  </a:lnTo>
                  <a:lnTo>
                    <a:pt x="384" y="1000"/>
                  </a:lnTo>
                  <a:lnTo>
                    <a:pt x="384" y="983"/>
                  </a:lnTo>
                  <a:lnTo>
                    <a:pt x="390" y="968"/>
                  </a:lnTo>
                  <a:lnTo>
                    <a:pt x="377" y="953"/>
                  </a:lnTo>
                  <a:lnTo>
                    <a:pt x="367" y="927"/>
                  </a:lnTo>
                  <a:lnTo>
                    <a:pt x="362" y="898"/>
                  </a:lnTo>
                  <a:lnTo>
                    <a:pt x="363" y="868"/>
                  </a:lnTo>
                  <a:lnTo>
                    <a:pt x="350" y="851"/>
                  </a:lnTo>
                  <a:lnTo>
                    <a:pt x="341" y="832"/>
                  </a:lnTo>
                  <a:lnTo>
                    <a:pt x="335" y="810"/>
                  </a:lnTo>
                  <a:lnTo>
                    <a:pt x="332" y="790"/>
                  </a:lnTo>
                  <a:lnTo>
                    <a:pt x="331" y="771"/>
                  </a:lnTo>
                  <a:lnTo>
                    <a:pt x="331" y="753"/>
                  </a:lnTo>
                  <a:lnTo>
                    <a:pt x="331" y="739"/>
                  </a:lnTo>
                  <a:lnTo>
                    <a:pt x="331" y="732"/>
                  </a:lnTo>
                  <a:lnTo>
                    <a:pt x="251" y="634"/>
                  </a:lnTo>
                  <a:lnTo>
                    <a:pt x="247" y="623"/>
                  </a:lnTo>
                  <a:lnTo>
                    <a:pt x="242" y="613"/>
                  </a:lnTo>
                  <a:lnTo>
                    <a:pt x="238" y="604"/>
                  </a:lnTo>
                  <a:lnTo>
                    <a:pt x="236" y="592"/>
                  </a:lnTo>
                  <a:lnTo>
                    <a:pt x="236" y="590"/>
                  </a:lnTo>
                  <a:lnTo>
                    <a:pt x="236" y="585"/>
                  </a:lnTo>
                  <a:lnTo>
                    <a:pt x="237" y="577"/>
                  </a:lnTo>
                  <a:lnTo>
                    <a:pt x="241" y="567"/>
                  </a:lnTo>
                  <a:lnTo>
                    <a:pt x="246" y="556"/>
                  </a:lnTo>
                  <a:lnTo>
                    <a:pt x="252" y="544"/>
                  </a:lnTo>
                  <a:lnTo>
                    <a:pt x="263" y="534"/>
                  </a:lnTo>
                  <a:lnTo>
                    <a:pt x="275" y="525"/>
                  </a:lnTo>
                  <a:lnTo>
                    <a:pt x="283" y="523"/>
                  </a:lnTo>
                  <a:lnTo>
                    <a:pt x="292" y="520"/>
                  </a:lnTo>
                  <a:lnTo>
                    <a:pt x="302" y="517"/>
                  </a:lnTo>
                  <a:lnTo>
                    <a:pt x="312" y="516"/>
                  </a:lnTo>
                  <a:lnTo>
                    <a:pt x="324" y="516"/>
                  </a:lnTo>
                  <a:lnTo>
                    <a:pt x="334" y="516"/>
                  </a:lnTo>
                  <a:lnTo>
                    <a:pt x="344" y="519"/>
                  </a:lnTo>
                  <a:lnTo>
                    <a:pt x="351" y="524"/>
                  </a:lnTo>
                  <a:lnTo>
                    <a:pt x="363" y="533"/>
                  </a:lnTo>
                  <a:lnTo>
                    <a:pt x="374" y="538"/>
                  </a:lnTo>
                  <a:lnTo>
                    <a:pt x="388" y="540"/>
                  </a:lnTo>
                  <a:lnTo>
                    <a:pt x="403" y="540"/>
                  </a:lnTo>
                  <a:lnTo>
                    <a:pt x="417" y="539"/>
                  </a:lnTo>
                  <a:lnTo>
                    <a:pt x="433" y="536"/>
                  </a:lnTo>
                  <a:lnTo>
                    <a:pt x="447" y="534"/>
                  </a:lnTo>
                  <a:lnTo>
                    <a:pt x="459" y="530"/>
                  </a:lnTo>
                  <a:lnTo>
                    <a:pt x="469" y="517"/>
                  </a:lnTo>
                  <a:lnTo>
                    <a:pt x="467" y="509"/>
                  </a:lnTo>
                  <a:lnTo>
                    <a:pt x="458" y="500"/>
                  </a:lnTo>
                  <a:lnTo>
                    <a:pt x="450" y="488"/>
                  </a:lnTo>
                  <a:lnTo>
                    <a:pt x="450" y="474"/>
                  </a:lnTo>
                  <a:lnTo>
                    <a:pt x="445" y="467"/>
                  </a:lnTo>
                  <a:lnTo>
                    <a:pt x="435" y="468"/>
                  </a:lnTo>
                  <a:lnTo>
                    <a:pt x="425" y="471"/>
                  </a:lnTo>
                  <a:lnTo>
                    <a:pt x="415" y="468"/>
                  </a:lnTo>
                  <a:lnTo>
                    <a:pt x="397" y="460"/>
                  </a:lnTo>
                  <a:lnTo>
                    <a:pt x="383" y="450"/>
                  </a:lnTo>
                  <a:lnTo>
                    <a:pt x="373" y="438"/>
                  </a:lnTo>
                  <a:lnTo>
                    <a:pt x="365" y="422"/>
                  </a:lnTo>
                  <a:lnTo>
                    <a:pt x="358" y="407"/>
                  </a:lnTo>
                  <a:lnTo>
                    <a:pt x="350" y="391"/>
                  </a:lnTo>
                  <a:lnTo>
                    <a:pt x="341" y="375"/>
                  </a:lnTo>
                  <a:lnTo>
                    <a:pt x="330" y="361"/>
                  </a:lnTo>
                  <a:lnTo>
                    <a:pt x="310" y="351"/>
                  </a:lnTo>
                  <a:lnTo>
                    <a:pt x="292" y="341"/>
                  </a:lnTo>
                  <a:lnTo>
                    <a:pt x="277" y="328"/>
                  </a:lnTo>
                  <a:lnTo>
                    <a:pt x="263" y="314"/>
                  </a:lnTo>
                  <a:lnTo>
                    <a:pt x="251" y="299"/>
                  </a:lnTo>
                  <a:lnTo>
                    <a:pt x="242" y="283"/>
                  </a:lnTo>
                  <a:lnTo>
                    <a:pt x="233" y="265"/>
                  </a:lnTo>
                  <a:lnTo>
                    <a:pt x="226" y="245"/>
                  </a:lnTo>
                  <a:lnTo>
                    <a:pt x="223" y="210"/>
                  </a:lnTo>
                  <a:lnTo>
                    <a:pt x="227" y="175"/>
                  </a:lnTo>
                  <a:lnTo>
                    <a:pt x="236" y="141"/>
                  </a:lnTo>
                  <a:lnTo>
                    <a:pt x="247" y="109"/>
                  </a:lnTo>
                  <a:lnTo>
                    <a:pt x="252" y="96"/>
                  </a:lnTo>
                  <a:lnTo>
                    <a:pt x="259" y="84"/>
                  </a:lnTo>
                  <a:lnTo>
                    <a:pt x="266" y="73"/>
                  </a:lnTo>
                  <a:lnTo>
                    <a:pt x="275" y="63"/>
                  </a:lnTo>
                  <a:lnTo>
                    <a:pt x="278" y="58"/>
                  </a:lnTo>
                  <a:lnTo>
                    <a:pt x="282" y="53"/>
                  </a:lnTo>
                  <a:lnTo>
                    <a:pt x="285" y="48"/>
                  </a:lnTo>
                  <a:lnTo>
                    <a:pt x="289" y="43"/>
                  </a:lnTo>
                  <a:lnTo>
                    <a:pt x="301" y="34"/>
                  </a:lnTo>
                  <a:lnTo>
                    <a:pt x="313" y="27"/>
                  </a:lnTo>
                  <a:lnTo>
                    <a:pt x="326" y="19"/>
                  </a:lnTo>
                  <a:lnTo>
                    <a:pt x="340" y="14"/>
                  </a:lnTo>
                  <a:lnTo>
                    <a:pt x="355" y="9"/>
                  </a:lnTo>
                  <a:lnTo>
                    <a:pt x="369" y="5"/>
                  </a:lnTo>
                  <a:lnTo>
                    <a:pt x="384" y="2"/>
                  </a:lnTo>
                  <a:lnTo>
                    <a:pt x="400" y="1"/>
                  </a:lnTo>
                  <a:lnTo>
                    <a:pt x="415" y="0"/>
                  </a:lnTo>
                  <a:lnTo>
                    <a:pt x="430" y="0"/>
                  </a:lnTo>
                  <a:lnTo>
                    <a:pt x="445" y="1"/>
                  </a:lnTo>
                  <a:lnTo>
                    <a:pt x="461" y="2"/>
                  </a:lnTo>
                  <a:lnTo>
                    <a:pt x="476" y="5"/>
                  </a:lnTo>
                  <a:lnTo>
                    <a:pt x="490" y="7"/>
                  </a:lnTo>
                  <a:lnTo>
                    <a:pt x="504" y="11"/>
                  </a:lnTo>
                  <a:lnTo>
                    <a:pt x="516" y="15"/>
                  </a:lnTo>
                  <a:lnTo>
                    <a:pt x="534" y="25"/>
                  </a:lnTo>
                  <a:lnTo>
                    <a:pt x="549" y="37"/>
                  </a:lnTo>
                  <a:lnTo>
                    <a:pt x="565" y="49"/>
                  </a:lnTo>
                  <a:lnTo>
                    <a:pt x="577" y="62"/>
                  </a:lnTo>
                  <a:lnTo>
                    <a:pt x="589" y="76"/>
                  </a:lnTo>
                  <a:lnTo>
                    <a:pt x="600" y="91"/>
                  </a:lnTo>
                  <a:lnTo>
                    <a:pt x="610" y="108"/>
                  </a:lnTo>
                  <a:lnTo>
                    <a:pt x="619" y="124"/>
                  </a:lnTo>
                  <a:lnTo>
                    <a:pt x="623" y="156"/>
                  </a:lnTo>
                  <a:lnTo>
                    <a:pt x="622" y="188"/>
                  </a:lnTo>
                  <a:lnTo>
                    <a:pt x="614" y="219"/>
                  </a:lnTo>
                  <a:lnTo>
                    <a:pt x="604" y="247"/>
                  </a:lnTo>
                  <a:lnTo>
                    <a:pt x="607" y="275"/>
                  </a:lnTo>
                  <a:lnTo>
                    <a:pt x="612" y="301"/>
                  </a:lnTo>
                  <a:lnTo>
                    <a:pt x="617" y="326"/>
                  </a:lnTo>
                  <a:lnTo>
                    <a:pt x="619" y="355"/>
                  </a:lnTo>
                  <a:lnTo>
                    <a:pt x="618" y="355"/>
                  </a:lnTo>
                  <a:lnTo>
                    <a:pt x="617" y="365"/>
                  </a:lnTo>
                  <a:lnTo>
                    <a:pt x="614" y="375"/>
                  </a:lnTo>
                  <a:lnTo>
                    <a:pt x="610" y="386"/>
                  </a:lnTo>
                  <a:lnTo>
                    <a:pt x="605" y="394"/>
                  </a:lnTo>
                  <a:lnTo>
                    <a:pt x="599" y="403"/>
                  </a:lnTo>
                  <a:lnTo>
                    <a:pt x="591" y="412"/>
                  </a:lnTo>
                  <a:lnTo>
                    <a:pt x="584" y="420"/>
                  </a:lnTo>
                  <a:lnTo>
                    <a:pt x="575" y="426"/>
                  </a:lnTo>
                  <a:lnTo>
                    <a:pt x="576" y="432"/>
                  </a:lnTo>
                  <a:lnTo>
                    <a:pt x="579" y="439"/>
                  </a:lnTo>
                  <a:lnTo>
                    <a:pt x="582" y="445"/>
                  </a:lnTo>
                  <a:lnTo>
                    <a:pt x="589" y="449"/>
                  </a:lnTo>
                  <a:lnTo>
                    <a:pt x="598" y="474"/>
                  </a:lnTo>
                  <a:lnTo>
                    <a:pt x="620" y="469"/>
                  </a:lnTo>
                  <a:lnTo>
                    <a:pt x="642" y="460"/>
                  </a:lnTo>
                  <a:lnTo>
                    <a:pt x="662" y="449"/>
                  </a:lnTo>
                  <a:lnTo>
                    <a:pt x="680" y="436"/>
                  </a:lnTo>
                  <a:lnTo>
                    <a:pt x="698" y="422"/>
                  </a:lnTo>
                  <a:lnTo>
                    <a:pt x="716" y="410"/>
                  </a:lnTo>
                  <a:lnTo>
                    <a:pt x="735" y="397"/>
                  </a:lnTo>
                  <a:lnTo>
                    <a:pt x="754" y="386"/>
                  </a:lnTo>
                  <a:lnTo>
                    <a:pt x="761" y="386"/>
                  </a:lnTo>
                  <a:lnTo>
                    <a:pt x="769" y="384"/>
                  </a:lnTo>
                  <a:lnTo>
                    <a:pt x="777" y="383"/>
                  </a:lnTo>
                  <a:lnTo>
                    <a:pt x="785" y="383"/>
                  </a:lnTo>
                  <a:lnTo>
                    <a:pt x="793" y="382"/>
                  </a:lnTo>
                  <a:lnTo>
                    <a:pt x="802" y="383"/>
                  </a:lnTo>
                  <a:lnTo>
                    <a:pt x="810" y="384"/>
                  </a:lnTo>
                  <a:lnTo>
                    <a:pt x="817" y="388"/>
                  </a:lnTo>
                  <a:lnTo>
                    <a:pt x="831" y="405"/>
                  </a:lnTo>
                  <a:lnTo>
                    <a:pt x="853" y="402"/>
                  </a:lnTo>
                  <a:lnTo>
                    <a:pt x="873" y="398"/>
                  </a:lnTo>
                  <a:lnTo>
                    <a:pt x="895" y="394"/>
                  </a:lnTo>
                  <a:lnTo>
                    <a:pt x="915" y="392"/>
                  </a:lnTo>
                  <a:lnTo>
                    <a:pt x="936" y="388"/>
                  </a:lnTo>
                  <a:lnTo>
                    <a:pt x="957" y="384"/>
                  </a:lnTo>
                  <a:lnTo>
                    <a:pt x="977" y="380"/>
                  </a:lnTo>
                  <a:lnTo>
                    <a:pt x="997" y="377"/>
                  </a:lnTo>
                  <a:lnTo>
                    <a:pt x="1018" y="372"/>
                  </a:lnTo>
                  <a:lnTo>
                    <a:pt x="1038" y="368"/>
                  </a:lnTo>
                  <a:lnTo>
                    <a:pt x="1058" y="364"/>
                  </a:lnTo>
                  <a:lnTo>
                    <a:pt x="1079" y="359"/>
                  </a:lnTo>
                  <a:lnTo>
                    <a:pt x="1099" y="355"/>
                  </a:lnTo>
                  <a:lnTo>
                    <a:pt x="1119" y="350"/>
                  </a:lnTo>
                  <a:lnTo>
                    <a:pt x="1138" y="346"/>
                  </a:lnTo>
                  <a:lnTo>
                    <a:pt x="1159" y="341"/>
                  </a:lnTo>
                  <a:lnTo>
                    <a:pt x="1169" y="339"/>
                  </a:lnTo>
                  <a:lnTo>
                    <a:pt x="1178" y="335"/>
                  </a:lnTo>
                  <a:lnTo>
                    <a:pt x="1188" y="332"/>
                  </a:lnTo>
                  <a:lnTo>
                    <a:pt x="1198" y="330"/>
                  </a:lnTo>
                  <a:lnTo>
                    <a:pt x="1208" y="327"/>
                  </a:lnTo>
                  <a:lnTo>
                    <a:pt x="1218" y="326"/>
                  </a:lnTo>
                  <a:lnTo>
                    <a:pt x="1227" y="325"/>
                  </a:lnTo>
                  <a:lnTo>
                    <a:pt x="1237" y="323"/>
                  </a:lnTo>
                  <a:lnTo>
                    <a:pt x="1247" y="320"/>
                  </a:lnTo>
                  <a:lnTo>
                    <a:pt x="1258" y="316"/>
                  </a:lnTo>
                  <a:lnTo>
                    <a:pt x="1268" y="314"/>
                  </a:lnTo>
                  <a:lnTo>
                    <a:pt x="1278" y="313"/>
                  </a:lnTo>
                  <a:lnTo>
                    <a:pt x="1288" y="314"/>
                  </a:lnTo>
                  <a:lnTo>
                    <a:pt x="1298" y="317"/>
                  </a:lnTo>
                  <a:lnTo>
                    <a:pt x="1308" y="321"/>
                  </a:lnTo>
                  <a:lnTo>
                    <a:pt x="1317" y="327"/>
                  </a:lnTo>
                  <a:lnTo>
                    <a:pt x="1330" y="339"/>
                  </a:lnTo>
                  <a:lnTo>
                    <a:pt x="1339" y="351"/>
                  </a:lnTo>
                  <a:lnTo>
                    <a:pt x="1346" y="368"/>
                  </a:lnTo>
                  <a:lnTo>
                    <a:pt x="1351" y="386"/>
                  </a:lnTo>
                  <a:lnTo>
                    <a:pt x="1365" y="396"/>
                  </a:lnTo>
                  <a:lnTo>
                    <a:pt x="1379" y="406"/>
                  </a:lnTo>
                  <a:lnTo>
                    <a:pt x="1393" y="416"/>
                  </a:lnTo>
                  <a:lnTo>
                    <a:pt x="1406" y="427"/>
                  </a:lnTo>
                  <a:lnTo>
                    <a:pt x="1419" y="439"/>
                  </a:lnTo>
                  <a:lnTo>
                    <a:pt x="1431" y="450"/>
                  </a:lnTo>
                  <a:lnTo>
                    <a:pt x="1443" y="462"/>
                  </a:lnTo>
                  <a:lnTo>
                    <a:pt x="1456" y="474"/>
                  </a:lnTo>
                  <a:lnTo>
                    <a:pt x="1500" y="520"/>
                  </a:lnTo>
                  <a:lnTo>
                    <a:pt x="1506" y="529"/>
                  </a:lnTo>
                  <a:lnTo>
                    <a:pt x="1513" y="538"/>
                  </a:lnTo>
                  <a:lnTo>
                    <a:pt x="1519" y="545"/>
                  </a:lnTo>
                  <a:lnTo>
                    <a:pt x="1525" y="554"/>
                  </a:lnTo>
                  <a:lnTo>
                    <a:pt x="1532" y="562"/>
                  </a:lnTo>
                  <a:lnTo>
                    <a:pt x="1539" y="571"/>
                  </a:lnTo>
                  <a:lnTo>
                    <a:pt x="1546" y="578"/>
                  </a:lnTo>
                  <a:lnTo>
                    <a:pt x="1552" y="587"/>
                  </a:lnTo>
                  <a:lnTo>
                    <a:pt x="1556" y="592"/>
                  </a:lnTo>
                  <a:lnTo>
                    <a:pt x="1560" y="599"/>
                  </a:lnTo>
                  <a:lnTo>
                    <a:pt x="1563" y="606"/>
                  </a:lnTo>
                  <a:lnTo>
                    <a:pt x="1566" y="613"/>
                  </a:lnTo>
                  <a:lnTo>
                    <a:pt x="1571" y="619"/>
                  </a:lnTo>
                  <a:lnTo>
                    <a:pt x="1576" y="623"/>
                  </a:lnTo>
                  <a:lnTo>
                    <a:pt x="1582" y="625"/>
                  </a:lnTo>
                  <a:lnTo>
                    <a:pt x="1591" y="625"/>
                  </a:lnTo>
                  <a:lnTo>
                    <a:pt x="1614" y="635"/>
                  </a:lnTo>
                  <a:lnTo>
                    <a:pt x="1635" y="647"/>
                  </a:lnTo>
                  <a:lnTo>
                    <a:pt x="1655" y="661"/>
                  </a:lnTo>
                  <a:lnTo>
                    <a:pt x="1671" y="677"/>
                  </a:lnTo>
                  <a:lnTo>
                    <a:pt x="1687" y="695"/>
                  </a:lnTo>
                  <a:lnTo>
                    <a:pt x="1698" y="714"/>
                  </a:lnTo>
                  <a:lnTo>
                    <a:pt x="1707" y="737"/>
                  </a:lnTo>
                  <a:lnTo>
                    <a:pt x="1712" y="760"/>
                  </a:lnTo>
                  <a:lnTo>
                    <a:pt x="1713" y="770"/>
                  </a:lnTo>
                  <a:lnTo>
                    <a:pt x="1714" y="778"/>
                  </a:lnTo>
                  <a:lnTo>
                    <a:pt x="1716" y="786"/>
                  </a:lnTo>
                  <a:lnTo>
                    <a:pt x="1716" y="795"/>
                  </a:lnTo>
                  <a:lnTo>
                    <a:pt x="1714" y="795"/>
                  </a:lnTo>
                  <a:lnTo>
                    <a:pt x="1712" y="821"/>
                  </a:lnTo>
                  <a:lnTo>
                    <a:pt x="1711" y="818"/>
                  </a:lnTo>
                  <a:lnTo>
                    <a:pt x="1711" y="823"/>
                  </a:lnTo>
                  <a:lnTo>
                    <a:pt x="1708" y="828"/>
                  </a:lnTo>
                  <a:lnTo>
                    <a:pt x="1707" y="832"/>
                  </a:lnTo>
                  <a:lnTo>
                    <a:pt x="1704" y="836"/>
                  </a:lnTo>
                  <a:lnTo>
                    <a:pt x="1697" y="840"/>
                  </a:lnTo>
                  <a:lnTo>
                    <a:pt x="1690" y="845"/>
                  </a:lnTo>
                  <a:lnTo>
                    <a:pt x="1681" y="849"/>
                  </a:lnTo>
                  <a:lnTo>
                    <a:pt x="1673" y="846"/>
                  </a:lnTo>
                  <a:lnTo>
                    <a:pt x="1669" y="849"/>
                  </a:lnTo>
                  <a:lnTo>
                    <a:pt x="1666" y="854"/>
                  </a:lnTo>
                  <a:lnTo>
                    <a:pt x="1665" y="859"/>
                  </a:lnTo>
                  <a:lnTo>
                    <a:pt x="1664" y="865"/>
                  </a:lnTo>
                  <a:lnTo>
                    <a:pt x="1660" y="866"/>
                  </a:lnTo>
                  <a:lnTo>
                    <a:pt x="1659" y="870"/>
                  </a:lnTo>
                  <a:lnTo>
                    <a:pt x="1657" y="873"/>
                  </a:lnTo>
                  <a:lnTo>
                    <a:pt x="1654" y="873"/>
                  </a:lnTo>
                  <a:lnTo>
                    <a:pt x="1646" y="879"/>
                  </a:lnTo>
                  <a:lnTo>
                    <a:pt x="1638" y="876"/>
                  </a:lnTo>
                  <a:lnTo>
                    <a:pt x="1629" y="870"/>
                  </a:lnTo>
                  <a:lnTo>
                    <a:pt x="1622" y="868"/>
                  </a:lnTo>
                  <a:lnTo>
                    <a:pt x="1615" y="876"/>
                  </a:lnTo>
                  <a:lnTo>
                    <a:pt x="1608" y="885"/>
                  </a:lnTo>
                  <a:lnTo>
                    <a:pt x="1599" y="890"/>
                  </a:lnTo>
                  <a:lnTo>
                    <a:pt x="1586" y="892"/>
                  </a:lnTo>
                  <a:lnTo>
                    <a:pt x="1572" y="888"/>
                  </a:lnTo>
                  <a:lnTo>
                    <a:pt x="1562" y="878"/>
                  </a:lnTo>
                  <a:lnTo>
                    <a:pt x="1555" y="866"/>
                  </a:lnTo>
                  <a:lnTo>
                    <a:pt x="1549" y="855"/>
                  </a:lnTo>
                  <a:lnTo>
                    <a:pt x="1551" y="855"/>
                  </a:lnTo>
                  <a:lnTo>
                    <a:pt x="1546" y="842"/>
                  </a:lnTo>
                  <a:lnTo>
                    <a:pt x="1543" y="827"/>
                  </a:lnTo>
                  <a:lnTo>
                    <a:pt x="1541" y="812"/>
                  </a:lnTo>
                  <a:lnTo>
                    <a:pt x="1537" y="795"/>
                  </a:lnTo>
                  <a:lnTo>
                    <a:pt x="1529" y="804"/>
                  </a:lnTo>
                  <a:lnTo>
                    <a:pt x="1522" y="813"/>
                  </a:lnTo>
                  <a:lnTo>
                    <a:pt x="1511" y="819"/>
                  </a:lnTo>
                  <a:lnTo>
                    <a:pt x="1500" y="823"/>
                  </a:lnTo>
                  <a:lnTo>
                    <a:pt x="1495" y="824"/>
                  </a:lnTo>
                  <a:lnTo>
                    <a:pt x="1489" y="826"/>
                  </a:lnTo>
                  <a:lnTo>
                    <a:pt x="1483" y="826"/>
                  </a:lnTo>
                  <a:lnTo>
                    <a:pt x="1478" y="824"/>
                  </a:lnTo>
                  <a:lnTo>
                    <a:pt x="1472" y="823"/>
                  </a:lnTo>
                  <a:lnTo>
                    <a:pt x="1467" y="821"/>
                  </a:lnTo>
                  <a:lnTo>
                    <a:pt x="1463" y="818"/>
                  </a:lnTo>
                  <a:lnTo>
                    <a:pt x="1459" y="814"/>
                  </a:lnTo>
                  <a:lnTo>
                    <a:pt x="1457" y="809"/>
                  </a:lnTo>
                  <a:lnTo>
                    <a:pt x="1456" y="803"/>
                  </a:lnTo>
                  <a:lnTo>
                    <a:pt x="1453" y="798"/>
                  </a:lnTo>
                  <a:lnTo>
                    <a:pt x="1450" y="793"/>
                  </a:lnTo>
                  <a:lnTo>
                    <a:pt x="1450" y="776"/>
                  </a:lnTo>
                  <a:lnTo>
                    <a:pt x="1454" y="761"/>
                  </a:lnTo>
                  <a:lnTo>
                    <a:pt x="1461" y="748"/>
                  </a:lnTo>
                  <a:lnTo>
                    <a:pt x="1472" y="738"/>
                  </a:lnTo>
                  <a:lnTo>
                    <a:pt x="1473" y="732"/>
                  </a:lnTo>
                  <a:lnTo>
                    <a:pt x="1476" y="723"/>
                  </a:lnTo>
                  <a:lnTo>
                    <a:pt x="1478" y="715"/>
                  </a:lnTo>
                  <a:lnTo>
                    <a:pt x="1483" y="710"/>
                  </a:lnTo>
                  <a:lnTo>
                    <a:pt x="1486" y="703"/>
                  </a:lnTo>
                  <a:lnTo>
                    <a:pt x="1489" y="696"/>
                  </a:lnTo>
                  <a:lnTo>
                    <a:pt x="1491" y="690"/>
                  </a:lnTo>
                  <a:lnTo>
                    <a:pt x="1495" y="682"/>
                  </a:lnTo>
                  <a:lnTo>
                    <a:pt x="1481" y="670"/>
                  </a:lnTo>
                  <a:lnTo>
                    <a:pt x="1467" y="657"/>
                  </a:lnTo>
                  <a:lnTo>
                    <a:pt x="1452" y="643"/>
                  </a:lnTo>
                  <a:lnTo>
                    <a:pt x="1435" y="628"/>
                  </a:lnTo>
                  <a:lnTo>
                    <a:pt x="1419" y="613"/>
                  </a:lnTo>
                  <a:lnTo>
                    <a:pt x="1401" y="597"/>
                  </a:lnTo>
                  <a:lnTo>
                    <a:pt x="1383" y="582"/>
                  </a:lnTo>
                  <a:lnTo>
                    <a:pt x="1365" y="567"/>
                  </a:lnTo>
                  <a:lnTo>
                    <a:pt x="1348" y="553"/>
                  </a:lnTo>
                  <a:lnTo>
                    <a:pt x="1330" y="538"/>
                  </a:lnTo>
                  <a:lnTo>
                    <a:pt x="1312" y="525"/>
                  </a:lnTo>
                  <a:lnTo>
                    <a:pt x="1296" y="512"/>
                  </a:lnTo>
                  <a:lnTo>
                    <a:pt x="1279" y="501"/>
                  </a:lnTo>
                  <a:lnTo>
                    <a:pt x="1264" y="491"/>
                  </a:lnTo>
                  <a:lnTo>
                    <a:pt x="1250" y="482"/>
                  </a:lnTo>
                  <a:lnTo>
                    <a:pt x="1236" y="476"/>
                  </a:lnTo>
                  <a:lnTo>
                    <a:pt x="1221" y="478"/>
                  </a:lnTo>
                  <a:lnTo>
                    <a:pt x="1207" y="481"/>
                  </a:lnTo>
                  <a:lnTo>
                    <a:pt x="1192" y="483"/>
                  </a:lnTo>
                  <a:lnTo>
                    <a:pt x="1178" y="484"/>
                  </a:lnTo>
                  <a:lnTo>
                    <a:pt x="1165" y="486"/>
                  </a:lnTo>
                  <a:lnTo>
                    <a:pt x="1151" y="487"/>
                  </a:lnTo>
                  <a:lnTo>
                    <a:pt x="1137" y="487"/>
                  </a:lnTo>
                  <a:lnTo>
                    <a:pt x="1124" y="487"/>
                  </a:lnTo>
                  <a:lnTo>
                    <a:pt x="1112" y="487"/>
                  </a:lnTo>
                  <a:lnTo>
                    <a:pt x="1098" y="487"/>
                  </a:lnTo>
                  <a:lnTo>
                    <a:pt x="1085" y="486"/>
                  </a:lnTo>
                  <a:lnTo>
                    <a:pt x="1071" y="486"/>
                  </a:lnTo>
                  <a:lnTo>
                    <a:pt x="1058" y="484"/>
                  </a:lnTo>
                  <a:lnTo>
                    <a:pt x="1044" y="484"/>
                  </a:lnTo>
                  <a:lnTo>
                    <a:pt x="1030" y="483"/>
                  </a:lnTo>
                  <a:lnTo>
                    <a:pt x="1016" y="482"/>
                  </a:lnTo>
                  <a:lnTo>
                    <a:pt x="992" y="483"/>
                  </a:lnTo>
                  <a:lnTo>
                    <a:pt x="969" y="484"/>
                  </a:lnTo>
                  <a:lnTo>
                    <a:pt x="948" y="487"/>
                  </a:lnTo>
                  <a:lnTo>
                    <a:pt x="928" y="490"/>
                  </a:lnTo>
                  <a:lnTo>
                    <a:pt x="907" y="493"/>
                  </a:lnTo>
                  <a:lnTo>
                    <a:pt x="887" y="498"/>
                  </a:lnTo>
                  <a:lnTo>
                    <a:pt x="867" y="502"/>
                  </a:lnTo>
                  <a:lnTo>
                    <a:pt x="845" y="509"/>
                  </a:lnTo>
                  <a:lnTo>
                    <a:pt x="851" y="521"/>
                  </a:lnTo>
                  <a:lnTo>
                    <a:pt x="854" y="535"/>
                  </a:lnTo>
                  <a:lnTo>
                    <a:pt x="857" y="550"/>
                  </a:lnTo>
                  <a:lnTo>
                    <a:pt x="859" y="564"/>
                  </a:lnTo>
                  <a:lnTo>
                    <a:pt x="872" y="568"/>
                  </a:lnTo>
                  <a:lnTo>
                    <a:pt x="883" y="575"/>
                  </a:lnTo>
                  <a:lnTo>
                    <a:pt x="892" y="581"/>
                  </a:lnTo>
                  <a:lnTo>
                    <a:pt x="901" y="587"/>
                  </a:lnTo>
                  <a:lnTo>
                    <a:pt x="907" y="596"/>
                  </a:lnTo>
                  <a:lnTo>
                    <a:pt x="914" y="605"/>
                  </a:lnTo>
                  <a:lnTo>
                    <a:pt x="917" y="615"/>
                  </a:lnTo>
                  <a:lnTo>
                    <a:pt x="921" y="627"/>
                  </a:lnTo>
                  <a:lnTo>
                    <a:pt x="924" y="639"/>
                  </a:lnTo>
                  <a:lnTo>
                    <a:pt x="925" y="651"/>
                  </a:lnTo>
                  <a:lnTo>
                    <a:pt x="924" y="663"/>
                  </a:lnTo>
                  <a:lnTo>
                    <a:pt x="920" y="677"/>
                  </a:lnTo>
                  <a:lnTo>
                    <a:pt x="929" y="681"/>
                  </a:lnTo>
                  <a:lnTo>
                    <a:pt x="938" y="685"/>
                  </a:lnTo>
                  <a:lnTo>
                    <a:pt x="945" y="690"/>
                  </a:lnTo>
                  <a:lnTo>
                    <a:pt x="952" y="695"/>
                  </a:lnTo>
                  <a:lnTo>
                    <a:pt x="958" y="700"/>
                  </a:lnTo>
                  <a:lnTo>
                    <a:pt x="964" y="708"/>
                  </a:lnTo>
                  <a:lnTo>
                    <a:pt x="968" y="715"/>
                  </a:lnTo>
                  <a:lnTo>
                    <a:pt x="972" y="724"/>
                  </a:lnTo>
                  <a:lnTo>
                    <a:pt x="976" y="745"/>
                  </a:lnTo>
                  <a:lnTo>
                    <a:pt x="975" y="764"/>
                  </a:lnTo>
                  <a:lnTo>
                    <a:pt x="968" y="783"/>
                  </a:lnTo>
                  <a:lnTo>
                    <a:pt x="962" y="798"/>
                  </a:lnTo>
                  <a:lnTo>
                    <a:pt x="981" y="819"/>
                  </a:lnTo>
                  <a:lnTo>
                    <a:pt x="989" y="846"/>
                  </a:lnTo>
                  <a:lnTo>
                    <a:pt x="990" y="875"/>
                  </a:lnTo>
                  <a:lnTo>
                    <a:pt x="991" y="906"/>
                  </a:lnTo>
                  <a:lnTo>
                    <a:pt x="991" y="920"/>
                  </a:lnTo>
                  <a:lnTo>
                    <a:pt x="989" y="932"/>
                  </a:lnTo>
                  <a:lnTo>
                    <a:pt x="985" y="944"/>
                  </a:lnTo>
                  <a:lnTo>
                    <a:pt x="980" y="955"/>
                  </a:lnTo>
                  <a:lnTo>
                    <a:pt x="973" y="965"/>
                  </a:lnTo>
                  <a:lnTo>
                    <a:pt x="967" y="973"/>
                  </a:lnTo>
                  <a:lnTo>
                    <a:pt x="958" y="980"/>
                  </a:lnTo>
                  <a:lnTo>
                    <a:pt x="949" y="987"/>
                  </a:lnTo>
                  <a:lnTo>
                    <a:pt x="936" y="993"/>
                  </a:lnTo>
                  <a:lnTo>
                    <a:pt x="921" y="997"/>
                  </a:lnTo>
                  <a:lnTo>
                    <a:pt x="906" y="1001"/>
                  </a:lnTo>
                  <a:lnTo>
                    <a:pt x="890" y="1001"/>
                  </a:lnTo>
                  <a:lnTo>
                    <a:pt x="874" y="1001"/>
                  </a:lnTo>
                  <a:lnTo>
                    <a:pt x="858" y="997"/>
                  </a:lnTo>
                  <a:lnTo>
                    <a:pt x="843" y="993"/>
                  </a:lnTo>
                  <a:lnTo>
                    <a:pt x="830" y="987"/>
                  </a:lnTo>
                  <a:lnTo>
                    <a:pt x="832" y="1000"/>
                  </a:lnTo>
                  <a:lnTo>
                    <a:pt x="831" y="1000"/>
                  </a:lnTo>
                  <a:lnTo>
                    <a:pt x="830" y="1012"/>
                  </a:lnTo>
                  <a:lnTo>
                    <a:pt x="827" y="1025"/>
                  </a:lnTo>
                  <a:lnTo>
                    <a:pt x="822" y="1035"/>
                  </a:lnTo>
                  <a:lnTo>
                    <a:pt x="813" y="1043"/>
                  </a:lnTo>
                  <a:lnTo>
                    <a:pt x="812" y="1048"/>
                  </a:lnTo>
                  <a:lnTo>
                    <a:pt x="808" y="1052"/>
                  </a:lnTo>
                  <a:lnTo>
                    <a:pt x="806" y="1057"/>
                  </a:lnTo>
                  <a:lnTo>
                    <a:pt x="808" y="1063"/>
                  </a:lnTo>
                  <a:lnTo>
                    <a:pt x="817" y="1057"/>
                  </a:lnTo>
                  <a:lnTo>
                    <a:pt x="826" y="1050"/>
                  </a:lnTo>
                  <a:lnTo>
                    <a:pt x="835" y="1044"/>
                  </a:lnTo>
                  <a:lnTo>
                    <a:pt x="844" y="1038"/>
                  </a:lnTo>
                  <a:lnTo>
                    <a:pt x="853" y="1031"/>
                  </a:lnTo>
                  <a:lnTo>
                    <a:pt x="862" y="1025"/>
                  </a:lnTo>
                  <a:lnTo>
                    <a:pt x="872" y="1021"/>
                  </a:lnTo>
                  <a:lnTo>
                    <a:pt x="883" y="1017"/>
                  </a:lnTo>
                  <a:lnTo>
                    <a:pt x="897" y="1015"/>
                  </a:lnTo>
                  <a:lnTo>
                    <a:pt x="910" y="1015"/>
                  </a:lnTo>
                  <a:lnTo>
                    <a:pt x="923" y="1016"/>
                  </a:lnTo>
                  <a:lnTo>
                    <a:pt x="935" y="1019"/>
                  </a:lnTo>
                  <a:lnTo>
                    <a:pt x="947" y="1024"/>
                  </a:lnTo>
                  <a:lnTo>
                    <a:pt x="958" y="1029"/>
                  </a:lnTo>
                  <a:lnTo>
                    <a:pt x="968" y="1036"/>
                  </a:lnTo>
                  <a:lnTo>
                    <a:pt x="978" y="1043"/>
                  </a:lnTo>
                  <a:lnTo>
                    <a:pt x="999" y="1058"/>
                  </a:lnTo>
                  <a:lnTo>
                    <a:pt x="1014" y="1073"/>
                  </a:lnTo>
                  <a:lnTo>
                    <a:pt x="1024" y="1088"/>
                  </a:lnTo>
                  <a:lnTo>
                    <a:pt x="1032" y="1104"/>
                  </a:lnTo>
                  <a:lnTo>
                    <a:pt x="1035" y="1116"/>
                  </a:lnTo>
                  <a:lnTo>
                    <a:pt x="1038" y="1128"/>
                  </a:lnTo>
                  <a:lnTo>
                    <a:pt x="1038" y="1134"/>
                  </a:lnTo>
                  <a:lnTo>
                    <a:pt x="1038" y="1137"/>
                  </a:lnTo>
                  <a:lnTo>
                    <a:pt x="1035" y="1156"/>
                  </a:lnTo>
                  <a:lnTo>
                    <a:pt x="1030" y="1172"/>
                  </a:lnTo>
                  <a:lnTo>
                    <a:pt x="1024" y="1185"/>
                  </a:lnTo>
                  <a:lnTo>
                    <a:pt x="1015" y="1196"/>
                  </a:lnTo>
                  <a:lnTo>
                    <a:pt x="1005" y="1205"/>
                  </a:lnTo>
                  <a:lnTo>
                    <a:pt x="995" y="1213"/>
                  </a:lnTo>
                  <a:lnTo>
                    <a:pt x="985" y="1219"/>
                  </a:lnTo>
                  <a:lnTo>
                    <a:pt x="976" y="1223"/>
                  </a:lnTo>
                  <a:lnTo>
                    <a:pt x="976" y="1227"/>
                  </a:lnTo>
                  <a:lnTo>
                    <a:pt x="976" y="1230"/>
                  </a:lnTo>
                  <a:lnTo>
                    <a:pt x="976" y="1234"/>
                  </a:lnTo>
                  <a:lnTo>
                    <a:pt x="972" y="1237"/>
                  </a:lnTo>
                  <a:lnTo>
                    <a:pt x="976" y="1266"/>
                  </a:lnTo>
                  <a:lnTo>
                    <a:pt x="976" y="1294"/>
                  </a:lnTo>
                  <a:lnTo>
                    <a:pt x="971" y="1320"/>
                  </a:lnTo>
                  <a:lnTo>
                    <a:pt x="962" y="1346"/>
                  </a:lnTo>
                  <a:lnTo>
                    <a:pt x="948" y="1365"/>
                  </a:lnTo>
                  <a:lnTo>
                    <a:pt x="945" y="1391"/>
                  </a:lnTo>
                  <a:lnTo>
                    <a:pt x="945" y="1419"/>
                  </a:lnTo>
                  <a:lnTo>
                    <a:pt x="944" y="1442"/>
                  </a:lnTo>
                  <a:lnTo>
                    <a:pt x="942" y="1489"/>
                  </a:lnTo>
                  <a:lnTo>
                    <a:pt x="935" y="1586"/>
                  </a:lnTo>
                  <a:lnTo>
                    <a:pt x="930" y="1679"/>
                  </a:lnTo>
                  <a:lnTo>
                    <a:pt x="928" y="1723"/>
                  </a:lnTo>
                  <a:lnTo>
                    <a:pt x="928" y="1735"/>
                  </a:lnTo>
                  <a:lnTo>
                    <a:pt x="929" y="1757"/>
                  </a:lnTo>
                  <a:lnTo>
                    <a:pt x="931" y="1780"/>
                  </a:lnTo>
                  <a:lnTo>
                    <a:pt x="934" y="1795"/>
                  </a:lnTo>
                  <a:lnTo>
                    <a:pt x="929" y="1813"/>
                  </a:lnTo>
                  <a:lnTo>
                    <a:pt x="924" y="1828"/>
                  </a:lnTo>
                  <a:lnTo>
                    <a:pt x="915" y="1841"/>
                  </a:lnTo>
                  <a:lnTo>
                    <a:pt x="901" y="1851"/>
                  </a:lnTo>
                  <a:lnTo>
                    <a:pt x="890" y="1867"/>
                  </a:lnTo>
                  <a:lnTo>
                    <a:pt x="881" y="1904"/>
                  </a:lnTo>
                  <a:lnTo>
                    <a:pt x="874" y="1945"/>
                  </a:lnTo>
                  <a:lnTo>
                    <a:pt x="870" y="1978"/>
                  </a:lnTo>
                  <a:lnTo>
                    <a:pt x="722" y="1891"/>
                  </a:lnTo>
                  <a:lnTo>
                    <a:pt x="725" y="1887"/>
                  </a:lnTo>
                  <a:lnTo>
                    <a:pt x="726" y="1882"/>
                  </a:lnTo>
                  <a:lnTo>
                    <a:pt x="727" y="1877"/>
                  </a:lnTo>
                  <a:lnTo>
                    <a:pt x="728" y="1874"/>
                  </a:lnTo>
                  <a:lnTo>
                    <a:pt x="731" y="1863"/>
                  </a:lnTo>
                  <a:lnTo>
                    <a:pt x="728" y="1855"/>
                  </a:lnTo>
                  <a:lnTo>
                    <a:pt x="725" y="1848"/>
                  </a:lnTo>
                  <a:lnTo>
                    <a:pt x="718" y="1841"/>
                  </a:lnTo>
                  <a:lnTo>
                    <a:pt x="712" y="1834"/>
                  </a:lnTo>
                  <a:lnTo>
                    <a:pt x="707" y="1828"/>
                  </a:lnTo>
                  <a:lnTo>
                    <a:pt x="706" y="1822"/>
                  </a:lnTo>
                  <a:lnTo>
                    <a:pt x="707" y="1813"/>
                  </a:lnTo>
                  <a:lnTo>
                    <a:pt x="707" y="1809"/>
                  </a:lnTo>
                  <a:lnTo>
                    <a:pt x="708" y="1797"/>
                  </a:lnTo>
                  <a:lnTo>
                    <a:pt x="712" y="1781"/>
                  </a:lnTo>
                  <a:lnTo>
                    <a:pt x="722" y="1763"/>
                  </a:lnTo>
                  <a:lnTo>
                    <a:pt x="733" y="1745"/>
                  </a:lnTo>
                  <a:lnTo>
                    <a:pt x="742" y="1726"/>
                  </a:lnTo>
                  <a:lnTo>
                    <a:pt x="751" y="1707"/>
                  </a:lnTo>
                  <a:lnTo>
                    <a:pt x="759" y="1688"/>
                  </a:lnTo>
                  <a:lnTo>
                    <a:pt x="765" y="1668"/>
                  </a:lnTo>
                  <a:lnTo>
                    <a:pt x="772" y="1648"/>
                  </a:lnTo>
                  <a:lnTo>
                    <a:pt x="777" y="1627"/>
                  </a:lnTo>
                  <a:lnTo>
                    <a:pt x="782" y="1607"/>
                  </a:lnTo>
                  <a:lnTo>
                    <a:pt x="796" y="1559"/>
                  </a:lnTo>
                  <a:lnTo>
                    <a:pt x="806" y="1507"/>
                  </a:lnTo>
                  <a:lnTo>
                    <a:pt x="812" y="1463"/>
                  </a:lnTo>
                  <a:lnTo>
                    <a:pt x="817" y="1435"/>
                  </a:lnTo>
                  <a:lnTo>
                    <a:pt x="822" y="1423"/>
                  </a:lnTo>
                  <a:lnTo>
                    <a:pt x="821" y="1416"/>
                  </a:lnTo>
                  <a:lnTo>
                    <a:pt x="816" y="1409"/>
                  </a:lnTo>
                  <a:lnTo>
                    <a:pt x="807" y="1405"/>
                  </a:lnTo>
                  <a:lnTo>
                    <a:pt x="797" y="1402"/>
                  </a:lnTo>
                  <a:lnTo>
                    <a:pt x="787" y="1399"/>
                  </a:lnTo>
                  <a:lnTo>
                    <a:pt x="777" y="1394"/>
                  </a:lnTo>
                  <a:lnTo>
                    <a:pt x="770" y="1389"/>
                  </a:lnTo>
                  <a:lnTo>
                    <a:pt x="745" y="1412"/>
                  </a:lnTo>
                  <a:lnTo>
                    <a:pt x="735" y="1418"/>
                  </a:lnTo>
                  <a:lnTo>
                    <a:pt x="722" y="1423"/>
                  </a:lnTo>
                  <a:lnTo>
                    <a:pt x="709" y="1428"/>
                  </a:lnTo>
                  <a:lnTo>
                    <a:pt x="697" y="1431"/>
                  </a:lnTo>
                  <a:lnTo>
                    <a:pt x="683" y="1432"/>
                  </a:lnTo>
                  <a:lnTo>
                    <a:pt x="670" y="1432"/>
                  </a:lnTo>
                  <a:lnTo>
                    <a:pt x="659" y="1428"/>
                  </a:lnTo>
                  <a:lnTo>
                    <a:pt x="647" y="1423"/>
                  </a:lnTo>
                  <a:lnTo>
                    <a:pt x="640" y="1419"/>
                  </a:lnTo>
                  <a:lnTo>
                    <a:pt x="632" y="1416"/>
                  </a:lnTo>
                  <a:lnTo>
                    <a:pt x="624" y="1413"/>
                  </a:lnTo>
                  <a:lnTo>
                    <a:pt x="617" y="1412"/>
                  </a:lnTo>
                  <a:lnTo>
                    <a:pt x="605" y="1435"/>
                  </a:lnTo>
                  <a:lnTo>
                    <a:pt x="596" y="1456"/>
                  </a:lnTo>
                  <a:lnTo>
                    <a:pt x="587" y="1478"/>
                  </a:lnTo>
                  <a:lnTo>
                    <a:pt x="579" y="1498"/>
                  </a:lnTo>
                  <a:lnTo>
                    <a:pt x="571" y="1520"/>
                  </a:lnTo>
                  <a:lnTo>
                    <a:pt x="563" y="1542"/>
                  </a:lnTo>
                  <a:lnTo>
                    <a:pt x="556" y="1564"/>
                  </a:lnTo>
                  <a:lnTo>
                    <a:pt x="548" y="1588"/>
                  </a:lnTo>
                  <a:lnTo>
                    <a:pt x="546" y="1596"/>
                  </a:lnTo>
                  <a:lnTo>
                    <a:pt x="543" y="1605"/>
                  </a:lnTo>
                  <a:lnTo>
                    <a:pt x="541" y="1613"/>
                  </a:lnTo>
                  <a:lnTo>
                    <a:pt x="538" y="1622"/>
                  </a:lnTo>
                  <a:lnTo>
                    <a:pt x="538" y="1626"/>
                  </a:lnTo>
                  <a:lnTo>
                    <a:pt x="538" y="1631"/>
                  </a:lnTo>
                  <a:lnTo>
                    <a:pt x="537" y="1636"/>
                  </a:lnTo>
                  <a:lnTo>
                    <a:pt x="533" y="1639"/>
                  </a:lnTo>
                  <a:lnTo>
                    <a:pt x="528" y="1669"/>
                  </a:lnTo>
                  <a:lnTo>
                    <a:pt x="521" y="1698"/>
                  </a:lnTo>
                  <a:lnTo>
                    <a:pt x="515" y="1726"/>
                  </a:lnTo>
                  <a:lnTo>
                    <a:pt x="508" y="1754"/>
                  </a:lnTo>
                  <a:lnTo>
                    <a:pt x="505" y="1764"/>
                  </a:lnTo>
                  <a:lnTo>
                    <a:pt x="506" y="1773"/>
                  </a:lnTo>
                  <a:lnTo>
                    <a:pt x="510" y="1778"/>
                  </a:lnTo>
                  <a:lnTo>
                    <a:pt x="516" y="1782"/>
                  </a:lnTo>
                  <a:lnTo>
                    <a:pt x="524" y="1786"/>
                  </a:lnTo>
                  <a:lnTo>
                    <a:pt x="533" y="1790"/>
                  </a:lnTo>
                  <a:lnTo>
                    <a:pt x="539" y="1794"/>
                  </a:lnTo>
                  <a:lnTo>
                    <a:pt x="544" y="1800"/>
                  </a:lnTo>
                  <a:lnTo>
                    <a:pt x="567" y="1811"/>
                  </a:lnTo>
                  <a:lnTo>
                    <a:pt x="590" y="1823"/>
                  </a:lnTo>
                  <a:lnTo>
                    <a:pt x="613" y="1834"/>
                  </a:lnTo>
                  <a:lnTo>
                    <a:pt x="636" y="1846"/>
                  </a:lnTo>
                  <a:lnTo>
                    <a:pt x="657" y="1857"/>
                  </a:lnTo>
                  <a:lnTo>
                    <a:pt x="679" y="1868"/>
                  </a:lnTo>
                  <a:lnTo>
                    <a:pt x="700" y="1880"/>
                  </a:lnTo>
                  <a:lnTo>
                    <a:pt x="722" y="1891"/>
                  </a:lnTo>
                  <a:lnTo>
                    <a:pt x="870" y="1978"/>
                  </a:lnTo>
                  <a:lnTo>
                    <a:pt x="879" y="1983"/>
                  </a:lnTo>
                  <a:lnTo>
                    <a:pt x="888" y="1988"/>
                  </a:lnTo>
                  <a:lnTo>
                    <a:pt x="897" y="1993"/>
                  </a:lnTo>
                  <a:lnTo>
                    <a:pt x="906" y="1999"/>
                  </a:lnTo>
                  <a:lnTo>
                    <a:pt x="915" y="2004"/>
                  </a:lnTo>
                  <a:lnTo>
                    <a:pt x="923" y="2011"/>
                  </a:lnTo>
                  <a:lnTo>
                    <a:pt x="930" y="2016"/>
                  </a:lnTo>
                  <a:lnTo>
                    <a:pt x="938" y="2022"/>
                  </a:lnTo>
                  <a:lnTo>
                    <a:pt x="945" y="2022"/>
                  </a:lnTo>
                  <a:lnTo>
                    <a:pt x="953" y="2022"/>
                  </a:lnTo>
                  <a:lnTo>
                    <a:pt x="961" y="2021"/>
                  </a:lnTo>
                  <a:lnTo>
                    <a:pt x="968" y="2021"/>
                  </a:lnTo>
                  <a:lnTo>
                    <a:pt x="976" y="2022"/>
                  </a:lnTo>
                  <a:lnTo>
                    <a:pt x="983" y="2023"/>
                  </a:lnTo>
                  <a:lnTo>
                    <a:pt x="991" y="2024"/>
                  </a:lnTo>
                  <a:lnTo>
                    <a:pt x="997" y="2028"/>
                  </a:lnTo>
                  <a:lnTo>
                    <a:pt x="1008" y="2035"/>
                  </a:lnTo>
                  <a:lnTo>
                    <a:pt x="1015" y="2042"/>
                  </a:lnTo>
                  <a:lnTo>
                    <a:pt x="1020" y="2052"/>
                  </a:lnTo>
                  <a:lnTo>
                    <a:pt x="1022" y="2064"/>
                  </a:lnTo>
                  <a:lnTo>
                    <a:pt x="1013" y="2089"/>
                  </a:lnTo>
                  <a:lnTo>
                    <a:pt x="1002" y="2111"/>
                  </a:lnTo>
                  <a:lnTo>
                    <a:pt x="991" y="2132"/>
                  </a:lnTo>
                  <a:lnTo>
                    <a:pt x="978" y="2151"/>
                  </a:lnTo>
                  <a:lnTo>
                    <a:pt x="963" y="2170"/>
                  </a:lnTo>
                  <a:lnTo>
                    <a:pt x="949" y="2188"/>
                  </a:lnTo>
                  <a:lnTo>
                    <a:pt x="934" y="2207"/>
                  </a:lnTo>
                  <a:lnTo>
                    <a:pt x="919" y="2226"/>
                  </a:lnTo>
                  <a:lnTo>
                    <a:pt x="915" y="2233"/>
                  </a:lnTo>
                  <a:lnTo>
                    <a:pt x="909" y="2239"/>
                  </a:lnTo>
                  <a:lnTo>
                    <a:pt x="905" y="2244"/>
                  </a:lnTo>
                  <a:lnTo>
                    <a:pt x="906" y="2252"/>
                  </a:lnTo>
                  <a:lnTo>
                    <a:pt x="905" y="2259"/>
                  </a:lnTo>
                  <a:lnTo>
                    <a:pt x="906" y="2266"/>
                  </a:lnTo>
                  <a:lnTo>
                    <a:pt x="907" y="2273"/>
                  </a:lnTo>
                  <a:lnTo>
                    <a:pt x="907" y="2278"/>
                  </a:lnTo>
                  <a:lnTo>
                    <a:pt x="910" y="2287"/>
                  </a:lnTo>
                  <a:lnTo>
                    <a:pt x="919" y="2293"/>
                  </a:lnTo>
                  <a:lnTo>
                    <a:pt x="928" y="2297"/>
                  </a:lnTo>
                  <a:lnTo>
                    <a:pt x="938" y="2302"/>
                  </a:lnTo>
                  <a:lnTo>
                    <a:pt x="950" y="2301"/>
                  </a:lnTo>
                  <a:lnTo>
                    <a:pt x="961" y="2302"/>
                  </a:lnTo>
                  <a:lnTo>
                    <a:pt x="969" y="2306"/>
                  </a:lnTo>
                  <a:lnTo>
                    <a:pt x="976" y="2312"/>
                  </a:lnTo>
                  <a:lnTo>
                    <a:pt x="980" y="2320"/>
                  </a:lnTo>
                  <a:lnTo>
                    <a:pt x="980" y="2329"/>
                  </a:lnTo>
                  <a:lnTo>
                    <a:pt x="976" y="2337"/>
                  </a:lnTo>
                  <a:lnTo>
                    <a:pt x="969" y="2344"/>
                  </a:lnTo>
                  <a:lnTo>
                    <a:pt x="963" y="2349"/>
                  </a:lnTo>
                  <a:lnTo>
                    <a:pt x="962" y="2357"/>
                  </a:lnTo>
                  <a:lnTo>
                    <a:pt x="963" y="2367"/>
                  </a:lnTo>
                  <a:lnTo>
                    <a:pt x="963" y="2377"/>
                  </a:lnTo>
                  <a:lnTo>
                    <a:pt x="958" y="2382"/>
                  </a:lnTo>
                  <a:lnTo>
                    <a:pt x="953" y="2390"/>
                  </a:lnTo>
                  <a:lnTo>
                    <a:pt x="945" y="2396"/>
                  </a:lnTo>
                  <a:lnTo>
                    <a:pt x="938" y="2403"/>
                  </a:lnTo>
                  <a:lnTo>
                    <a:pt x="939" y="2406"/>
                  </a:lnTo>
                  <a:lnTo>
                    <a:pt x="940" y="2409"/>
                  </a:lnTo>
                  <a:lnTo>
                    <a:pt x="940" y="2413"/>
                  </a:lnTo>
                  <a:lnTo>
                    <a:pt x="940" y="2418"/>
                  </a:lnTo>
                  <a:lnTo>
                    <a:pt x="940" y="2416"/>
                  </a:lnTo>
                  <a:lnTo>
                    <a:pt x="938" y="2423"/>
                  </a:lnTo>
                  <a:lnTo>
                    <a:pt x="931" y="2428"/>
                  </a:lnTo>
                  <a:lnTo>
                    <a:pt x="925" y="2432"/>
                  </a:lnTo>
                  <a:lnTo>
                    <a:pt x="920" y="2437"/>
                  </a:lnTo>
                  <a:lnTo>
                    <a:pt x="914" y="2438"/>
                  </a:lnTo>
                  <a:lnTo>
                    <a:pt x="907" y="2437"/>
                  </a:lnTo>
                  <a:lnTo>
                    <a:pt x="902" y="2436"/>
                  </a:lnTo>
                  <a:lnTo>
                    <a:pt x="897" y="2434"/>
                  </a:lnTo>
                  <a:lnTo>
                    <a:pt x="892" y="2433"/>
                  </a:lnTo>
                  <a:lnTo>
                    <a:pt x="887" y="2433"/>
                  </a:lnTo>
                  <a:lnTo>
                    <a:pt x="882" y="2436"/>
                  </a:lnTo>
                  <a:lnTo>
                    <a:pt x="878" y="2441"/>
                  </a:lnTo>
                  <a:lnTo>
                    <a:pt x="872" y="2444"/>
                  </a:lnTo>
                  <a:lnTo>
                    <a:pt x="865" y="2447"/>
                  </a:lnTo>
                  <a:lnTo>
                    <a:pt x="859" y="2448"/>
                  </a:lnTo>
                  <a:lnTo>
                    <a:pt x="853" y="2449"/>
                  </a:lnTo>
                  <a:lnTo>
                    <a:pt x="845" y="2449"/>
                  </a:lnTo>
                  <a:lnTo>
                    <a:pt x="838" y="2448"/>
                  </a:lnTo>
                  <a:lnTo>
                    <a:pt x="831" y="2448"/>
                  </a:lnTo>
                  <a:lnTo>
                    <a:pt x="824" y="2447"/>
                  </a:lnTo>
                  <a:lnTo>
                    <a:pt x="808" y="2439"/>
                  </a:lnTo>
                  <a:lnTo>
                    <a:pt x="797" y="2430"/>
                  </a:lnTo>
                  <a:lnTo>
                    <a:pt x="789" y="2420"/>
                  </a:lnTo>
                  <a:lnTo>
                    <a:pt x="787" y="2404"/>
                  </a:lnTo>
                  <a:lnTo>
                    <a:pt x="775" y="2397"/>
                  </a:lnTo>
                  <a:lnTo>
                    <a:pt x="764" y="2392"/>
                  </a:lnTo>
                  <a:lnTo>
                    <a:pt x="751" y="2387"/>
                  </a:lnTo>
                  <a:lnTo>
                    <a:pt x="737" y="2385"/>
                  </a:lnTo>
                  <a:lnTo>
                    <a:pt x="725" y="2382"/>
                  </a:lnTo>
                  <a:lnTo>
                    <a:pt x="711" y="2380"/>
                  </a:lnTo>
                  <a:lnTo>
                    <a:pt x="697" y="2378"/>
                  </a:lnTo>
                  <a:lnTo>
                    <a:pt x="683" y="2377"/>
                  </a:lnTo>
                  <a:lnTo>
                    <a:pt x="669" y="2376"/>
                  </a:lnTo>
                  <a:lnTo>
                    <a:pt x="655" y="2375"/>
                  </a:lnTo>
                  <a:lnTo>
                    <a:pt x="641" y="2372"/>
                  </a:lnTo>
                  <a:lnTo>
                    <a:pt x="627" y="2370"/>
                  </a:lnTo>
                  <a:lnTo>
                    <a:pt x="614" y="2366"/>
                  </a:lnTo>
                  <a:lnTo>
                    <a:pt x="601" y="2361"/>
                  </a:lnTo>
                  <a:lnTo>
                    <a:pt x="589" y="2356"/>
                  </a:lnTo>
                  <a:lnTo>
                    <a:pt x="577" y="2348"/>
                  </a:lnTo>
                  <a:lnTo>
                    <a:pt x="558" y="2335"/>
                  </a:lnTo>
                  <a:lnTo>
                    <a:pt x="553" y="2324"/>
                  </a:lnTo>
                  <a:lnTo>
                    <a:pt x="551" y="2312"/>
                  </a:lnTo>
                  <a:lnTo>
                    <a:pt x="552" y="2300"/>
                  </a:lnTo>
                  <a:lnTo>
                    <a:pt x="557" y="2288"/>
                  </a:lnTo>
                  <a:lnTo>
                    <a:pt x="565" y="2279"/>
                  </a:lnTo>
                  <a:lnTo>
                    <a:pt x="575" y="2272"/>
                  </a:lnTo>
                  <a:lnTo>
                    <a:pt x="585" y="2266"/>
                  </a:lnTo>
                  <a:lnTo>
                    <a:pt x="596" y="2260"/>
                  </a:lnTo>
                  <a:lnTo>
                    <a:pt x="608" y="2258"/>
                  </a:lnTo>
                  <a:lnTo>
                    <a:pt x="620" y="2254"/>
                  </a:lnTo>
                  <a:lnTo>
                    <a:pt x="633" y="2253"/>
                  </a:lnTo>
                  <a:lnTo>
                    <a:pt x="646" y="2252"/>
                  </a:lnTo>
                  <a:lnTo>
                    <a:pt x="648" y="2238"/>
                  </a:lnTo>
                  <a:lnTo>
                    <a:pt x="652" y="2215"/>
                  </a:lnTo>
                  <a:lnTo>
                    <a:pt x="659" y="2183"/>
                  </a:lnTo>
                  <a:lnTo>
                    <a:pt x="665" y="2150"/>
                  </a:lnTo>
                  <a:lnTo>
                    <a:pt x="673" y="2116"/>
                  </a:lnTo>
                  <a:lnTo>
                    <a:pt x="679" y="2087"/>
                  </a:lnTo>
                  <a:lnTo>
                    <a:pt x="684" y="2065"/>
                  </a:lnTo>
                  <a:lnTo>
                    <a:pt x="688" y="2054"/>
                  </a:lnTo>
                  <a:lnTo>
                    <a:pt x="661" y="2042"/>
                  </a:lnTo>
                  <a:lnTo>
                    <a:pt x="636" y="2031"/>
                  </a:lnTo>
                  <a:lnTo>
                    <a:pt x="612" y="2018"/>
                  </a:lnTo>
                  <a:lnTo>
                    <a:pt x="587" y="2007"/>
                  </a:lnTo>
                  <a:lnTo>
                    <a:pt x="563" y="1994"/>
                  </a:lnTo>
                  <a:lnTo>
                    <a:pt x="539" y="1981"/>
                  </a:lnTo>
                  <a:lnTo>
                    <a:pt x="515" y="1969"/>
                  </a:lnTo>
                  <a:lnTo>
                    <a:pt x="491" y="1955"/>
                  </a:lnTo>
                  <a:lnTo>
                    <a:pt x="475" y="1946"/>
                  </a:lnTo>
                  <a:lnTo>
                    <a:pt x="459" y="1936"/>
                  </a:lnTo>
                  <a:lnTo>
                    <a:pt x="444" y="1926"/>
                  </a:lnTo>
                  <a:lnTo>
                    <a:pt x="429" y="1914"/>
                  </a:lnTo>
                  <a:lnTo>
                    <a:pt x="415" y="1903"/>
                  </a:lnTo>
                  <a:lnTo>
                    <a:pt x="401" y="1891"/>
                  </a:lnTo>
                  <a:lnTo>
                    <a:pt x="387" y="1880"/>
                  </a:lnTo>
                  <a:lnTo>
                    <a:pt x="374" y="1870"/>
                  </a:lnTo>
                  <a:lnTo>
                    <a:pt x="365" y="1874"/>
                  </a:lnTo>
                  <a:lnTo>
                    <a:pt x="357" y="1875"/>
                  </a:lnTo>
                  <a:lnTo>
                    <a:pt x="348" y="1875"/>
                  </a:lnTo>
                  <a:lnTo>
                    <a:pt x="339" y="1872"/>
                  </a:lnTo>
                  <a:lnTo>
                    <a:pt x="330" y="1870"/>
                  </a:lnTo>
                  <a:lnTo>
                    <a:pt x="322" y="1866"/>
                  </a:lnTo>
                  <a:lnTo>
                    <a:pt x="315" y="1862"/>
                  </a:lnTo>
                  <a:lnTo>
                    <a:pt x="307" y="1858"/>
                  </a:lnTo>
                  <a:lnTo>
                    <a:pt x="297" y="1842"/>
                  </a:lnTo>
                  <a:lnTo>
                    <a:pt x="297" y="1822"/>
                  </a:lnTo>
                  <a:lnTo>
                    <a:pt x="301" y="1801"/>
                  </a:lnTo>
                  <a:lnTo>
                    <a:pt x="306" y="1783"/>
                  </a:lnTo>
                  <a:lnTo>
                    <a:pt x="307" y="1783"/>
                  </a:lnTo>
                  <a:lnTo>
                    <a:pt x="311" y="1764"/>
                  </a:lnTo>
                  <a:lnTo>
                    <a:pt x="316" y="1748"/>
                  </a:lnTo>
                  <a:lnTo>
                    <a:pt x="324" y="1731"/>
                  </a:lnTo>
                  <a:lnTo>
                    <a:pt x="331" y="1716"/>
                  </a:lnTo>
                  <a:lnTo>
                    <a:pt x="336" y="1710"/>
                  </a:lnTo>
                  <a:lnTo>
                    <a:pt x="341" y="1702"/>
                  </a:lnTo>
                  <a:lnTo>
                    <a:pt x="345" y="1696"/>
                  </a:lnTo>
                  <a:lnTo>
                    <a:pt x="350" y="1690"/>
                  </a:lnTo>
                  <a:lnTo>
                    <a:pt x="364" y="1663"/>
                  </a:lnTo>
                  <a:lnTo>
                    <a:pt x="386" y="1629"/>
                  </a:lnTo>
                  <a:lnTo>
                    <a:pt x="411" y="1587"/>
                  </a:lnTo>
                  <a:lnTo>
                    <a:pt x="440" y="1541"/>
                  </a:lnTo>
                  <a:lnTo>
                    <a:pt x="468" y="1494"/>
                  </a:lnTo>
                  <a:lnTo>
                    <a:pt x="495" y="1446"/>
                  </a:lnTo>
                  <a:lnTo>
                    <a:pt x="516" y="1399"/>
                  </a:lnTo>
                  <a:lnTo>
                    <a:pt x="532" y="1357"/>
                  </a:lnTo>
                  <a:lnTo>
                    <a:pt x="534" y="1352"/>
                  </a:lnTo>
                  <a:lnTo>
                    <a:pt x="538" y="1347"/>
                  </a:lnTo>
                  <a:lnTo>
                    <a:pt x="541" y="1342"/>
                  </a:lnTo>
                  <a:lnTo>
                    <a:pt x="542" y="1336"/>
                  </a:lnTo>
                  <a:lnTo>
                    <a:pt x="543" y="1328"/>
                  </a:lnTo>
                  <a:lnTo>
                    <a:pt x="542" y="1320"/>
                  </a:lnTo>
                  <a:lnTo>
                    <a:pt x="538" y="1315"/>
                  </a:lnTo>
                  <a:lnTo>
                    <a:pt x="533" y="1312"/>
                  </a:lnTo>
                  <a:lnTo>
                    <a:pt x="521" y="1310"/>
                  </a:lnTo>
                  <a:lnTo>
                    <a:pt x="511" y="1309"/>
                  </a:lnTo>
                  <a:lnTo>
                    <a:pt x="501" y="1306"/>
                  </a:lnTo>
                  <a:lnTo>
                    <a:pt x="491" y="1304"/>
                  </a:lnTo>
                  <a:lnTo>
                    <a:pt x="482" y="1300"/>
                  </a:lnTo>
                  <a:lnTo>
                    <a:pt x="473" y="1295"/>
                  </a:lnTo>
                  <a:lnTo>
                    <a:pt x="466" y="1289"/>
                  </a:lnTo>
                  <a:lnTo>
                    <a:pt x="459" y="1280"/>
                  </a:lnTo>
                  <a:lnTo>
                    <a:pt x="455" y="1286"/>
                  </a:lnTo>
                  <a:lnTo>
                    <a:pt x="450" y="1287"/>
                  </a:lnTo>
                  <a:lnTo>
                    <a:pt x="444" y="1290"/>
                  </a:lnTo>
                  <a:lnTo>
                    <a:pt x="440" y="1295"/>
                  </a:lnTo>
                  <a:lnTo>
                    <a:pt x="435" y="1295"/>
                  </a:lnTo>
                  <a:lnTo>
                    <a:pt x="431" y="1296"/>
                  </a:lnTo>
                  <a:lnTo>
                    <a:pt x="426" y="1298"/>
                  </a:lnTo>
                  <a:lnTo>
                    <a:pt x="421" y="1300"/>
                  </a:lnTo>
                  <a:lnTo>
                    <a:pt x="416" y="1303"/>
                  </a:lnTo>
                  <a:lnTo>
                    <a:pt x="412" y="1305"/>
                  </a:lnTo>
                  <a:lnTo>
                    <a:pt x="406" y="1305"/>
                  </a:lnTo>
                  <a:lnTo>
                    <a:pt x="401" y="1305"/>
                  </a:lnTo>
                  <a:lnTo>
                    <a:pt x="392" y="1304"/>
                  </a:lnTo>
                  <a:lnTo>
                    <a:pt x="384" y="1303"/>
                  </a:lnTo>
                  <a:lnTo>
                    <a:pt x="379" y="1299"/>
                  </a:lnTo>
                  <a:lnTo>
                    <a:pt x="374" y="1295"/>
                  </a:lnTo>
                  <a:lnTo>
                    <a:pt x="372" y="1290"/>
                  </a:lnTo>
                  <a:lnTo>
                    <a:pt x="368" y="1285"/>
                  </a:lnTo>
                  <a:lnTo>
                    <a:pt x="365" y="1279"/>
                  </a:lnTo>
                  <a:lnTo>
                    <a:pt x="363" y="1272"/>
                  </a:lnTo>
                  <a:lnTo>
                    <a:pt x="364" y="1261"/>
                  </a:lnTo>
                  <a:lnTo>
                    <a:pt x="362" y="1253"/>
                  </a:lnTo>
                  <a:lnTo>
                    <a:pt x="358" y="1247"/>
                  </a:lnTo>
                  <a:lnTo>
                    <a:pt x="351" y="1241"/>
                  </a:lnTo>
                  <a:lnTo>
                    <a:pt x="345" y="1237"/>
                  </a:lnTo>
                  <a:lnTo>
                    <a:pt x="337" y="1232"/>
                  </a:lnTo>
                  <a:lnTo>
                    <a:pt x="331" y="1225"/>
                  </a:lnTo>
                  <a:lnTo>
                    <a:pt x="327" y="1218"/>
                  </a:lnTo>
                  <a:lnTo>
                    <a:pt x="326" y="1213"/>
                  </a:lnTo>
                  <a:lnTo>
                    <a:pt x="326" y="1206"/>
                  </a:lnTo>
                  <a:lnTo>
                    <a:pt x="326" y="1201"/>
                  </a:lnTo>
                  <a:lnTo>
                    <a:pt x="325" y="1199"/>
                  </a:lnTo>
                  <a:lnTo>
                    <a:pt x="326" y="1200"/>
                  </a:lnTo>
                  <a:lnTo>
                    <a:pt x="329" y="1190"/>
                  </a:lnTo>
                  <a:lnTo>
                    <a:pt x="336" y="1182"/>
                  </a:lnTo>
                  <a:lnTo>
                    <a:pt x="344" y="1176"/>
                  </a:lnTo>
                  <a:lnTo>
                    <a:pt x="345" y="1167"/>
                  </a:lnTo>
                  <a:lnTo>
                    <a:pt x="339" y="1167"/>
                  </a:lnTo>
                  <a:lnTo>
                    <a:pt x="332" y="1166"/>
                  </a:lnTo>
                  <a:lnTo>
                    <a:pt x="326" y="1166"/>
                  </a:lnTo>
                  <a:lnTo>
                    <a:pt x="320" y="1166"/>
                  </a:lnTo>
                  <a:lnTo>
                    <a:pt x="313" y="1166"/>
                  </a:lnTo>
                  <a:lnTo>
                    <a:pt x="307" y="1166"/>
                  </a:lnTo>
                  <a:lnTo>
                    <a:pt x="301" y="1166"/>
                  </a:lnTo>
                  <a:lnTo>
                    <a:pt x="294" y="1167"/>
                  </a:lnTo>
                  <a:lnTo>
                    <a:pt x="279" y="1164"/>
                  </a:lnTo>
                  <a:lnTo>
                    <a:pt x="261" y="1162"/>
                  </a:lnTo>
                  <a:lnTo>
                    <a:pt x="244" y="1161"/>
                  </a:lnTo>
                  <a:lnTo>
                    <a:pt x="225" y="1158"/>
                  </a:lnTo>
                  <a:lnTo>
                    <a:pt x="205" y="1157"/>
                  </a:lnTo>
                  <a:lnTo>
                    <a:pt x="185" y="1154"/>
                  </a:lnTo>
                  <a:lnTo>
                    <a:pt x="167" y="1150"/>
                  </a:lnTo>
                  <a:lnTo>
                    <a:pt x="150" y="1145"/>
                  </a:lnTo>
                  <a:lnTo>
                    <a:pt x="141" y="1143"/>
                  </a:lnTo>
                  <a:lnTo>
                    <a:pt x="133" y="1142"/>
                  </a:lnTo>
                  <a:lnTo>
                    <a:pt x="127" y="1139"/>
                  </a:lnTo>
                  <a:lnTo>
                    <a:pt x="120" y="1137"/>
                  </a:lnTo>
                  <a:lnTo>
                    <a:pt x="114" y="1134"/>
                  </a:lnTo>
                  <a:lnTo>
                    <a:pt x="108" y="1130"/>
                  </a:lnTo>
                  <a:lnTo>
                    <a:pt x="103" y="1126"/>
                  </a:lnTo>
                  <a:lnTo>
                    <a:pt x="96" y="1121"/>
                  </a:lnTo>
                  <a:lnTo>
                    <a:pt x="90" y="1116"/>
                  </a:lnTo>
                  <a:lnTo>
                    <a:pt x="85" y="1112"/>
                  </a:lnTo>
                  <a:lnTo>
                    <a:pt x="80" y="1109"/>
                  </a:lnTo>
                  <a:lnTo>
                    <a:pt x="75" y="1105"/>
                  </a:lnTo>
                  <a:lnTo>
                    <a:pt x="68" y="1104"/>
                  </a:lnTo>
                  <a:lnTo>
                    <a:pt x="62" y="1102"/>
                  </a:lnTo>
                  <a:lnTo>
                    <a:pt x="53" y="1102"/>
                  </a:lnTo>
                  <a:lnTo>
                    <a:pt x="43" y="1105"/>
                  </a:lnTo>
                  <a:lnTo>
                    <a:pt x="35" y="1106"/>
                  </a:lnTo>
                  <a:lnTo>
                    <a:pt x="29" y="1106"/>
                  </a:lnTo>
                  <a:lnTo>
                    <a:pt x="23" y="1106"/>
                  </a:lnTo>
                  <a:lnTo>
                    <a:pt x="16" y="1104"/>
                  </a:lnTo>
                  <a:lnTo>
                    <a:pt x="4" y="1074"/>
                  </a:lnTo>
                  <a:lnTo>
                    <a:pt x="0" y="1040"/>
                  </a:lnTo>
                  <a:lnTo>
                    <a:pt x="4" y="1005"/>
                  </a:lnTo>
                  <a:lnTo>
                    <a:pt x="10" y="974"/>
                  </a:lnTo>
                  <a:lnTo>
                    <a:pt x="9" y="974"/>
                  </a:lnTo>
                  <a:lnTo>
                    <a:pt x="11" y="972"/>
                  </a:lnTo>
                  <a:lnTo>
                    <a:pt x="13" y="967"/>
                  </a:lnTo>
                  <a:lnTo>
                    <a:pt x="14" y="961"/>
                  </a:lnTo>
                  <a:lnTo>
                    <a:pt x="14" y="956"/>
                  </a:lnTo>
                  <a:lnTo>
                    <a:pt x="14" y="958"/>
                  </a:lnTo>
                  <a:lnTo>
                    <a:pt x="20" y="944"/>
                  </a:lnTo>
                  <a:lnTo>
                    <a:pt x="27" y="927"/>
                  </a:lnTo>
                  <a:lnTo>
                    <a:pt x="33" y="911"/>
                  </a:lnTo>
                  <a:lnTo>
                    <a:pt x="40" y="894"/>
                  </a:lnTo>
                  <a:lnTo>
                    <a:pt x="51" y="878"/>
                  </a:lnTo>
                  <a:lnTo>
                    <a:pt x="63" y="857"/>
                  </a:lnTo>
                  <a:lnTo>
                    <a:pt x="79" y="835"/>
                  </a:lnTo>
                  <a:lnTo>
                    <a:pt x="95" y="810"/>
                  </a:lnTo>
                  <a:lnTo>
                    <a:pt x="110" y="788"/>
                  </a:lnTo>
                  <a:lnTo>
                    <a:pt x="127" y="766"/>
                  </a:lnTo>
                  <a:lnTo>
                    <a:pt x="141" y="747"/>
                  </a:lnTo>
                  <a:lnTo>
                    <a:pt x="152" y="732"/>
                  </a:lnTo>
                  <a:lnTo>
                    <a:pt x="164" y="720"/>
                  </a:lnTo>
                  <a:lnTo>
                    <a:pt x="174" y="709"/>
                  </a:lnTo>
                  <a:lnTo>
                    <a:pt x="185" y="698"/>
                  </a:lnTo>
                  <a:lnTo>
                    <a:pt x="197" y="686"/>
                  </a:lnTo>
                  <a:lnTo>
                    <a:pt x="209" y="673"/>
                  </a:lnTo>
                  <a:lnTo>
                    <a:pt x="222" y="661"/>
                  </a:lnTo>
                  <a:lnTo>
                    <a:pt x="236" y="648"/>
                  </a:lnTo>
                  <a:lnTo>
                    <a:pt x="251" y="634"/>
                  </a:lnTo>
                  <a:lnTo>
                    <a:pt x="331" y="732"/>
                  </a:lnTo>
                  <a:lnTo>
                    <a:pt x="313" y="748"/>
                  </a:lnTo>
                  <a:lnTo>
                    <a:pt x="296" y="769"/>
                  </a:lnTo>
                  <a:lnTo>
                    <a:pt x="278" y="791"/>
                  </a:lnTo>
                  <a:lnTo>
                    <a:pt x="261" y="814"/>
                  </a:lnTo>
                  <a:lnTo>
                    <a:pt x="247" y="836"/>
                  </a:lnTo>
                  <a:lnTo>
                    <a:pt x="237" y="854"/>
                  </a:lnTo>
                  <a:lnTo>
                    <a:pt x="230" y="866"/>
                  </a:lnTo>
                  <a:lnTo>
                    <a:pt x="226" y="871"/>
                  </a:lnTo>
                  <a:lnTo>
                    <a:pt x="221" y="883"/>
                  </a:lnTo>
                  <a:lnTo>
                    <a:pt x="208" y="909"/>
                  </a:lnTo>
                  <a:lnTo>
                    <a:pt x="197" y="944"/>
                  </a:lnTo>
                  <a:lnTo>
                    <a:pt x="194" y="975"/>
                  </a:lnTo>
                  <a:lnTo>
                    <a:pt x="193" y="975"/>
                  </a:lnTo>
                  <a:lnTo>
                    <a:pt x="192" y="1000"/>
                  </a:lnTo>
                  <a:lnTo>
                    <a:pt x="217" y="1002"/>
                  </a:lnTo>
                  <a:lnTo>
                    <a:pt x="242" y="1005"/>
                  </a:lnTo>
                  <a:lnTo>
                    <a:pt x="266" y="1006"/>
                  </a:lnTo>
                  <a:lnTo>
                    <a:pt x="292" y="1006"/>
                  </a:lnTo>
                  <a:lnTo>
                    <a:pt x="316" y="1007"/>
                  </a:lnTo>
                  <a:lnTo>
                    <a:pt x="340" y="1010"/>
                  </a:lnTo>
                  <a:lnTo>
                    <a:pt x="364" y="1012"/>
                  </a:lnTo>
                  <a:lnTo>
                    <a:pt x="388" y="1017"/>
                  </a:lnTo>
                  <a:lnTo>
                    <a:pt x="572" y="107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29" name="Freeform 9"/>
            <p:cNvSpPr>
              <a:spLocks/>
            </p:cNvSpPr>
            <p:nvPr/>
          </p:nvSpPr>
          <p:spPr bwMode="auto">
            <a:xfrm>
              <a:off x="949" y="1400"/>
              <a:ext cx="317" cy="382"/>
            </a:xfrm>
            <a:custGeom>
              <a:avLst/>
              <a:gdLst/>
              <a:ahLst/>
              <a:cxnLst>
                <a:cxn ang="0">
                  <a:pos x="280" y="39"/>
                </a:cxn>
                <a:cxn ang="0">
                  <a:pos x="299" y="67"/>
                </a:cxn>
                <a:cxn ang="0">
                  <a:pos x="312" y="101"/>
                </a:cxn>
                <a:cxn ang="0">
                  <a:pos x="314" y="138"/>
                </a:cxn>
                <a:cxn ang="0">
                  <a:pos x="308" y="166"/>
                </a:cxn>
                <a:cxn ang="0">
                  <a:pos x="306" y="189"/>
                </a:cxn>
                <a:cxn ang="0">
                  <a:pos x="303" y="202"/>
                </a:cxn>
                <a:cxn ang="0">
                  <a:pos x="302" y="203"/>
                </a:cxn>
                <a:cxn ang="0">
                  <a:pos x="304" y="204"/>
                </a:cxn>
                <a:cxn ang="0">
                  <a:pos x="302" y="209"/>
                </a:cxn>
                <a:cxn ang="0">
                  <a:pos x="303" y="218"/>
                </a:cxn>
                <a:cxn ang="0">
                  <a:pos x="306" y="232"/>
                </a:cxn>
                <a:cxn ang="0">
                  <a:pos x="308" y="251"/>
                </a:cxn>
                <a:cxn ang="0">
                  <a:pos x="314" y="267"/>
                </a:cxn>
                <a:cxn ang="0">
                  <a:pos x="317" y="292"/>
                </a:cxn>
                <a:cxn ang="0">
                  <a:pos x="311" y="325"/>
                </a:cxn>
                <a:cxn ang="0">
                  <a:pos x="288" y="349"/>
                </a:cxn>
                <a:cxn ang="0">
                  <a:pos x="257" y="365"/>
                </a:cxn>
                <a:cxn ang="0">
                  <a:pos x="220" y="374"/>
                </a:cxn>
                <a:cxn ang="0">
                  <a:pos x="184" y="379"/>
                </a:cxn>
                <a:cxn ang="0">
                  <a:pos x="149" y="378"/>
                </a:cxn>
                <a:cxn ang="0">
                  <a:pos x="129" y="359"/>
                </a:cxn>
                <a:cxn ang="0">
                  <a:pos x="115" y="333"/>
                </a:cxn>
                <a:cxn ang="0">
                  <a:pos x="102" y="307"/>
                </a:cxn>
                <a:cxn ang="0">
                  <a:pos x="86" y="289"/>
                </a:cxn>
                <a:cxn ang="0">
                  <a:pos x="67" y="276"/>
                </a:cxn>
                <a:cxn ang="0">
                  <a:pos x="48" y="265"/>
                </a:cxn>
                <a:cxn ang="0">
                  <a:pos x="31" y="250"/>
                </a:cxn>
                <a:cxn ang="0">
                  <a:pos x="17" y="223"/>
                </a:cxn>
                <a:cxn ang="0">
                  <a:pos x="3" y="190"/>
                </a:cxn>
                <a:cxn ang="0">
                  <a:pos x="0" y="153"/>
                </a:cxn>
                <a:cxn ang="0">
                  <a:pos x="6" y="113"/>
                </a:cxn>
                <a:cxn ang="0">
                  <a:pos x="23" y="76"/>
                </a:cxn>
                <a:cxn ang="0">
                  <a:pos x="45" y="45"/>
                </a:cxn>
                <a:cxn ang="0">
                  <a:pos x="77" y="24"/>
                </a:cxn>
                <a:cxn ang="0">
                  <a:pos x="118" y="7"/>
                </a:cxn>
                <a:cxn ang="0">
                  <a:pos x="165" y="0"/>
                </a:cxn>
                <a:cxn ang="0">
                  <a:pos x="212" y="2"/>
                </a:cxn>
                <a:cxn ang="0">
                  <a:pos x="270" y="29"/>
                </a:cxn>
              </a:cxnLst>
              <a:rect l="0" t="0" r="r" b="b"/>
              <a:pathLst>
                <a:path w="317" h="382">
                  <a:moveTo>
                    <a:pt x="270" y="29"/>
                  </a:moveTo>
                  <a:lnTo>
                    <a:pt x="280" y="39"/>
                  </a:lnTo>
                  <a:lnTo>
                    <a:pt x="290" y="52"/>
                  </a:lnTo>
                  <a:lnTo>
                    <a:pt x="299" y="67"/>
                  </a:lnTo>
                  <a:lnTo>
                    <a:pt x="307" y="84"/>
                  </a:lnTo>
                  <a:lnTo>
                    <a:pt x="312" y="101"/>
                  </a:lnTo>
                  <a:lnTo>
                    <a:pt x="314" y="119"/>
                  </a:lnTo>
                  <a:lnTo>
                    <a:pt x="314" y="138"/>
                  </a:lnTo>
                  <a:lnTo>
                    <a:pt x="312" y="156"/>
                  </a:lnTo>
                  <a:lnTo>
                    <a:pt x="308" y="166"/>
                  </a:lnTo>
                  <a:lnTo>
                    <a:pt x="307" y="177"/>
                  </a:lnTo>
                  <a:lnTo>
                    <a:pt x="306" y="189"/>
                  </a:lnTo>
                  <a:lnTo>
                    <a:pt x="304" y="202"/>
                  </a:lnTo>
                  <a:lnTo>
                    <a:pt x="303" y="202"/>
                  </a:lnTo>
                  <a:lnTo>
                    <a:pt x="303" y="202"/>
                  </a:lnTo>
                  <a:lnTo>
                    <a:pt x="302" y="203"/>
                  </a:lnTo>
                  <a:lnTo>
                    <a:pt x="302" y="203"/>
                  </a:lnTo>
                  <a:lnTo>
                    <a:pt x="304" y="204"/>
                  </a:lnTo>
                  <a:lnTo>
                    <a:pt x="303" y="207"/>
                  </a:lnTo>
                  <a:lnTo>
                    <a:pt x="302" y="209"/>
                  </a:lnTo>
                  <a:lnTo>
                    <a:pt x="304" y="213"/>
                  </a:lnTo>
                  <a:lnTo>
                    <a:pt x="303" y="218"/>
                  </a:lnTo>
                  <a:lnTo>
                    <a:pt x="304" y="224"/>
                  </a:lnTo>
                  <a:lnTo>
                    <a:pt x="306" y="232"/>
                  </a:lnTo>
                  <a:lnTo>
                    <a:pt x="306" y="242"/>
                  </a:lnTo>
                  <a:lnTo>
                    <a:pt x="308" y="251"/>
                  </a:lnTo>
                  <a:lnTo>
                    <a:pt x="311" y="260"/>
                  </a:lnTo>
                  <a:lnTo>
                    <a:pt x="314" y="267"/>
                  </a:lnTo>
                  <a:lnTo>
                    <a:pt x="316" y="275"/>
                  </a:lnTo>
                  <a:lnTo>
                    <a:pt x="317" y="292"/>
                  </a:lnTo>
                  <a:lnTo>
                    <a:pt x="316" y="308"/>
                  </a:lnTo>
                  <a:lnTo>
                    <a:pt x="311" y="325"/>
                  </a:lnTo>
                  <a:lnTo>
                    <a:pt x="302" y="339"/>
                  </a:lnTo>
                  <a:lnTo>
                    <a:pt x="288" y="349"/>
                  </a:lnTo>
                  <a:lnTo>
                    <a:pt x="274" y="358"/>
                  </a:lnTo>
                  <a:lnTo>
                    <a:pt x="257" y="365"/>
                  </a:lnTo>
                  <a:lnTo>
                    <a:pt x="240" y="370"/>
                  </a:lnTo>
                  <a:lnTo>
                    <a:pt x="220" y="374"/>
                  </a:lnTo>
                  <a:lnTo>
                    <a:pt x="203" y="378"/>
                  </a:lnTo>
                  <a:lnTo>
                    <a:pt x="184" y="379"/>
                  </a:lnTo>
                  <a:lnTo>
                    <a:pt x="165" y="382"/>
                  </a:lnTo>
                  <a:lnTo>
                    <a:pt x="149" y="378"/>
                  </a:lnTo>
                  <a:lnTo>
                    <a:pt x="138" y="370"/>
                  </a:lnTo>
                  <a:lnTo>
                    <a:pt x="129" y="359"/>
                  </a:lnTo>
                  <a:lnTo>
                    <a:pt x="122" y="346"/>
                  </a:lnTo>
                  <a:lnTo>
                    <a:pt x="115" y="333"/>
                  </a:lnTo>
                  <a:lnTo>
                    <a:pt x="109" y="319"/>
                  </a:lnTo>
                  <a:lnTo>
                    <a:pt x="102" y="307"/>
                  </a:lnTo>
                  <a:lnTo>
                    <a:pt x="94" y="297"/>
                  </a:lnTo>
                  <a:lnTo>
                    <a:pt x="86" y="289"/>
                  </a:lnTo>
                  <a:lnTo>
                    <a:pt x="77" y="281"/>
                  </a:lnTo>
                  <a:lnTo>
                    <a:pt x="67" y="276"/>
                  </a:lnTo>
                  <a:lnTo>
                    <a:pt x="57" y="271"/>
                  </a:lnTo>
                  <a:lnTo>
                    <a:pt x="48" y="265"/>
                  </a:lnTo>
                  <a:lnTo>
                    <a:pt x="39" y="257"/>
                  </a:lnTo>
                  <a:lnTo>
                    <a:pt x="31" y="250"/>
                  </a:lnTo>
                  <a:lnTo>
                    <a:pt x="26" y="238"/>
                  </a:lnTo>
                  <a:lnTo>
                    <a:pt x="17" y="223"/>
                  </a:lnTo>
                  <a:lnTo>
                    <a:pt x="10" y="208"/>
                  </a:lnTo>
                  <a:lnTo>
                    <a:pt x="3" y="190"/>
                  </a:lnTo>
                  <a:lnTo>
                    <a:pt x="1" y="174"/>
                  </a:lnTo>
                  <a:lnTo>
                    <a:pt x="0" y="153"/>
                  </a:lnTo>
                  <a:lnTo>
                    <a:pt x="2" y="132"/>
                  </a:lnTo>
                  <a:lnTo>
                    <a:pt x="6" y="113"/>
                  </a:lnTo>
                  <a:lnTo>
                    <a:pt x="14" y="94"/>
                  </a:lnTo>
                  <a:lnTo>
                    <a:pt x="23" y="76"/>
                  </a:lnTo>
                  <a:lnTo>
                    <a:pt x="33" y="59"/>
                  </a:lnTo>
                  <a:lnTo>
                    <a:pt x="45" y="45"/>
                  </a:lnTo>
                  <a:lnTo>
                    <a:pt x="59" y="34"/>
                  </a:lnTo>
                  <a:lnTo>
                    <a:pt x="77" y="24"/>
                  </a:lnTo>
                  <a:lnTo>
                    <a:pt x="96" y="15"/>
                  </a:lnTo>
                  <a:lnTo>
                    <a:pt x="118" y="7"/>
                  </a:lnTo>
                  <a:lnTo>
                    <a:pt x="141" y="2"/>
                  </a:lnTo>
                  <a:lnTo>
                    <a:pt x="165" y="0"/>
                  </a:lnTo>
                  <a:lnTo>
                    <a:pt x="187" y="0"/>
                  </a:lnTo>
                  <a:lnTo>
                    <a:pt x="212" y="2"/>
                  </a:lnTo>
                  <a:lnTo>
                    <a:pt x="233" y="6"/>
                  </a:lnTo>
                  <a:lnTo>
                    <a:pt x="270" y="29"/>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30" name="Freeform 10"/>
            <p:cNvSpPr>
              <a:spLocks/>
            </p:cNvSpPr>
            <p:nvPr/>
          </p:nvSpPr>
          <p:spPr bwMode="auto">
            <a:xfrm>
              <a:off x="1134" y="1503"/>
              <a:ext cx="90" cy="72"/>
            </a:xfrm>
            <a:custGeom>
              <a:avLst/>
              <a:gdLst/>
              <a:ahLst/>
              <a:cxnLst>
                <a:cxn ang="0">
                  <a:pos x="89" y="38"/>
                </a:cxn>
                <a:cxn ang="0">
                  <a:pos x="90" y="45"/>
                </a:cxn>
                <a:cxn ang="0">
                  <a:pos x="89" y="52"/>
                </a:cxn>
                <a:cxn ang="0">
                  <a:pos x="86" y="58"/>
                </a:cxn>
                <a:cxn ang="0">
                  <a:pos x="82" y="66"/>
                </a:cxn>
                <a:cxn ang="0">
                  <a:pos x="77" y="68"/>
                </a:cxn>
                <a:cxn ang="0">
                  <a:pos x="71" y="71"/>
                </a:cxn>
                <a:cxn ang="0">
                  <a:pos x="65" y="71"/>
                </a:cxn>
                <a:cxn ang="0">
                  <a:pos x="58" y="72"/>
                </a:cxn>
                <a:cxn ang="0">
                  <a:pos x="51" y="71"/>
                </a:cxn>
                <a:cxn ang="0">
                  <a:pos x="44" y="71"/>
                </a:cxn>
                <a:cxn ang="0">
                  <a:pos x="37" y="68"/>
                </a:cxn>
                <a:cxn ang="0">
                  <a:pos x="30" y="67"/>
                </a:cxn>
                <a:cxn ang="0">
                  <a:pos x="22" y="60"/>
                </a:cxn>
                <a:cxn ang="0">
                  <a:pos x="13" y="54"/>
                </a:cxn>
                <a:cxn ang="0">
                  <a:pos x="5" y="47"/>
                </a:cxn>
                <a:cxn ang="0">
                  <a:pos x="0" y="38"/>
                </a:cxn>
                <a:cxn ang="0">
                  <a:pos x="0" y="26"/>
                </a:cxn>
                <a:cxn ang="0">
                  <a:pos x="0" y="15"/>
                </a:cxn>
                <a:cxn ang="0">
                  <a:pos x="1" y="5"/>
                </a:cxn>
                <a:cxn ang="0">
                  <a:pos x="10" y="1"/>
                </a:cxn>
                <a:cxn ang="0">
                  <a:pos x="23" y="0"/>
                </a:cxn>
                <a:cxn ang="0">
                  <a:pos x="34" y="1"/>
                </a:cxn>
                <a:cxn ang="0">
                  <a:pos x="46" y="3"/>
                </a:cxn>
                <a:cxn ang="0">
                  <a:pos x="57" y="7"/>
                </a:cxn>
                <a:cxn ang="0">
                  <a:pos x="67" y="12"/>
                </a:cxn>
                <a:cxn ang="0">
                  <a:pos x="76" y="19"/>
                </a:cxn>
                <a:cxn ang="0">
                  <a:pos x="84" y="27"/>
                </a:cxn>
                <a:cxn ang="0">
                  <a:pos x="89" y="38"/>
                </a:cxn>
              </a:cxnLst>
              <a:rect l="0" t="0" r="r" b="b"/>
              <a:pathLst>
                <a:path w="90" h="72">
                  <a:moveTo>
                    <a:pt x="89" y="38"/>
                  </a:moveTo>
                  <a:lnTo>
                    <a:pt x="90" y="45"/>
                  </a:lnTo>
                  <a:lnTo>
                    <a:pt x="89" y="52"/>
                  </a:lnTo>
                  <a:lnTo>
                    <a:pt x="86" y="58"/>
                  </a:lnTo>
                  <a:lnTo>
                    <a:pt x="82" y="66"/>
                  </a:lnTo>
                  <a:lnTo>
                    <a:pt x="77" y="68"/>
                  </a:lnTo>
                  <a:lnTo>
                    <a:pt x="71" y="71"/>
                  </a:lnTo>
                  <a:lnTo>
                    <a:pt x="65" y="71"/>
                  </a:lnTo>
                  <a:lnTo>
                    <a:pt x="58" y="72"/>
                  </a:lnTo>
                  <a:lnTo>
                    <a:pt x="51" y="71"/>
                  </a:lnTo>
                  <a:lnTo>
                    <a:pt x="44" y="71"/>
                  </a:lnTo>
                  <a:lnTo>
                    <a:pt x="37" y="68"/>
                  </a:lnTo>
                  <a:lnTo>
                    <a:pt x="30" y="67"/>
                  </a:lnTo>
                  <a:lnTo>
                    <a:pt x="22" y="60"/>
                  </a:lnTo>
                  <a:lnTo>
                    <a:pt x="13" y="54"/>
                  </a:lnTo>
                  <a:lnTo>
                    <a:pt x="5" y="47"/>
                  </a:lnTo>
                  <a:lnTo>
                    <a:pt x="0" y="38"/>
                  </a:lnTo>
                  <a:lnTo>
                    <a:pt x="0" y="26"/>
                  </a:lnTo>
                  <a:lnTo>
                    <a:pt x="0" y="15"/>
                  </a:lnTo>
                  <a:lnTo>
                    <a:pt x="1" y="5"/>
                  </a:lnTo>
                  <a:lnTo>
                    <a:pt x="10" y="1"/>
                  </a:lnTo>
                  <a:lnTo>
                    <a:pt x="23" y="0"/>
                  </a:lnTo>
                  <a:lnTo>
                    <a:pt x="34" y="1"/>
                  </a:lnTo>
                  <a:lnTo>
                    <a:pt x="46" y="3"/>
                  </a:lnTo>
                  <a:lnTo>
                    <a:pt x="57" y="7"/>
                  </a:lnTo>
                  <a:lnTo>
                    <a:pt x="67" y="12"/>
                  </a:lnTo>
                  <a:lnTo>
                    <a:pt x="76" y="19"/>
                  </a:lnTo>
                  <a:lnTo>
                    <a:pt x="84" y="27"/>
                  </a:lnTo>
                  <a:lnTo>
                    <a:pt x="89" y="38"/>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31" name="Freeform 11"/>
            <p:cNvSpPr>
              <a:spLocks/>
            </p:cNvSpPr>
            <p:nvPr/>
          </p:nvSpPr>
          <p:spPr bwMode="auto">
            <a:xfrm>
              <a:off x="1025" y="1527"/>
              <a:ext cx="82" cy="96"/>
            </a:xfrm>
            <a:custGeom>
              <a:avLst/>
              <a:gdLst/>
              <a:ahLst/>
              <a:cxnLst>
                <a:cxn ang="0">
                  <a:pos x="82" y="15"/>
                </a:cxn>
                <a:cxn ang="0">
                  <a:pos x="80" y="39"/>
                </a:cxn>
                <a:cxn ang="0">
                  <a:pos x="75" y="59"/>
                </a:cxn>
                <a:cxn ang="0">
                  <a:pos x="66" y="78"/>
                </a:cxn>
                <a:cxn ang="0">
                  <a:pos x="51" y="94"/>
                </a:cxn>
                <a:cxn ang="0">
                  <a:pos x="46" y="95"/>
                </a:cxn>
                <a:cxn ang="0">
                  <a:pos x="40" y="96"/>
                </a:cxn>
                <a:cxn ang="0">
                  <a:pos x="35" y="96"/>
                </a:cxn>
                <a:cxn ang="0">
                  <a:pos x="32" y="96"/>
                </a:cxn>
                <a:cxn ang="0">
                  <a:pos x="26" y="96"/>
                </a:cxn>
                <a:cxn ang="0">
                  <a:pos x="21" y="96"/>
                </a:cxn>
                <a:cxn ang="0">
                  <a:pos x="16" y="95"/>
                </a:cxn>
                <a:cxn ang="0">
                  <a:pos x="11" y="94"/>
                </a:cxn>
                <a:cxn ang="0">
                  <a:pos x="5" y="88"/>
                </a:cxn>
                <a:cxn ang="0">
                  <a:pos x="1" y="81"/>
                </a:cxn>
                <a:cxn ang="0">
                  <a:pos x="0" y="72"/>
                </a:cxn>
                <a:cxn ang="0">
                  <a:pos x="0" y="62"/>
                </a:cxn>
                <a:cxn ang="0">
                  <a:pos x="4" y="53"/>
                </a:cxn>
                <a:cxn ang="0">
                  <a:pos x="7" y="43"/>
                </a:cxn>
                <a:cxn ang="0">
                  <a:pos x="13" y="34"/>
                </a:cxn>
                <a:cxn ang="0">
                  <a:pos x="19" y="25"/>
                </a:cxn>
                <a:cxn ang="0">
                  <a:pos x="26" y="17"/>
                </a:cxn>
                <a:cxn ang="0">
                  <a:pos x="35" y="11"/>
                </a:cxn>
                <a:cxn ang="0">
                  <a:pos x="46" y="6"/>
                </a:cxn>
                <a:cxn ang="0">
                  <a:pos x="57" y="2"/>
                </a:cxn>
                <a:cxn ang="0">
                  <a:pos x="63" y="0"/>
                </a:cxn>
                <a:cxn ang="0">
                  <a:pos x="72" y="2"/>
                </a:cxn>
                <a:cxn ang="0">
                  <a:pos x="79" y="9"/>
                </a:cxn>
                <a:cxn ang="0">
                  <a:pos x="82" y="15"/>
                </a:cxn>
              </a:cxnLst>
              <a:rect l="0" t="0" r="r" b="b"/>
              <a:pathLst>
                <a:path w="82" h="96">
                  <a:moveTo>
                    <a:pt x="82" y="15"/>
                  </a:moveTo>
                  <a:lnTo>
                    <a:pt x="80" y="39"/>
                  </a:lnTo>
                  <a:lnTo>
                    <a:pt x="75" y="59"/>
                  </a:lnTo>
                  <a:lnTo>
                    <a:pt x="66" y="78"/>
                  </a:lnTo>
                  <a:lnTo>
                    <a:pt x="51" y="94"/>
                  </a:lnTo>
                  <a:lnTo>
                    <a:pt x="46" y="95"/>
                  </a:lnTo>
                  <a:lnTo>
                    <a:pt x="40" y="96"/>
                  </a:lnTo>
                  <a:lnTo>
                    <a:pt x="35" y="96"/>
                  </a:lnTo>
                  <a:lnTo>
                    <a:pt x="32" y="96"/>
                  </a:lnTo>
                  <a:lnTo>
                    <a:pt x="26" y="96"/>
                  </a:lnTo>
                  <a:lnTo>
                    <a:pt x="21" y="96"/>
                  </a:lnTo>
                  <a:lnTo>
                    <a:pt x="16" y="95"/>
                  </a:lnTo>
                  <a:lnTo>
                    <a:pt x="11" y="94"/>
                  </a:lnTo>
                  <a:lnTo>
                    <a:pt x="5" y="88"/>
                  </a:lnTo>
                  <a:lnTo>
                    <a:pt x="1" y="81"/>
                  </a:lnTo>
                  <a:lnTo>
                    <a:pt x="0" y="72"/>
                  </a:lnTo>
                  <a:lnTo>
                    <a:pt x="0" y="62"/>
                  </a:lnTo>
                  <a:lnTo>
                    <a:pt x="4" y="53"/>
                  </a:lnTo>
                  <a:lnTo>
                    <a:pt x="7" y="43"/>
                  </a:lnTo>
                  <a:lnTo>
                    <a:pt x="13" y="34"/>
                  </a:lnTo>
                  <a:lnTo>
                    <a:pt x="19" y="25"/>
                  </a:lnTo>
                  <a:lnTo>
                    <a:pt x="26" y="17"/>
                  </a:lnTo>
                  <a:lnTo>
                    <a:pt x="35" y="11"/>
                  </a:lnTo>
                  <a:lnTo>
                    <a:pt x="46" y="6"/>
                  </a:lnTo>
                  <a:lnTo>
                    <a:pt x="57" y="2"/>
                  </a:lnTo>
                  <a:lnTo>
                    <a:pt x="63" y="0"/>
                  </a:lnTo>
                  <a:lnTo>
                    <a:pt x="72" y="2"/>
                  </a:lnTo>
                  <a:lnTo>
                    <a:pt x="79" y="9"/>
                  </a:lnTo>
                  <a:lnTo>
                    <a:pt x="82" y="15"/>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32" name="Freeform 12"/>
            <p:cNvSpPr>
              <a:spLocks/>
            </p:cNvSpPr>
            <p:nvPr/>
          </p:nvSpPr>
          <p:spPr bwMode="auto">
            <a:xfrm>
              <a:off x="1107" y="1588"/>
              <a:ext cx="73" cy="57"/>
            </a:xfrm>
            <a:custGeom>
              <a:avLst/>
              <a:gdLst/>
              <a:ahLst/>
              <a:cxnLst>
                <a:cxn ang="0">
                  <a:pos x="71" y="17"/>
                </a:cxn>
                <a:cxn ang="0">
                  <a:pos x="73" y="22"/>
                </a:cxn>
                <a:cxn ang="0">
                  <a:pos x="71" y="27"/>
                </a:cxn>
                <a:cxn ang="0">
                  <a:pos x="69" y="31"/>
                </a:cxn>
                <a:cxn ang="0">
                  <a:pos x="66" y="35"/>
                </a:cxn>
                <a:cxn ang="0">
                  <a:pos x="61" y="38"/>
                </a:cxn>
                <a:cxn ang="0">
                  <a:pos x="55" y="38"/>
                </a:cxn>
                <a:cxn ang="0">
                  <a:pos x="49" y="36"/>
                </a:cxn>
                <a:cxn ang="0">
                  <a:pos x="43" y="33"/>
                </a:cxn>
                <a:cxn ang="0">
                  <a:pos x="31" y="21"/>
                </a:cxn>
                <a:cxn ang="0">
                  <a:pos x="29" y="31"/>
                </a:cxn>
                <a:cxn ang="0">
                  <a:pos x="28" y="38"/>
                </a:cxn>
                <a:cxn ang="0">
                  <a:pos x="26" y="45"/>
                </a:cxn>
                <a:cxn ang="0">
                  <a:pos x="22" y="54"/>
                </a:cxn>
                <a:cxn ang="0">
                  <a:pos x="18" y="55"/>
                </a:cxn>
                <a:cxn ang="0">
                  <a:pos x="14" y="57"/>
                </a:cxn>
                <a:cxn ang="0">
                  <a:pos x="10" y="57"/>
                </a:cxn>
                <a:cxn ang="0">
                  <a:pos x="7" y="55"/>
                </a:cxn>
                <a:cxn ang="0">
                  <a:pos x="3" y="52"/>
                </a:cxn>
                <a:cxn ang="0">
                  <a:pos x="2" y="48"/>
                </a:cxn>
                <a:cxn ang="0">
                  <a:pos x="0" y="43"/>
                </a:cxn>
                <a:cxn ang="0">
                  <a:pos x="0" y="36"/>
                </a:cxn>
                <a:cxn ang="0">
                  <a:pos x="7" y="25"/>
                </a:cxn>
                <a:cxn ang="0">
                  <a:pos x="12" y="14"/>
                </a:cxn>
                <a:cxn ang="0">
                  <a:pos x="18" y="5"/>
                </a:cxn>
                <a:cxn ang="0">
                  <a:pos x="32" y="2"/>
                </a:cxn>
                <a:cxn ang="0">
                  <a:pos x="37" y="0"/>
                </a:cxn>
                <a:cxn ang="0">
                  <a:pos x="42" y="0"/>
                </a:cxn>
                <a:cxn ang="0">
                  <a:pos x="47" y="0"/>
                </a:cxn>
                <a:cxn ang="0">
                  <a:pos x="54" y="2"/>
                </a:cxn>
                <a:cxn ang="0">
                  <a:pos x="59" y="5"/>
                </a:cxn>
                <a:cxn ang="0">
                  <a:pos x="64" y="8"/>
                </a:cxn>
                <a:cxn ang="0">
                  <a:pos x="69" y="12"/>
                </a:cxn>
                <a:cxn ang="0">
                  <a:pos x="71" y="17"/>
                </a:cxn>
              </a:cxnLst>
              <a:rect l="0" t="0" r="r" b="b"/>
              <a:pathLst>
                <a:path w="73" h="57">
                  <a:moveTo>
                    <a:pt x="71" y="17"/>
                  </a:moveTo>
                  <a:lnTo>
                    <a:pt x="73" y="22"/>
                  </a:lnTo>
                  <a:lnTo>
                    <a:pt x="71" y="27"/>
                  </a:lnTo>
                  <a:lnTo>
                    <a:pt x="69" y="31"/>
                  </a:lnTo>
                  <a:lnTo>
                    <a:pt x="66" y="35"/>
                  </a:lnTo>
                  <a:lnTo>
                    <a:pt x="61" y="38"/>
                  </a:lnTo>
                  <a:lnTo>
                    <a:pt x="55" y="38"/>
                  </a:lnTo>
                  <a:lnTo>
                    <a:pt x="49" y="36"/>
                  </a:lnTo>
                  <a:lnTo>
                    <a:pt x="43" y="33"/>
                  </a:lnTo>
                  <a:lnTo>
                    <a:pt x="31" y="21"/>
                  </a:lnTo>
                  <a:lnTo>
                    <a:pt x="29" y="31"/>
                  </a:lnTo>
                  <a:lnTo>
                    <a:pt x="28" y="38"/>
                  </a:lnTo>
                  <a:lnTo>
                    <a:pt x="26" y="45"/>
                  </a:lnTo>
                  <a:lnTo>
                    <a:pt x="22" y="54"/>
                  </a:lnTo>
                  <a:lnTo>
                    <a:pt x="18" y="55"/>
                  </a:lnTo>
                  <a:lnTo>
                    <a:pt x="14" y="57"/>
                  </a:lnTo>
                  <a:lnTo>
                    <a:pt x="10" y="57"/>
                  </a:lnTo>
                  <a:lnTo>
                    <a:pt x="7" y="55"/>
                  </a:lnTo>
                  <a:lnTo>
                    <a:pt x="3" y="52"/>
                  </a:lnTo>
                  <a:lnTo>
                    <a:pt x="2" y="48"/>
                  </a:lnTo>
                  <a:lnTo>
                    <a:pt x="0" y="43"/>
                  </a:lnTo>
                  <a:lnTo>
                    <a:pt x="0" y="36"/>
                  </a:lnTo>
                  <a:lnTo>
                    <a:pt x="7" y="25"/>
                  </a:lnTo>
                  <a:lnTo>
                    <a:pt x="12" y="14"/>
                  </a:lnTo>
                  <a:lnTo>
                    <a:pt x="18" y="5"/>
                  </a:lnTo>
                  <a:lnTo>
                    <a:pt x="32" y="2"/>
                  </a:lnTo>
                  <a:lnTo>
                    <a:pt x="37" y="0"/>
                  </a:lnTo>
                  <a:lnTo>
                    <a:pt x="42" y="0"/>
                  </a:lnTo>
                  <a:lnTo>
                    <a:pt x="47" y="0"/>
                  </a:lnTo>
                  <a:lnTo>
                    <a:pt x="54" y="2"/>
                  </a:lnTo>
                  <a:lnTo>
                    <a:pt x="59" y="5"/>
                  </a:lnTo>
                  <a:lnTo>
                    <a:pt x="64" y="8"/>
                  </a:lnTo>
                  <a:lnTo>
                    <a:pt x="69" y="12"/>
                  </a:lnTo>
                  <a:lnTo>
                    <a:pt x="71" y="17"/>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33" name="Freeform 13"/>
            <p:cNvSpPr>
              <a:spLocks/>
            </p:cNvSpPr>
            <p:nvPr/>
          </p:nvSpPr>
          <p:spPr bwMode="auto">
            <a:xfrm>
              <a:off x="1074" y="1610"/>
              <a:ext cx="169" cy="126"/>
            </a:xfrm>
            <a:custGeom>
              <a:avLst/>
              <a:gdLst/>
              <a:ahLst/>
              <a:cxnLst>
                <a:cxn ang="0">
                  <a:pos x="154" y="4"/>
                </a:cxn>
                <a:cxn ang="0">
                  <a:pos x="153" y="11"/>
                </a:cxn>
                <a:cxn ang="0">
                  <a:pos x="155" y="16"/>
                </a:cxn>
                <a:cxn ang="0">
                  <a:pos x="159" y="22"/>
                </a:cxn>
                <a:cxn ang="0">
                  <a:pos x="161" y="28"/>
                </a:cxn>
                <a:cxn ang="0">
                  <a:pos x="168" y="55"/>
                </a:cxn>
                <a:cxn ang="0">
                  <a:pos x="169" y="55"/>
                </a:cxn>
                <a:cxn ang="0">
                  <a:pos x="169" y="54"/>
                </a:cxn>
                <a:cxn ang="0">
                  <a:pos x="169" y="52"/>
                </a:cxn>
                <a:cxn ang="0">
                  <a:pos x="169" y="51"/>
                </a:cxn>
                <a:cxn ang="0">
                  <a:pos x="169" y="57"/>
                </a:cxn>
                <a:cxn ang="0">
                  <a:pos x="168" y="56"/>
                </a:cxn>
                <a:cxn ang="0">
                  <a:pos x="167" y="57"/>
                </a:cxn>
                <a:cxn ang="0">
                  <a:pos x="165" y="60"/>
                </a:cxn>
                <a:cxn ang="0">
                  <a:pos x="165" y="61"/>
                </a:cxn>
                <a:cxn ang="0">
                  <a:pos x="153" y="75"/>
                </a:cxn>
                <a:cxn ang="0">
                  <a:pos x="137" y="88"/>
                </a:cxn>
                <a:cxn ang="0">
                  <a:pos x="121" y="101"/>
                </a:cxn>
                <a:cxn ang="0">
                  <a:pos x="104" y="111"/>
                </a:cxn>
                <a:cxn ang="0">
                  <a:pos x="85" y="118"/>
                </a:cxn>
                <a:cxn ang="0">
                  <a:pos x="65" y="123"/>
                </a:cxn>
                <a:cxn ang="0">
                  <a:pos x="45" y="126"/>
                </a:cxn>
                <a:cxn ang="0">
                  <a:pos x="22" y="123"/>
                </a:cxn>
                <a:cxn ang="0">
                  <a:pos x="17" y="109"/>
                </a:cxn>
                <a:cxn ang="0">
                  <a:pos x="10" y="96"/>
                </a:cxn>
                <a:cxn ang="0">
                  <a:pos x="5" y="83"/>
                </a:cxn>
                <a:cxn ang="0">
                  <a:pos x="2" y="68"/>
                </a:cxn>
                <a:cxn ang="0">
                  <a:pos x="0" y="68"/>
                </a:cxn>
                <a:cxn ang="0">
                  <a:pos x="0" y="65"/>
                </a:cxn>
                <a:cxn ang="0">
                  <a:pos x="0" y="61"/>
                </a:cxn>
                <a:cxn ang="0">
                  <a:pos x="2" y="56"/>
                </a:cxn>
                <a:cxn ang="0">
                  <a:pos x="7" y="55"/>
                </a:cxn>
                <a:cxn ang="0">
                  <a:pos x="19" y="61"/>
                </a:cxn>
                <a:cxn ang="0">
                  <a:pos x="32" y="64"/>
                </a:cxn>
                <a:cxn ang="0">
                  <a:pos x="46" y="64"/>
                </a:cxn>
                <a:cxn ang="0">
                  <a:pos x="59" y="63"/>
                </a:cxn>
                <a:cxn ang="0">
                  <a:pos x="71" y="57"/>
                </a:cxn>
                <a:cxn ang="0">
                  <a:pos x="84" y="52"/>
                </a:cxn>
                <a:cxn ang="0">
                  <a:pos x="95" y="46"/>
                </a:cxn>
                <a:cxn ang="0">
                  <a:pos x="106" y="40"/>
                </a:cxn>
                <a:cxn ang="0">
                  <a:pos x="113" y="32"/>
                </a:cxn>
                <a:cxn ang="0">
                  <a:pos x="122" y="24"/>
                </a:cxn>
                <a:cxn ang="0">
                  <a:pos x="130" y="16"/>
                </a:cxn>
                <a:cxn ang="0">
                  <a:pos x="134" y="4"/>
                </a:cxn>
                <a:cxn ang="0">
                  <a:pos x="139" y="2"/>
                </a:cxn>
                <a:cxn ang="0">
                  <a:pos x="144" y="0"/>
                </a:cxn>
                <a:cxn ang="0">
                  <a:pos x="149" y="2"/>
                </a:cxn>
                <a:cxn ang="0">
                  <a:pos x="154" y="4"/>
                </a:cxn>
              </a:cxnLst>
              <a:rect l="0" t="0" r="r" b="b"/>
              <a:pathLst>
                <a:path w="169" h="126">
                  <a:moveTo>
                    <a:pt x="154" y="4"/>
                  </a:moveTo>
                  <a:lnTo>
                    <a:pt x="153" y="11"/>
                  </a:lnTo>
                  <a:lnTo>
                    <a:pt x="155" y="16"/>
                  </a:lnTo>
                  <a:lnTo>
                    <a:pt x="159" y="22"/>
                  </a:lnTo>
                  <a:lnTo>
                    <a:pt x="161" y="28"/>
                  </a:lnTo>
                  <a:lnTo>
                    <a:pt x="168" y="55"/>
                  </a:lnTo>
                  <a:lnTo>
                    <a:pt x="169" y="55"/>
                  </a:lnTo>
                  <a:lnTo>
                    <a:pt x="169" y="54"/>
                  </a:lnTo>
                  <a:lnTo>
                    <a:pt x="169" y="52"/>
                  </a:lnTo>
                  <a:lnTo>
                    <a:pt x="169" y="51"/>
                  </a:lnTo>
                  <a:lnTo>
                    <a:pt x="169" y="57"/>
                  </a:lnTo>
                  <a:lnTo>
                    <a:pt x="168" y="56"/>
                  </a:lnTo>
                  <a:lnTo>
                    <a:pt x="167" y="57"/>
                  </a:lnTo>
                  <a:lnTo>
                    <a:pt x="165" y="60"/>
                  </a:lnTo>
                  <a:lnTo>
                    <a:pt x="165" y="61"/>
                  </a:lnTo>
                  <a:lnTo>
                    <a:pt x="153" y="75"/>
                  </a:lnTo>
                  <a:lnTo>
                    <a:pt x="137" y="88"/>
                  </a:lnTo>
                  <a:lnTo>
                    <a:pt x="121" y="101"/>
                  </a:lnTo>
                  <a:lnTo>
                    <a:pt x="104" y="111"/>
                  </a:lnTo>
                  <a:lnTo>
                    <a:pt x="85" y="118"/>
                  </a:lnTo>
                  <a:lnTo>
                    <a:pt x="65" y="123"/>
                  </a:lnTo>
                  <a:lnTo>
                    <a:pt x="45" y="126"/>
                  </a:lnTo>
                  <a:lnTo>
                    <a:pt x="22" y="123"/>
                  </a:lnTo>
                  <a:lnTo>
                    <a:pt x="17" y="109"/>
                  </a:lnTo>
                  <a:lnTo>
                    <a:pt x="10" y="96"/>
                  </a:lnTo>
                  <a:lnTo>
                    <a:pt x="5" y="83"/>
                  </a:lnTo>
                  <a:lnTo>
                    <a:pt x="2" y="68"/>
                  </a:lnTo>
                  <a:lnTo>
                    <a:pt x="0" y="68"/>
                  </a:lnTo>
                  <a:lnTo>
                    <a:pt x="0" y="65"/>
                  </a:lnTo>
                  <a:lnTo>
                    <a:pt x="0" y="61"/>
                  </a:lnTo>
                  <a:lnTo>
                    <a:pt x="2" y="56"/>
                  </a:lnTo>
                  <a:lnTo>
                    <a:pt x="7" y="55"/>
                  </a:lnTo>
                  <a:lnTo>
                    <a:pt x="19" y="61"/>
                  </a:lnTo>
                  <a:lnTo>
                    <a:pt x="32" y="64"/>
                  </a:lnTo>
                  <a:lnTo>
                    <a:pt x="46" y="64"/>
                  </a:lnTo>
                  <a:lnTo>
                    <a:pt x="59" y="63"/>
                  </a:lnTo>
                  <a:lnTo>
                    <a:pt x="71" y="57"/>
                  </a:lnTo>
                  <a:lnTo>
                    <a:pt x="84" y="52"/>
                  </a:lnTo>
                  <a:lnTo>
                    <a:pt x="95" y="46"/>
                  </a:lnTo>
                  <a:lnTo>
                    <a:pt x="106" y="40"/>
                  </a:lnTo>
                  <a:lnTo>
                    <a:pt x="113" y="32"/>
                  </a:lnTo>
                  <a:lnTo>
                    <a:pt x="122" y="24"/>
                  </a:lnTo>
                  <a:lnTo>
                    <a:pt x="130" y="16"/>
                  </a:lnTo>
                  <a:lnTo>
                    <a:pt x="134" y="4"/>
                  </a:lnTo>
                  <a:lnTo>
                    <a:pt x="139" y="2"/>
                  </a:lnTo>
                  <a:lnTo>
                    <a:pt x="144" y="0"/>
                  </a:lnTo>
                  <a:lnTo>
                    <a:pt x="149" y="2"/>
                  </a:lnTo>
                  <a:lnTo>
                    <a:pt x="154" y="4"/>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34" name="Freeform 14"/>
            <p:cNvSpPr>
              <a:spLocks/>
            </p:cNvSpPr>
            <p:nvPr/>
          </p:nvSpPr>
          <p:spPr bwMode="auto">
            <a:xfrm>
              <a:off x="1199" y="1643"/>
              <a:ext cx="21" cy="33"/>
            </a:xfrm>
            <a:custGeom>
              <a:avLst/>
              <a:gdLst/>
              <a:ahLst/>
              <a:cxnLst>
                <a:cxn ang="0">
                  <a:pos x="21" y="22"/>
                </a:cxn>
                <a:cxn ang="0">
                  <a:pos x="19" y="26"/>
                </a:cxn>
                <a:cxn ang="0">
                  <a:pos x="16" y="31"/>
                </a:cxn>
                <a:cxn ang="0">
                  <a:pos x="14" y="33"/>
                </a:cxn>
                <a:cxn ang="0">
                  <a:pos x="7" y="32"/>
                </a:cxn>
                <a:cxn ang="0">
                  <a:pos x="6" y="27"/>
                </a:cxn>
                <a:cxn ang="0">
                  <a:pos x="3" y="23"/>
                </a:cxn>
                <a:cxn ang="0">
                  <a:pos x="1" y="18"/>
                </a:cxn>
                <a:cxn ang="0">
                  <a:pos x="0" y="12"/>
                </a:cxn>
                <a:cxn ang="0">
                  <a:pos x="14" y="0"/>
                </a:cxn>
                <a:cxn ang="0">
                  <a:pos x="17" y="5"/>
                </a:cxn>
                <a:cxn ang="0">
                  <a:pos x="17" y="11"/>
                </a:cxn>
                <a:cxn ang="0">
                  <a:pos x="19" y="17"/>
                </a:cxn>
                <a:cxn ang="0">
                  <a:pos x="21" y="22"/>
                </a:cxn>
              </a:cxnLst>
              <a:rect l="0" t="0" r="r" b="b"/>
              <a:pathLst>
                <a:path w="21" h="33">
                  <a:moveTo>
                    <a:pt x="21" y="22"/>
                  </a:moveTo>
                  <a:lnTo>
                    <a:pt x="19" y="26"/>
                  </a:lnTo>
                  <a:lnTo>
                    <a:pt x="16" y="31"/>
                  </a:lnTo>
                  <a:lnTo>
                    <a:pt x="14" y="33"/>
                  </a:lnTo>
                  <a:lnTo>
                    <a:pt x="7" y="32"/>
                  </a:lnTo>
                  <a:lnTo>
                    <a:pt x="6" y="27"/>
                  </a:lnTo>
                  <a:lnTo>
                    <a:pt x="3" y="23"/>
                  </a:lnTo>
                  <a:lnTo>
                    <a:pt x="1" y="18"/>
                  </a:lnTo>
                  <a:lnTo>
                    <a:pt x="0" y="12"/>
                  </a:lnTo>
                  <a:lnTo>
                    <a:pt x="14" y="0"/>
                  </a:lnTo>
                  <a:lnTo>
                    <a:pt x="17" y="5"/>
                  </a:lnTo>
                  <a:lnTo>
                    <a:pt x="17" y="11"/>
                  </a:lnTo>
                  <a:lnTo>
                    <a:pt x="19" y="17"/>
                  </a:lnTo>
                  <a:lnTo>
                    <a:pt x="21" y="2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35" name="Freeform 15"/>
            <p:cNvSpPr>
              <a:spLocks/>
            </p:cNvSpPr>
            <p:nvPr/>
          </p:nvSpPr>
          <p:spPr bwMode="auto">
            <a:xfrm>
              <a:off x="1169" y="1669"/>
              <a:ext cx="26" cy="30"/>
            </a:xfrm>
            <a:custGeom>
              <a:avLst/>
              <a:gdLst/>
              <a:ahLst/>
              <a:cxnLst>
                <a:cxn ang="0">
                  <a:pos x="26" y="21"/>
                </a:cxn>
                <a:cxn ang="0">
                  <a:pos x="21" y="25"/>
                </a:cxn>
                <a:cxn ang="0">
                  <a:pos x="16" y="29"/>
                </a:cxn>
                <a:cxn ang="0">
                  <a:pos x="11" y="30"/>
                </a:cxn>
                <a:cxn ang="0">
                  <a:pos x="4" y="30"/>
                </a:cxn>
                <a:cxn ang="0">
                  <a:pos x="4" y="24"/>
                </a:cxn>
                <a:cxn ang="0">
                  <a:pos x="3" y="18"/>
                </a:cxn>
                <a:cxn ang="0">
                  <a:pos x="0" y="12"/>
                </a:cxn>
                <a:cxn ang="0">
                  <a:pos x="0" y="6"/>
                </a:cxn>
                <a:cxn ang="0">
                  <a:pos x="13" y="0"/>
                </a:cxn>
                <a:cxn ang="0">
                  <a:pos x="17" y="5"/>
                </a:cxn>
                <a:cxn ang="0">
                  <a:pos x="21" y="10"/>
                </a:cxn>
                <a:cxn ang="0">
                  <a:pos x="23" y="16"/>
                </a:cxn>
                <a:cxn ang="0">
                  <a:pos x="26" y="21"/>
                </a:cxn>
              </a:cxnLst>
              <a:rect l="0" t="0" r="r" b="b"/>
              <a:pathLst>
                <a:path w="26" h="30">
                  <a:moveTo>
                    <a:pt x="26" y="21"/>
                  </a:moveTo>
                  <a:lnTo>
                    <a:pt x="21" y="25"/>
                  </a:lnTo>
                  <a:lnTo>
                    <a:pt x="16" y="29"/>
                  </a:lnTo>
                  <a:lnTo>
                    <a:pt x="11" y="30"/>
                  </a:lnTo>
                  <a:lnTo>
                    <a:pt x="4" y="30"/>
                  </a:lnTo>
                  <a:lnTo>
                    <a:pt x="4" y="24"/>
                  </a:lnTo>
                  <a:lnTo>
                    <a:pt x="3" y="18"/>
                  </a:lnTo>
                  <a:lnTo>
                    <a:pt x="0" y="12"/>
                  </a:lnTo>
                  <a:lnTo>
                    <a:pt x="0" y="6"/>
                  </a:lnTo>
                  <a:lnTo>
                    <a:pt x="13" y="0"/>
                  </a:lnTo>
                  <a:lnTo>
                    <a:pt x="17" y="5"/>
                  </a:lnTo>
                  <a:lnTo>
                    <a:pt x="21" y="10"/>
                  </a:lnTo>
                  <a:lnTo>
                    <a:pt x="23" y="16"/>
                  </a:lnTo>
                  <a:lnTo>
                    <a:pt x="26" y="21"/>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36" name="Freeform 16"/>
            <p:cNvSpPr>
              <a:spLocks/>
            </p:cNvSpPr>
            <p:nvPr/>
          </p:nvSpPr>
          <p:spPr bwMode="auto">
            <a:xfrm>
              <a:off x="1131" y="1684"/>
              <a:ext cx="26" cy="35"/>
            </a:xfrm>
            <a:custGeom>
              <a:avLst/>
              <a:gdLst/>
              <a:ahLst/>
              <a:cxnLst>
                <a:cxn ang="0">
                  <a:pos x="26" y="30"/>
                </a:cxn>
                <a:cxn ang="0">
                  <a:pos x="21" y="30"/>
                </a:cxn>
                <a:cxn ang="0">
                  <a:pos x="16" y="33"/>
                </a:cxn>
                <a:cxn ang="0">
                  <a:pos x="12" y="35"/>
                </a:cxn>
                <a:cxn ang="0">
                  <a:pos x="7" y="32"/>
                </a:cxn>
                <a:cxn ang="0">
                  <a:pos x="5" y="25"/>
                </a:cxn>
                <a:cxn ang="0">
                  <a:pos x="4" y="19"/>
                </a:cxn>
                <a:cxn ang="0">
                  <a:pos x="3" y="13"/>
                </a:cxn>
                <a:cxn ang="0">
                  <a:pos x="0" y="6"/>
                </a:cxn>
                <a:cxn ang="0">
                  <a:pos x="19" y="0"/>
                </a:cxn>
                <a:cxn ang="0">
                  <a:pos x="21" y="8"/>
                </a:cxn>
                <a:cxn ang="0">
                  <a:pos x="23" y="14"/>
                </a:cxn>
                <a:cxn ang="0">
                  <a:pos x="26" y="22"/>
                </a:cxn>
                <a:cxn ang="0">
                  <a:pos x="26" y="30"/>
                </a:cxn>
              </a:cxnLst>
              <a:rect l="0" t="0" r="r" b="b"/>
              <a:pathLst>
                <a:path w="26" h="35">
                  <a:moveTo>
                    <a:pt x="26" y="30"/>
                  </a:moveTo>
                  <a:lnTo>
                    <a:pt x="21" y="30"/>
                  </a:lnTo>
                  <a:lnTo>
                    <a:pt x="16" y="33"/>
                  </a:lnTo>
                  <a:lnTo>
                    <a:pt x="12" y="35"/>
                  </a:lnTo>
                  <a:lnTo>
                    <a:pt x="7" y="32"/>
                  </a:lnTo>
                  <a:lnTo>
                    <a:pt x="5" y="25"/>
                  </a:lnTo>
                  <a:lnTo>
                    <a:pt x="4" y="19"/>
                  </a:lnTo>
                  <a:lnTo>
                    <a:pt x="3" y="13"/>
                  </a:lnTo>
                  <a:lnTo>
                    <a:pt x="0" y="6"/>
                  </a:lnTo>
                  <a:lnTo>
                    <a:pt x="19" y="0"/>
                  </a:lnTo>
                  <a:lnTo>
                    <a:pt x="21" y="8"/>
                  </a:lnTo>
                  <a:lnTo>
                    <a:pt x="23" y="14"/>
                  </a:lnTo>
                  <a:lnTo>
                    <a:pt x="26" y="22"/>
                  </a:lnTo>
                  <a:lnTo>
                    <a:pt x="26" y="3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37" name="Freeform 17"/>
            <p:cNvSpPr>
              <a:spLocks/>
            </p:cNvSpPr>
            <p:nvPr/>
          </p:nvSpPr>
          <p:spPr bwMode="auto">
            <a:xfrm>
              <a:off x="1097" y="1692"/>
              <a:ext cx="24" cy="29"/>
            </a:xfrm>
            <a:custGeom>
              <a:avLst/>
              <a:gdLst/>
              <a:ahLst/>
              <a:cxnLst>
                <a:cxn ang="0">
                  <a:pos x="22" y="20"/>
                </a:cxn>
                <a:cxn ang="0">
                  <a:pos x="20" y="24"/>
                </a:cxn>
                <a:cxn ang="0">
                  <a:pos x="22" y="26"/>
                </a:cxn>
                <a:cxn ang="0">
                  <a:pos x="24" y="27"/>
                </a:cxn>
                <a:cxn ang="0">
                  <a:pos x="22" y="29"/>
                </a:cxn>
                <a:cxn ang="0">
                  <a:pos x="14" y="27"/>
                </a:cxn>
                <a:cxn ang="0">
                  <a:pos x="9" y="19"/>
                </a:cxn>
                <a:cxn ang="0">
                  <a:pos x="5" y="8"/>
                </a:cxn>
                <a:cxn ang="0">
                  <a:pos x="0" y="1"/>
                </a:cxn>
                <a:cxn ang="0">
                  <a:pos x="10" y="0"/>
                </a:cxn>
                <a:cxn ang="0">
                  <a:pos x="15" y="5"/>
                </a:cxn>
                <a:cxn ang="0">
                  <a:pos x="18" y="12"/>
                </a:cxn>
                <a:cxn ang="0">
                  <a:pos x="22" y="20"/>
                </a:cxn>
              </a:cxnLst>
              <a:rect l="0" t="0" r="r" b="b"/>
              <a:pathLst>
                <a:path w="24" h="29">
                  <a:moveTo>
                    <a:pt x="22" y="20"/>
                  </a:moveTo>
                  <a:lnTo>
                    <a:pt x="20" y="24"/>
                  </a:lnTo>
                  <a:lnTo>
                    <a:pt x="22" y="26"/>
                  </a:lnTo>
                  <a:lnTo>
                    <a:pt x="24" y="27"/>
                  </a:lnTo>
                  <a:lnTo>
                    <a:pt x="22" y="29"/>
                  </a:lnTo>
                  <a:lnTo>
                    <a:pt x="14" y="27"/>
                  </a:lnTo>
                  <a:lnTo>
                    <a:pt x="9" y="19"/>
                  </a:lnTo>
                  <a:lnTo>
                    <a:pt x="5" y="8"/>
                  </a:lnTo>
                  <a:lnTo>
                    <a:pt x="0" y="1"/>
                  </a:lnTo>
                  <a:lnTo>
                    <a:pt x="10" y="0"/>
                  </a:lnTo>
                  <a:lnTo>
                    <a:pt x="15" y="5"/>
                  </a:lnTo>
                  <a:lnTo>
                    <a:pt x="18" y="12"/>
                  </a:lnTo>
                  <a:lnTo>
                    <a:pt x="22" y="2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38" name="Freeform 18"/>
            <p:cNvSpPr>
              <a:spLocks/>
            </p:cNvSpPr>
            <p:nvPr/>
          </p:nvSpPr>
          <p:spPr bwMode="auto">
            <a:xfrm>
              <a:off x="1511" y="1713"/>
              <a:ext cx="482" cy="109"/>
            </a:xfrm>
            <a:custGeom>
              <a:avLst/>
              <a:gdLst/>
              <a:ahLst/>
              <a:cxnLst>
                <a:cxn ang="0">
                  <a:pos x="476" y="27"/>
                </a:cxn>
                <a:cxn ang="0">
                  <a:pos x="454" y="37"/>
                </a:cxn>
                <a:cxn ang="0">
                  <a:pos x="428" y="37"/>
                </a:cxn>
                <a:cxn ang="0">
                  <a:pos x="402" y="39"/>
                </a:cxn>
                <a:cxn ang="0">
                  <a:pos x="390" y="53"/>
                </a:cxn>
                <a:cxn ang="0">
                  <a:pos x="383" y="62"/>
                </a:cxn>
                <a:cxn ang="0">
                  <a:pos x="377" y="71"/>
                </a:cxn>
                <a:cxn ang="0">
                  <a:pos x="367" y="79"/>
                </a:cxn>
                <a:cxn ang="0">
                  <a:pos x="359" y="85"/>
                </a:cxn>
                <a:cxn ang="0">
                  <a:pos x="348" y="89"/>
                </a:cxn>
                <a:cxn ang="0">
                  <a:pos x="316" y="80"/>
                </a:cxn>
                <a:cxn ang="0">
                  <a:pos x="274" y="72"/>
                </a:cxn>
                <a:cxn ang="0">
                  <a:pos x="235" y="75"/>
                </a:cxn>
                <a:cxn ang="0">
                  <a:pos x="190" y="81"/>
                </a:cxn>
                <a:cxn ang="0">
                  <a:pos x="141" y="84"/>
                </a:cxn>
                <a:cxn ang="0">
                  <a:pos x="100" y="89"/>
                </a:cxn>
                <a:cxn ang="0">
                  <a:pos x="62" y="98"/>
                </a:cxn>
                <a:cxn ang="0">
                  <a:pos x="23" y="107"/>
                </a:cxn>
                <a:cxn ang="0">
                  <a:pos x="1" y="97"/>
                </a:cxn>
                <a:cxn ang="0">
                  <a:pos x="11" y="83"/>
                </a:cxn>
                <a:cxn ang="0">
                  <a:pos x="37" y="75"/>
                </a:cxn>
                <a:cxn ang="0">
                  <a:pos x="70" y="70"/>
                </a:cxn>
                <a:cxn ang="0">
                  <a:pos x="104" y="64"/>
                </a:cxn>
                <a:cxn ang="0">
                  <a:pos x="137" y="59"/>
                </a:cxn>
                <a:cxn ang="0">
                  <a:pos x="170" y="52"/>
                </a:cxn>
                <a:cxn ang="0">
                  <a:pos x="204" y="46"/>
                </a:cxn>
                <a:cxn ang="0">
                  <a:pos x="238" y="39"/>
                </a:cxn>
                <a:cxn ang="0">
                  <a:pos x="273" y="33"/>
                </a:cxn>
                <a:cxn ang="0">
                  <a:pos x="296" y="28"/>
                </a:cxn>
                <a:cxn ang="0">
                  <a:pos x="308" y="24"/>
                </a:cxn>
                <a:cxn ang="0">
                  <a:pos x="322" y="22"/>
                </a:cxn>
                <a:cxn ang="0">
                  <a:pos x="335" y="19"/>
                </a:cxn>
                <a:cxn ang="0">
                  <a:pos x="358" y="13"/>
                </a:cxn>
                <a:cxn ang="0">
                  <a:pos x="392" y="6"/>
                </a:cxn>
                <a:cxn ang="0">
                  <a:pos x="426" y="0"/>
                </a:cxn>
                <a:cxn ang="0">
                  <a:pos x="461" y="3"/>
                </a:cxn>
                <a:cxn ang="0">
                  <a:pos x="482" y="14"/>
                </a:cxn>
              </a:cxnLst>
              <a:rect l="0" t="0" r="r" b="b"/>
              <a:pathLst>
                <a:path w="482" h="109">
                  <a:moveTo>
                    <a:pt x="482" y="14"/>
                  </a:moveTo>
                  <a:lnTo>
                    <a:pt x="476" y="27"/>
                  </a:lnTo>
                  <a:lnTo>
                    <a:pt x="467" y="34"/>
                  </a:lnTo>
                  <a:lnTo>
                    <a:pt x="454" y="37"/>
                  </a:lnTo>
                  <a:lnTo>
                    <a:pt x="442" y="37"/>
                  </a:lnTo>
                  <a:lnTo>
                    <a:pt x="428" y="37"/>
                  </a:lnTo>
                  <a:lnTo>
                    <a:pt x="414" y="37"/>
                  </a:lnTo>
                  <a:lnTo>
                    <a:pt x="402" y="39"/>
                  </a:lnTo>
                  <a:lnTo>
                    <a:pt x="392" y="47"/>
                  </a:lnTo>
                  <a:lnTo>
                    <a:pt x="390" y="53"/>
                  </a:lnTo>
                  <a:lnTo>
                    <a:pt x="386" y="59"/>
                  </a:lnTo>
                  <a:lnTo>
                    <a:pt x="383" y="62"/>
                  </a:lnTo>
                  <a:lnTo>
                    <a:pt x="383" y="69"/>
                  </a:lnTo>
                  <a:lnTo>
                    <a:pt x="377" y="71"/>
                  </a:lnTo>
                  <a:lnTo>
                    <a:pt x="372" y="75"/>
                  </a:lnTo>
                  <a:lnTo>
                    <a:pt x="367" y="79"/>
                  </a:lnTo>
                  <a:lnTo>
                    <a:pt x="363" y="83"/>
                  </a:lnTo>
                  <a:lnTo>
                    <a:pt x="359" y="85"/>
                  </a:lnTo>
                  <a:lnTo>
                    <a:pt x="354" y="88"/>
                  </a:lnTo>
                  <a:lnTo>
                    <a:pt x="348" y="89"/>
                  </a:lnTo>
                  <a:lnTo>
                    <a:pt x="339" y="89"/>
                  </a:lnTo>
                  <a:lnTo>
                    <a:pt x="316" y="80"/>
                  </a:lnTo>
                  <a:lnTo>
                    <a:pt x="294" y="75"/>
                  </a:lnTo>
                  <a:lnTo>
                    <a:pt x="274" y="72"/>
                  </a:lnTo>
                  <a:lnTo>
                    <a:pt x="255" y="72"/>
                  </a:lnTo>
                  <a:lnTo>
                    <a:pt x="235" y="75"/>
                  </a:lnTo>
                  <a:lnTo>
                    <a:pt x="214" y="78"/>
                  </a:lnTo>
                  <a:lnTo>
                    <a:pt x="190" y="81"/>
                  </a:lnTo>
                  <a:lnTo>
                    <a:pt x="164" y="84"/>
                  </a:lnTo>
                  <a:lnTo>
                    <a:pt x="141" y="84"/>
                  </a:lnTo>
                  <a:lnTo>
                    <a:pt x="119" y="85"/>
                  </a:lnTo>
                  <a:lnTo>
                    <a:pt x="100" y="89"/>
                  </a:lnTo>
                  <a:lnTo>
                    <a:pt x="81" y="93"/>
                  </a:lnTo>
                  <a:lnTo>
                    <a:pt x="62" y="98"/>
                  </a:lnTo>
                  <a:lnTo>
                    <a:pt x="43" y="103"/>
                  </a:lnTo>
                  <a:lnTo>
                    <a:pt x="23" y="107"/>
                  </a:lnTo>
                  <a:lnTo>
                    <a:pt x="0" y="109"/>
                  </a:lnTo>
                  <a:lnTo>
                    <a:pt x="1" y="97"/>
                  </a:lnTo>
                  <a:lnTo>
                    <a:pt x="5" y="89"/>
                  </a:lnTo>
                  <a:lnTo>
                    <a:pt x="11" y="83"/>
                  </a:lnTo>
                  <a:lnTo>
                    <a:pt x="20" y="78"/>
                  </a:lnTo>
                  <a:lnTo>
                    <a:pt x="37" y="75"/>
                  </a:lnTo>
                  <a:lnTo>
                    <a:pt x="53" y="72"/>
                  </a:lnTo>
                  <a:lnTo>
                    <a:pt x="70" y="70"/>
                  </a:lnTo>
                  <a:lnTo>
                    <a:pt x="87" y="67"/>
                  </a:lnTo>
                  <a:lnTo>
                    <a:pt x="104" y="64"/>
                  </a:lnTo>
                  <a:lnTo>
                    <a:pt x="120" y="61"/>
                  </a:lnTo>
                  <a:lnTo>
                    <a:pt x="137" y="59"/>
                  </a:lnTo>
                  <a:lnTo>
                    <a:pt x="153" y="55"/>
                  </a:lnTo>
                  <a:lnTo>
                    <a:pt x="170" y="52"/>
                  </a:lnTo>
                  <a:lnTo>
                    <a:pt x="188" y="48"/>
                  </a:lnTo>
                  <a:lnTo>
                    <a:pt x="204" y="46"/>
                  </a:lnTo>
                  <a:lnTo>
                    <a:pt x="221" y="42"/>
                  </a:lnTo>
                  <a:lnTo>
                    <a:pt x="238" y="39"/>
                  </a:lnTo>
                  <a:lnTo>
                    <a:pt x="255" y="37"/>
                  </a:lnTo>
                  <a:lnTo>
                    <a:pt x="273" y="33"/>
                  </a:lnTo>
                  <a:lnTo>
                    <a:pt x="289" y="31"/>
                  </a:lnTo>
                  <a:lnTo>
                    <a:pt x="296" y="28"/>
                  </a:lnTo>
                  <a:lnTo>
                    <a:pt x="302" y="26"/>
                  </a:lnTo>
                  <a:lnTo>
                    <a:pt x="308" y="24"/>
                  </a:lnTo>
                  <a:lnTo>
                    <a:pt x="315" y="23"/>
                  </a:lnTo>
                  <a:lnTo>
                    <a:pt x="322" y="22"/>
                  </a:lnTo>
                  <a:lnTo>
                    <a:pt x="329" y="20"/>
                  </a:lnTo>
                  <a:lnTo>
                    <a:pt x="335" y="19"/>
                  </a:lnTo>
                  <a:lnTo>
                    <a:pt x="340" y="15"/>
                  </a:lnTo>
                  <a:lnTo>
                    <a:pt x="358" y="13"/>
                  </a:lnTo>
                  <a:lnTo>
                    <a:pt x="376" y="10"/>
                  </a:lnTo>
                  <a:lnTo>
                    <a:pt x="392" y="6"/>
                  </a:lnTo>
                  <a:lnTo>
                    <a:pt x="410" y="3"/>
                  </a:lnTo>
                  <a:lnTo>
                    <a:pt x="426" y="0"/>
                  </a:lnTo>
                  <a:lnTo>
                    <a:pt x="444" y="0"/>
                  </a:lnTo>
                  <a:lnTo>
                    <a:pt x="461" y="3"/>
                  </a:lnTo>
                  <a:lnTo>
                    <a:pt x="477" y="8"/>
                  </a:lnTo>
                  <a:lnTo>
                    <a:pt x="482" y="14"/>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39" name="Freeform 19"/>
            <p:cNvSpPr>
              <a:spLocks/>
            </p:cNvSpPr>
            <p:nvPr/>
          </p:nvSpPr>
          <p:spPr bwMode="auto">
            <a:xfrm>
              <a:off x="1984" y="1760"/>
              <a:ext cx="165" cy="131"/>
            </a:xfrm>
            <a:custGeom>
              <a:avLst/>
              <a:gdLst/>
              <a:ahLst/>
              <a:cxnLst>
                <a:cxn ang="0">
                  <a:pos x="116" y="79"/>
                </a:cxn>
                <a:cxn ang="0">
                  <a:pos x="165" y="131"/>
                </a:cxn>
                <a:cxn ang="0">
                  <a:pos x="146" y="114"/>
                </a:cxn>
                <a:cxn ang="0">
                  <a:pos x="126" y="99"/>
                </a:cxn>
                <a:cxn ang="0">
                  <a:pos x="107" y="83"/>
                </a:cxn>
                <a:cxn ang="0">
                  <a:pos x="87" y="66"/>
                </a:cxn>
                <a:cxn ang="0">
                  <a:pos x="66" y="50"/>
                </a:cxn>
                <a:cxn ang="0">
                  <a:pos x="45" y="34"/>
                </a:cxn>
                <a:cxn ang="0">
                  <a:pos x="23" y="19"/>
                </a:cxn>
                <a:cxn ang="0">
                  <a:pos x="0" y="5"/>
                </a:cxn>
                <a:cxn ang="0">
                  <a:pos x="5" y="1"/>
                </a:cxn>
                <a:cxn ang="0">
                  <a:pos x="10" y="0"/>
                </a:cxn>
                <a:cxn ang="0">
                  <a:pos x="14" y="0"/>
                </a:cxn>
                <a:cxn ang="0">
                  <a:pos x="19" y="1"/>
                </a:cxn>
                <a:cxn ang="0">
                  <a:pos x="24" y="4"/>
                </a:cxn>
                <a:cxn ang="0">
                  <a:pos x="29" y="6"/>
                </a:cxn>
                <a:cxn ang="0">
                  <a:pos x="35" y="9"/>
                </a:cxn>
                <a:cxn ang="0">
                  <a:pos x="40" y="12"/>
                </a:cxn>
                <a:cxn ang="0">
                  <a:pos x="116" y="79"/>
                </a:cxn>
              </a:cxnLst>
              <a:rect l="0" t="0" r="r" b="b"/>
              <a:pathLst>
                <a:path w="165" h="131">
                  <a:moveTo>
                    <a:pt x="116" y="79"/>
                  </a:moveTo>
                  <a:lnTo>
                    <a:pt x="165" y="131"/>
                  </a:lnTo>
                  <a:lnTo>
                    <a:pt x="146" y="114"/>
                  </a:lnTo>
                  <a:lnTo>
                    <a:pt x="126" y="99"/>
                  </a:lnTo>
                  <a:lnTo>
                    <a:pt x="107" y="83"/>
                  </a:lnTo>
                  <a:lnTo>
                    <a:pt x="87" y="66"/>
                  </a:lnTo>
                  <a:lnTo>
                    <a:pt x="66" y="50"/>
                  </a:lnTo>
                  <a:lnTo>
                    <a:pt x="45" y="34"/>
                  </a:lnTo>
                  <a:lnTo>
                    <a:pt x="23" y="19"/>
                  </a:lnTo>
                  <a:lnTo>
                    <a:pt x="0" y="5"/>
                  </a:lnTo>
                  <a:lnTo>
                    <a:pt x="5" y="1"/>
                  </a:lnTo>
                  <a:lnTo>
                    <a:pt x="10" y="0"/>
                  </a:lnTo>
                  <a:lnTo>
                    <a:pt x="14" y="0"/>
                  </a:lnTo>
                  <a:lnTo>
                    <a:pt x="19" y="1"/>
                  </a:lnTo>
                  <a:lnTo>
                    <a:pt x="24" y="4"/>
                  </a:lnTo>
                  <a:lnTo>
                    <a:pt x="29" y="6"/>
                  </a:lnTo>
                  <a:lnTo>
                    <a:pt x="35" y="9"/>
                  </a:lnTo>
                  <a:lnTo>
                    <a:pt x="40" y="12"/>
                  </a:lnTo>
                  <a:lnTo>
                    <a:pt x="116" y="79"/>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40" name="Freeform 20"/>
            <p:cNvSpPr>
              <a:spLocks/>
            </p:cNvSpPr>
            <p:nvPr/>
          </p:nvSpPr>
          <p:spPr bwMode="auto">
            <a:xfrm>
              <a:off x="1917" y="1768"/>
              <a:ext cx="320" cy="262"/>
            </a:xfrm>
            <a:custGeom>
              <a:avLst/>
              <a:gdLst/>
              <a:ahLst/>
              <a:cxnLst>
                <a:cxn ang="0">
                  <a:pos x="63" y="16"/>
                </a:cxn>
                <a:cxn ang="0">
                  <a:pos x="80" y="26"/>
                </a:cxn>
                <a:cxn ang="0">
                  <a:pos x="95" y="38"/>
                </a:cxn>
                <a:cxn ang="0">
                  <a:pos x="110" y="49"/>
                </a:cxn>
                <a:cxn ang="0">
                  <a:pos x="126" y="59"/>
                </a:cxn>
                <a:cxn ang="0">
                  <a:pos x="141" y="71"/>
                </a:cxn>
                <a:cxn ang="0">
                  <a:pos x="155" y="83"/>
                </a:cxn>
                <a:cxn ang="0">
                  <a:pos x="169" y="95"/>
                </a:cxn>
                <a:cxn ang="0">
                  <a:pos x="184" y="106"/>
                </a:cxn>
                <a:cxn ang="0">
                  <a:pos x="198" y="119"/>
                </a:cxn>
                <a:cxn ang="0">
                  <a:pos x="212" y="130"/>
                </a:cxn>
                <a:cxn ang="0">
                  <a:pos x="225" y="143"/>
                </a:cxn>
                <a:cxn ang="0">
                  <a:pos x="239" y="156"/>
                </a:cxn>
                <a:cxn ang="0">
                  <a:pos x="253" y="168"/>
                </a:cxn>
                <a:cxn ang="0">
                  <a:pos x="267" y="181"/>
                </a:cxn>
                <a:cxn ang="0">
                  <a:pos x="279" y="194"/>
                </a:cxn>
                <a:cxn ang="0">
                  <a:pos x="293" y="206"/>
                </a:cxn>
                <a:cxn ang="0">
                  <a:pos x="302" y="218"/>
                </a:cxn>
                <a:cxn ang="0">
                  <a:pos x="308" y="229"/>
                </a:cxn>
                <a:cxn ang="0">
                  <a:pos x="313" y="243"/>
                </a:cxn>
                <a:cxn ang="0">
                  <a:pos x="320" y="257"/>
                </a:cxn>
                <a:cxn ang="0">
                  <a:pos x="317" y="262"/>
                </a:cxn>
                <a:cxn ang="0">
                  <a:pos x="298" y="248"/>
                </a:cxn>
                <a:cxn ang="0">
                  <a:pos x="279" y="233"/>
                </a:cxn>
                <a:cxn ang="0">
                  <a:pos x="261" y="218"/>
                </a:cxn>
                <a:cxn ang="0">
                  <a:pos x="242" y="201"/>
                </a:cxn>
                <a:cxn ang="0">
                  <a:pos x="225" y="185"/>
                </a:cxn>
                <a:cxn ang="0">
                  <a:pos x="207" y="170"/>
                </a:cxn>
                <a:cxn ang="0">
                  <a:pos x="189" y="154"/>
                </a:cxn>
                <a:cxn ang="0">
                  <a:pos x="170" y="141"/>
                </a:cxn>
                <a:cxn ang="0">
                  <a:pos x="154" y="128"/>
                </a:cxn>
                <a:cxn ang="0">
                  <a:pos x="137" y="115"/>
                </a:cxn>
                <a:cxn ang="0">
                  <a:pos x="122" y="101"/>
                </a:cxn>
                <a:cxn ang="0">
                  <a:pos x="107" y="87"/>
                </a:cxn>
                <a:cxn ang="0">
                  <a:pos x="90" y="75"/>
                </a:cxn>
                <a:cxn ang="0">
                  <a:pos x="72" y="62"/>
                </a:cxn>
                <a:cxn ang="0">
                  <a:pos x="53" y="53"/>
                </a:cxn>
                <a:cxn ang="0">
                  <a:pos x="33" y="45"/>
                </a:cxn>
                <a:cxn ang="0">
                  <a:pos x="27" y="42"/>
                </a:cxn>
                <a:cxn ang="0">
                  <a:pos x="19" y="40"/>
                </a:cxn>
                <a:cxn ang="0">
                  <a:pos x="13" y="36"/>
                </a:cxn>
                <a:cxn ang="0">
                  <a:pos x="10" y="29"/>
                </a:cxn>
                <a:cxn ang="0">
                  <a:pos x="9" y="23"/>
                </a:cxn>
                <a:cxn ang="0">
                  <a:pos x="5" y="17"/>
                </a:cxn>
                <a:cxn ang="0">
                  <a:pos x="3" y="12"/>
                </a:cxn>
                <a:cxn ang="0">
                  <a:pos x="0" y="7"/>
                </a:cxn>
                <a:cxn ang="0">
                  <a:pos x="8" y="2"/>
                </a:cxn>
                <a:cxn ang="0">
                  <a:pos x="15" y="0"/>
                </a:cxn>
                <a:cxn ang="0">
                  <a:pos x="24" y="0"/>
                </a:cxn>
                <a:cxn ang="0">
                  <a:pos x="32" y="2"/>
                </a:cxn>
                <a:cxn ang="0">
                  <a:pos x="41" y="5"/>
                </a:cxn>
                <a:cxn ang="0">
                  <a:pos x="48" y="9"/>
                </a:cxn>
                <a:cxn ang="0">
                  <a:pos x="56" y="12"/>
                </a:cxn>
                <a:cxn ang="0">
                  <a:pos x="63" y="16"/>
                </a:cxn>
              </a:cxnLst>
              <a:rect l="0" t="0" r="r" b="b"/>
              <a:pathLst>
                <a:path w="320" h="262">
                  <a:moveTo>
                    <a:pt x="63" y="16"/>
                  </a:moveTo>
                  <a:lnTo>
                    <a:pt x="80" y="26"/>
                  </a:lnTo>
                  <a:lnTo>
                    <a:pt x="95" y="38"/>
                  </a:lnTo>
                  <a:lnTo>
                    <a:pt x="110" y="49"/>
                  </a:lnTo>
                  <a:lnTo>
                    <a:pt x="126" y="59"/>
                  </a:lnTo>
                  <a:lnTo>
                    <a:pt x="141" y="71"/>
                  </a:lnTo>
                  <a:lnTo>
                    <a:pt x="155" y="83"/>
                  </a:lnTo>
                  <a:lnTo>
                    <a:pt x="169" y="95"/>
                  </a:lnTo>
                  <a:lnTo>
                    <a:pt x="184" y="106"/>
                  </a:lnTo>
                  <a:lnTo>
                    <a:pt x="198" y="119"/>
                  </a:lnTo>
                  <a:lnTo>
                    <a:pt x="212" y="130"/>
                  </a:lnTo>
                  <a:lnTo>
                    <a:pt x="225" y="143"/>
                  </a:lnTo>
                  <a:lnTo>
                    <a:pt x="239" y="156"/>
                  </a:lnTo>
                  <a:lnTo>
                    <a:pt x="253" y="168"/>
                  </a:lnTo>
                  <a:lnTo>
                    <a:pt x="267" y="181"/>
                  </a:lnTo>
                  <a:lnTo>
                    <a:pt x="279" y="194"/>
                  </a:lnTo>
                  <a:lnTo>
                    <a:pt x="293" y="206"/>
                  </a:lnTo>
                  <a:lnTo>
                    <a:pt x="302" y="218"/>
                  </a:lnTo>
                  <a:lnTo>
                    <a:pt x="308" y="229"/>
                  </a:lnTo>
                  <a:lnTo>
                    <a:pt x="313" y="243"/>
                  </a:lnTo>
                  <a:lnTo>
                    <a:pt x="320" y="257"/>
                  </a:lnTo>
                  <a:lnTo>
                    <a:pt x="317" y="262"/>
                  </a:lnTo>
                  <a:lnTo>
                    <a:pt x="298" y="248"/>
                  </a:lnTo>
                  <a:lnTo>
                    <a:pt x="279" y="233"/>
                  </a:lnTo>
                  <a:lnTo>
                    <a:pt x="261" y="218"/>
                  </a:lnTo>
                  <a:lnTo>
                    <a:pt x="242" y="201"/>
                  </a:lnTo>
                  <a:lnTo>
                    <a:pt x="225" y="185"/>
                  </a:lnTo>
                  <a:lnTo>
                    <a:pt x="207" y="170"/>
                  </a:lnTo>
                  <a:lnTo>
                    <a:pt x="189" y="154"/>
                  </a:lnTo>
                  <a:lnTo>
                    <a:pt x="170" y="141"/>
                  </a:lnTo>
                  <a:lnTo>
                    <a:pt x="154" y="128"/>
                  </a:lnTo>
                  <a:lnTo>
                    <a:pt x="137" y="115"/>
                  </a:lnTo>
                  <a:lnTo>
                    <a:pt x="122" y="101"/>
                  </a:lnTo>
                  <a:lnTo>
                    <a:pt x="107" y="87"/>
                  </a:lnTo>
                  <a:lnTo>
                    <a:pt x="90" y="75"/>
                  </a:lnTo>
                  <a:lnTo>
                    <a:pt x="72" y="62"/>
                  </a:lnTo>
                  <a:lnTo>
                    <a:pt x="53" y="53"/>
                  </a:lnTo>
                  <a:lnTo>
                    <a:pt x="33" y="45"/>
                  </a:lnTo>
                  <a:lnTo>
                    <a:pt x="27" y="42"/>
                  </a:lnTo>
                  <a:lnTo>
                    <a:pt x="19" y="40"/>
                  </a:lnTo>
                  <a:lnTo>
                    <a:pt x="13" y="36"/>
                  </a:lnTo>
                  <a:lnTo>
                    <a:pt x="10" y="29"/>
                  </a:lnTo>
                  <a:lnTo>
                    <a:pt x="9" y="23"/>
                  </a:lnTo>
                  <a:lnTo>
                    <a:pt x="5" y="17"/>
                  </a:lnTo>
                  <a:lnTo>
                    <a:pt x="3" y="12"/>
                  </a:lnTo>
                  <a:lnTo>
                    <a:pt x="0" y="7"/>
                  </a:lnTo>
                  <a:lnTo>
                    <a:pt x="8" y="2"/>
                  </a:lnTo>
                  <a:lnTo>
                    <a:pt x="15" y="0"/>
                  </a:lnTo>
                  <a:lnTo>
                    <a:pt x="24" y="0"/>
                  </a:lnTo>
                  <a:lnTo>
                    <a:pt x="32" y="2"/>
                  </a:lnTo>
                  <a:lnTo>
                    <a:pt x="41" y="5"/>
                  </a:lnTo>
                  <a:lnTo>
                    <a:pt x="48" y="9"/>
                  </a:lnTo>
                  <a:lnTo>
                    <a:pt x="56" y="12"/>
                  </a:lnTo>
                  <a:lnTo>
                    <a:pt x="63" y="16"/>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41" name="Freeform 21"/>
            <p:cNvSpPr>
              <a:spLocks/>
            </p:cNvSpPr>
            <p:nvPr/>
          </p:nvSpPr>
          <p:spPr bwMode="auto">
            <a:xfrm>
              <a:off x="1284" y="1772"/>
              <a:ext cx="198" cy="111"/>
            </a:xfrm>
            <a:custGeom>
              <a:avLst/>
              <a:gdLst/>
              <a:ahLst/>
              <a:cxnLst>
                <a:cxn ang="0">
                  <a:pos x="198" y="19"/>
                </a:cxn>
                <a:cxn ang="0">
                  <a:pos x="195" y="22"/>
                </a:cxn>
                <a:cxn ang="0">
                  <a:pos x="198" y="24"/>
                </a:cxn>
                <a:cxn ang="0">
                  <a:pos x="191" y="34"/>
                </a:cxn>
                <a:cxn ang="0">
                  <a:pos x="184" y="41"/>
                </a:cxn>
                <a:cxn ang="0">
                  <a:pos x="175" y="49"/>
                </a:cxn>
                <a:cxn ang="0">
                  <a:pos x="165" y="55"/>
                </a:cxn>
                <a:cxn ang="0">
                  <a:pos x="155" y="62"/>
                </a:cxn>
                <a:cxn ang="0">
                  <a:pos x="143" y="67"/>
                </a:cxn>
                <a:cxn ang="0">
                  <a:pos x="133" y="72"/>
                </a:cxn>
                <a:cxn ang="0">
                  <a:pos x="123" y="77"/>
                </a:cxn>
                <a:cxn ang="0">
                  <a:pos x="109" y="82"/>
                </a:cxn>
                <a:cxn ang="0">
                  <a:pos x="95" y="87"/>
                </a:cxn>
                <a:cxn ang="0">
                  <a:pos x="81" y="92"/>
                </a:cxn>
                <a:cxn ang="0">
                  <a:pos x="67" y="96"/>
                </a:cxn>
                <a:cxn ang="0">
                  <a:pos x="53" y="101"/>
                </a:cxn>
                <a:cxn ang="0">
                  <a:pos x="39" y="105"/>
                </a:cxn>
                <a:cxn ang="0">
                  <a:pos x="25" y="109"/>
                </a:cxn>
                <a:cxn ang="0">
                  <a:pos x="10" y="111"/>
                </a:cxn>
                <a:cxn ang="0">
                  <a:pos x="7" y="106"/>
                </a:cxn>
                <a:cxn ang="0">
                  <a:pos x="4" y="101"/>
                </a:cxn>
                <a:cxn ang="0">
                  <a:pos x="1" y="97"/>
                </a:cxn>
                <a:cxn ang="0">
                  <a:pos x="0" y="92"/>
                </a:cxn>
                <a:cxn ang="0">
                  <a:pos x="6" y="91"/>
                </a:cxn>
                <a:cxn ang="0">
                  <a:pos x="12" y="88"/>
                </a:cxn>
                <a:cxn ang="0">
                  <a:pos x="19" y="87"/>
                </a:cxn>
                <a:cxn ang="0">
                  <a:pos x="25" y="84"/>
                </a:cxn>
                <a:cxn ang="0">
                  <a:pos x="33" y="82"/>
                </a:cxn>
                <a:cxn ang="0">
                  <a:pos x="40" y="79"/>
                </a:cxn>
                <a:cxn ang="0">
                  <a:pos x="47" y="77"/>
                </a:cxn>
                <a:cxn ang="0">
                  <a:pos x="54" y="74"/>
                </a:cxn>
                <a:cxn ang="0">
                  <a:pos x="66" y="68"/>
                </a:cxn>
                <a:cxn ang="0">
                  <a:pos x="78" y="62"/>
                </a:cxn>
                <a:cxn ang="0">
                  <a:pos x="90" y="57"/>
                </a:cxn>
                <a:cxn ang="0">
                  <a:pos x="103" y="49"/>
                </a:cxn>
                <a:cxn ang="0">
                  <a:pos x="114" y="43"/>
                </a:cxn>
                <a:cxn ang="0">
                  <a:pos x="127" y="35"/>
                </a:cxn>
                <a:cxn ang="0">
                  <a:pos x="137" y="26"/>
                </a:cxn>
                <a:cxn ang="0">
                  <a:pos x="147" y="17"/>
                </a:cxn>
                <a:cxn ang="0">
                  <a:pos x="151" y="15"/>
                </a:cxn>
                <a:cxn ang="0">
                  <a:pos x="156" y="12"/>
                </a:cxn>
                <a:cxn ang="0">
                  <a:pos x="160" y="10"/>
                </a:cxn>
                <a:cxn ang="0">
                  <a:pos x="165" y="7"/>
                </a:cxn>
                <a:cxn ang="0">
                  <a:pos x="170" y="5"/>
                </a:cxn>
                <a:cxn ang="0">
                  <a:pos x="176" y="2"/>
                </a:cxn>
                <a:cxn ang="0">
                  <a:pos x="182" y="1"/>
                </a:cxn>
                <a:cxn ang="0">
                  <a:pos x="189" y="0"/>
                </a:cxn>
                <a:cxn ang="0">
                  <a:pos x="193" y="5"/>
                </a:cxn>
                <a:cxn ang="0">
                  <a:pos x="194" y="10"/>
                </a:cxn>
                <a:cxn ang="0">
                  <a:pos x="195" y="13"/>
                </a:cxn>
                <a:cxn ang="0">
                  <a:pos x="198" y="19"/>
                </a:cxn>
              </a:cxnLst>
              <a:rect l="0" t="0" r="r" b="b"/>
              <a:pathLst>
                <a:path w="198" h="111">
                  <a:moveTo>
                    <a:pt x="198" y="19"/>
                  </a:moveTo>
                  <a:lnTo>
                    <a:pt x="195" y="22"/>
                  </a:lnTo>
                  <a:lnTo>
                    <a:pt x="198" y="24"/>
                  </a:lnTo>
                  <a:lnTo>
                    <a:pt x="191" y="34"/>
                  </a:lnTo>
                  <a:lnTo>
                    <a:pt x="184" y="41"/>
                  </a:lnTo>
                  <a:lnTo>
                    <a:pt x="175" y="49"/>
                  </a:lnTo>
                  <a:lnTo>
                    <a:pt x="165" y="55"/>
                  </a:lnTo>
                  <a:lnTo>
                    <a:pt x="155" y="62"/>
                  </a:lnTo>
                  <a:lnTo>
                    <a:pt x="143" y="67"/>
                  </a:lnTo>
                  <a:lnTo>
                    <a:pt x="133" y="72"/>
                  </a:lnTo>
                  <a:lnTo>
                    <a:pt x="123" y="77"/>
                  </a:lnTo>
                  <a:lnTo>
                    <a:pt x="109" y="82"/>
                  </a:lnTo>
                  <a:lnTo>
                    <a:pt x="95" y="87"/>
                  </a:lnTo>
                  <a:lnTo>
                    <a:pt x="81" y="92"/>
                  </a:lnTo>
                  <a:lnTo>
                    <a:pt x="67" y="96"/>
                  </a:lnTo>
                  <a:lnTo>
                    <a:pt x="53" y="101"/>
                  </a:lnTo>
                  <a:lnTo>
                    <a:pt x="39" y="105"/>
                  </a:lnTo>
                  <a:lnTo>
                    <a:pt x="25" y="109"/>
                  </a:lnTo>
                  <a:lnTo>
                    <a:pt x="10" y="111"/>
                  </a:lnTo>
                  <a:lnTo>
                    <a:pt x="7" y="106"/>
                  </a:lnTo>
                  <a:lnTo>
                    <a:pt x="4" y="101"/>
                  </a:lnTo>
                  <a:lnTo>
                    <a:pt x="1" y="97"/>
                  </a:lnTo>
                  <a:lnTo>
                    <a:pt x="0" y="92"/>
                  </a:lnTo>
                  <a:lnTo>
                    <a:pt x="6" y="91"/>
                  </a:lnTo>
                  <a:lnTo>
                    <a:pt x="12" y="88"/>
                  </a:lnTo>
                  <a:lnTo>
                    <a:pt x="19" y="87"/>
                  </a:lnTo>
                  <a:lnTo>
                    <a:pt x="25" y="84"/>
                  </a:lnTo>
                  <a:lnTo>
                    <a:pt x="33" y="82"/>
                  </a:lnTo>
                  <a:lnTo>
                    <a:pt x="40" y="79"/>
                  </a:lnTo>
                  <a:lnTo>
                    <a:pt x="47" y="77"/>
                  </a:lnTo>
                  <a:lnTo>
                    <a:pt x="54" y="74"/>
                  </a:lnTo>
                  <a:lnTo>
                    <a:pt x="66" y="68"/>
                  </a:lnTo>
                  <a:lnTo>
                    <a:pt x="78" y="62"/>
                  </a:lnTo>
                  <a:lnTo>
                    <a:pt x="90" y="57"/>
                  </a:lnTo>
                  <a:lnTo>
                    <a:pt x="103" y="49"/>
                  </a:lnTo>
                  <a:lnTo>
                    <a:pt x="114" y="43"/>
                  </a:lnTo>
                  <a:lnTo>
                    <a:pt x="127" y="35"/>
                  </a:lnTo>
                  <a:lnTo>
                    <a:pt x="137" y="26"/>
                  </a:lnTo>
                  <a:lnTo>
                    <a:pt x="147" y="17"/>
                  </a:lnTo>
                  <a:lnTo>
                    <a:pt x="151" y="15"/>
                  </a:lnTo>
                  <a:lnTo>
                    <a:pt x="156" y="12"/>
                  </a:lnTo>
                  <a:lnTo>
                    <a:pt x="160" y="10"/>
                  </a:lnTo>
                  <a:lnTo>
                    <a:pt x="165" y="7"/>
                  </a:lnTo>
                  <a:lnTo>
                    <a:pt x="170" y="5"/>
                  </a:lnTo>
                  <a:lnTo>
                    <a:pt x="176" y="2"/>
                  </a:lnTo>
                  <a:lnTo>
                    <a:pt x="182" y="1"/>
                  </a:lnTo>
                  <a:lnTo>
                    <a:pt x="189" y="0"/>
                  </a:lnTo>
                  <a:lnTo>
                    <a:pt x="193" y="5"/>
                  </a:lnTo>
                  <a:lnTo>
                    <a:pt x="194" y="10"/>
                  </a:lnTo>
                  <a:lnTo>
                    <a:pt x="195" y="13"/>
                  </a:lnTo>
                  <a:lnTo>
                    <a:pt x="198" y="19"/>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42" name="Freeform 22"/>
            <p:cNvSpPr>
              <a:spLocks/>
            </p:cNvSpPr>
            <p:nvPr/>
          </p:nvSpPr>
          <p:spPr bwMode="auto">
            <a:xfrm>
              <a:off x="1164" y="1779"/>
              <a:ext cx="52" cy="25"/>
            </a:xfrm>
            <a:custGeom>
              <a:avLst/>
              <a:gdLst/>
              <a:ahLst/>
              <a:cxnLst>
                <a:cxn ang="0">
                  <a:pos x="52" y="4"/>
                </a:cxn>
                <a:cxn ang="0">
                  <a:pos x="45" y="10"/>
                </a:cxn>
                <a:cxn ang="0">
                  <a:pos x="37" y="17"/>
                </a:cxn>
                <a:cxn ang="0">
                  <a:pos x="30" y="23"/>
                </a:cxn>
                <a:cxn ang="0">
                  <a:pos x="18" y="25"/>
                </a:cxn>
                <a:cxn ang="0">
                  <a:pos x="0" y="23"/>
                </a:cxn>
                <a:cxn ang="0">
                  <a:pos x="0" y="14"/>
                </a:cxn>
                <a:cxn ang="0">
                  <a:pos x="7" y="10"/>
                </a:cxn>
                <a:cxn ang="0">
                  <a:pos x="14" y="8"/>
                </a:cxn>
                <a:cxn ang="0">
                  <a:pos x="19" y="4"/>
                </a:cxn>
                <a:cxn ang="0">
                  <a:pos x="28" y="4"/>
                </a:cxn>
                <a:cxn ang="0">
                  <a:pos x="36" y="1"/>
                </a:cxn>
                <a:cxn ang="0">
                  <a:pos x="45" y="0"/>
                </a:cxn>
                <a:cxn ang="0">
                  <a:pos x="52" y="0"/>
                </a:cxn>
                <a:cxn ang="0">
                  <a:pos x="52" y="4"/>
                </a:cxn>
              </a:cxnLst>
              <a:rect l="0" t="0" r="r" b="b"/>
              <a:pathLst>
                <a:path w="52" h="25">
                  <a:moveTo>
                    <a:pt x="52" y="4"/>
                  </a:moveTo>
                  <a:lnTo>
                    <a:pt x="45" y="10"/>
                  </a:lnTo>
                  <a:lnTo>
                    <a:pt x="37" y="17"/>
                  </a:lnTo>
                  <a:lnTo>
                    <a:pt x="30" y="23"/>
                  </a:lnTo>
                  <a:lnTo>
                    <a:pt x="18" y="25"/>
                  </a:lnTo>
                  <a:lnTo>
                    <a:pt x="0" y="23"/>
                  </a:lnTo>
                  <a:lnTo>
                    <a:pt x="0" y="14"/>
                  </a:lnTo>
                  <a:lnTo>
                    <a:pt x="7" y="10"/>
                  </a:lnTo>
                  <a:lnTo>
                    <a:pt x="14" y="8"/>
                  </a:lnTo>
                  <a:lnTo>
                    <a:pt x="19" y="4"/>
                  </a:lnTo>
                  <a:lnTo>
                    <a:pt x="28" y="4"/>
                  </a:lnTo>
                  <a:lnTo>
                    <a:pt x="36" y="1"/>
                  </a:lnTo>
                  <a:lnTo>
                    <a:pt x="45" y="0"/>
                  </a:lnTo>
                  <a:lnTo>
                    <a:pt x="52" y="0"/>
                  </a:lnTo>
                  <a:lnTo>
                    <a:pt x="52" y="4"/>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43" name="Freeform 23"/>
            <p:cNvSpPr>
              <a:spLocks/>
            </p:cNvSpPr>
            <p:nvPr/>
          </p:nvSpPr>
          <p:spPr bwMode="auto">
            <a:xfrm>
              <a:off x="1168" y="1802"/>
              <a:ext cx="67" cy="44"/>
            </a:xfrm>
            <a:custGeom>
              <a:avLst/>
              <a:gdLst/>
              <a:ahLst/>
              <a:cxnLst>
                <a:cxn ang="0">
                  <a:pos x="67" y="9"/>
                </a:cxn>
                <a:cxn ang="0">
                  <a:pos x="65" y="19"/>
                </a:cxn>
                <a:cxn ang="0">
                  <a:pos x="60" y="28"/>
                </a:cxn>
                <a:cxn ang="0">
                  <a:pos x="52" y="35"/>
                </a:cxn>
                <a:cxn ang="0">
                  <a:pos x="45" y="41"/>
                </a:cxn>
                <a:cxn ang="0">
                  <a:pos x="36" y="43"/>
                </a:cxn>
                <a:cxn ang="0">
                  <a:pos x="27" y="44"/>
                </a:cxn>
                <a:cxn ang="0">
                  <a:pos x="17" y="44"/>
                </a:cxn>
                <a:cxn ang="0">
                  <a:pos x="8" y="41"/>
                </a:cxn>
                <a:cxn ang="0">
                  <a:pos x="5" y="37"/>
                </a:cxn>
                <a:cxn ang="0">
                  <a:pos x="1" y="32"/>
                </a:cxn>
                <a:cxn ang="0">
                  <a:pos x="0" y="28"/>
                </a:cxn>
                <a:cxn ang="0">
                  <a:pos x="3" y="24"/>
                </a:cxn>
                <a:cxn ang="0">
                  <a:pos x="3" y="20"/>
                </a:cxn>
                <a:cxn ang="0">
                  <a:pos x="9" y="19"/>
                </a:cxn>
                <a:cxn ang="0">
                  <a:pos x="17" y="18"/>
                </a:cxn>
                <a:cxn ang="0">
                  <a:pos x="23" y="16"/>
                </a:cxn>
                <a:cxn ang="0">
                  <a:pos x="31" y="14"/>
                </a:cxn>
                <a:cxn ang="0">
                  <a:pos x="37" y="11"/>
                </a:cxn>
                <a:cxn ang="0">
                  <a:pos x="43" y="9"/>
                </a:cxn>
                <a:cxn ang="0">
                  <a:pos x="48" y="5"/>
                </a:cxn>
                <a:cxn ang="0">
                  <a:pos x="54" y="0"/>
                </a:cxn>
                <a:cxn ang="0">
                  <a:pos x="57" y="2"/>
                </a:cxn>
                <a:cxn ang="0">
                  <a:pos x="62" y="2"/>
                </a:cxn>
                <a:cxn ang="0">
                  <a:pos x="66" y="4"/>
                </a:cxn>
                <a:cxn ang="0">
                  <a:pos x="67" y="9"/>
                </a:cxn>
              </a:cxnLst>
              <a:rect l="0" t="0" r="r" b="b"/>
              <a:pathLst>
                <a:path w="67" h="44">
                  <a:moveTo>
                    <a:pt x="67" y="9"/>
                  </a:moveTo>
                  <a:lnTo>
                    <a:pt x="65" y="19"/>
                  </a:lnTo>
                  <a:lnTo>
                    <a:pt x="60" y="28"/>
                  </a:lnTo>
                  <a:lnTo>
                    <a:pt x="52" y="35"/>
                  </a:lnTo>
                  <a:lnTo>
                    <a:pt x="45" y="41"/>
                  </a:lnTo>
                  <a:lnTo>
                    <a:pt x="36" y="43"/>
                  </a:lnTo>
                  <a:lnTo>
                    <a:pt x="27" y="44"/>
                  </a:lnTo>
                  <a:lnTo>
                    <a:pt x="17" y="44"/>
                  </a:lnTo>
                  <a:lnTo>
                    <a:pt x="8" y="41"/>
                  </a:lnTo>
                  <a:lnTo>
                    <a:pt x="5" y="37"/>
                  </a:lnTo>
                  <a:lnTo>
                    <a:pt x="1" y="32"/>
                  </a:lnTo>
                  <a:lnTo>
                    <a:pt x="0" y="28"/>
                  </a:lnTo>
                  <a:lnTo>
                    <a:pt x="3" y="24"/>
                  </a:lnTo>
                  <a:lnTo>
                    <a:pt x="3" y="20"/>
                  </a:lnTo>
                  <a:lnTo>
                    <a:pt x="9" y="19"/>
                  </a:lnTo>
                  <a:lnTo>
                    <a:pt x="17" y="18"/>
                  </a:lnTo>
                  <a:lnTo>
                    <a:pt x="23" y="16"/>
                  </a:lnTo>
                  <a:lnTo>
                    <a:pt x="31" y="14"/>
                  </a:lnTo>
                  <a:lnTo>
                    <a:pt x="37" y="11"/>
                  </a:lnTo>
                  <a:lnTo>
                    <a:pt x="43" y="9"/>
                  </a:lnTo>
                  <a:lnTo>
                    <a:pt x="48" y="5"/>
                  </a:lnTo>
                  <a:lnTo>
                    <a:pt x="54" y="0"/>
                  </a:lnTo>
                  <a:lnTo>
                    <a:pt x="57" y="2"/>
                  </a:lnTo>
                  <a:lnTo>
                    <a:pt x="62" y="2"/>
                  </a:lnTo>
                  <a:lnTo>
                    <a:pt x="66" y="4"/>
                  </a:lnTo>
                  <a:lnTo>
                    <a:pt x="67" y="9"/>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44" name="Freeform 24"/>
            <p:cNvSpPr>
              <a:spLocks/>
            </p:cNvSpPr>
            <p:nvPr/>
          </p:nvSpPr>
          <p:spPr bwMode="auto">
            <a:xfrm>
              <a:off x="1183" y="1836"/>
              <a:ext cx="82" cy="66"/>
            </a:xfrm>
            <a:custGeom>
              <a:avLst/>
              <a:gdLst/>
              <a:ahLst/>
              <a:cxnLst>
                <a:cxn ang="0">
                  <a:pos x="82" y="28"/>
                </a:cxn>
                <a:cxn ang="0">
                  <a:pos x="79" y="36"/>
                </a:cxn>
                <a:cxn ang="0">
                  <a:pos x="74" y="43"/>
                </a:cxn>
                <a:cxn ang="0">
                  <a:pos x="69" y="50"/>
                </a:cxn>
                <a:cxn ang="0">
                  <a:pos x="63" y="55"/>
                </a:cxn>
                <a:cxn ang="0">
                  <a:pos x="55" y="59"/>
                </a:cxn>
                <a:cxn ang="0">
                  <a:pos x="47" y="62"/>
                </a:cxn>
                <a:cxn ang="0">
                  <a:pos x="39" y="65"/>
                </a:cxn>
                <a:cxn ang="0">
                  <a:pos x="30" y="66"/>
                </a:cxn>
                <a:cxn ang="0">
                  <a:pos x="22" y="66"/>
                </a:cxn>
                <a:cxn ang="0">
                  <a:pos x="16" y="64"/>
                </a:cxn>
                <a:cxn ang="0">
                  <a:pos x="9" y="61"/>
                </a:cxn>
                <a:cxn ang="0">
                  <a:pos x="6" y="56"/>
                </a:cxn>
                <a:cxn ang="0">
                  <a:pos x="2" y="53"/>
                </a:cxn>
                <a:cxn ang="0">
                  <a:pos x="0" y="47"/>
                </a:cxn>
                <a:cxn ang="0">
                  <a:pos x="0" y="41"/>
                </a:cxn>
                <a:cxn ang="0">
                  <a:pos x="2" y="34"/>
                </a:cxn>
                <a:cxn ang="0">
                  <a:pos x="6" y="29"/>
                </a:cxn>
                <a:cxn ang="0">
                  <a:pos x="11" y="27"/>
                </a:cxn>
                <a:cxn ang="0">
                  <a:pos x="17" y="26"/>
                </a:cxn>
                <a:cxn ang="0">
                  <a:pos x="25" y="23"/>
                </a:cxn>
                <a:cxn ang="0">
                  <a:pos x="31" y="22"/>
                </a:cxn>
                <a:cxn ang="0">
                  <a:pos x="39" y="20"/>
                </a:cxn>
                <a:cxn ang="0">
                  <a:pos x="45" y="18"/>
                </a:cxn>
                <a:cxn ang="0">
                  <a:pos x="50" y="13"/>
                </a:cxn>
                <a:cxn ang="0">
                  <a:pos x="55" y="9"/>
                </a:cxn>
                <a:cxn ang="0">
                  <a:pos x="59" y="4"/>
                </a:cxn>
                <a:cxn ang="0">
                  <a:pos x="64" y="0"/>
                </a:cxn>
                <a:cxn ang="0">
                  <a:pos x="72" y="0"/>
                </a:cxn>
                <a:cxn ang="0">
                  <a:pos x="82" y="28"/>
                </a:cxn>
              </a:cxnLst>
              <a:rect l="0" t="0" r="r" b="b"/>
              <a:pathLst>
                <a:path w="82" h="66">
                  <a:moveTo>
                    <a:pt x="82" y="28"/>
                  </a:moveTo>
                  <a:lnTo>
                    <a:pt x="79" y="36"/>
                  </a:lnTo>
                  <a:lnTo>
                    <a:pt x="74" y="43"/>
                  </a:lnTo>
                  <a:lnTo>
                    <a:pt x="69" y="50"/>
                  </a:lnTo>
                  <a:lnTo>
                    <a:pt x="63" y="55"/>
                  </a:lnTo>
                  <a:lnTo>
                    <a:pt x="55" y="59"/>
                  </a:lnTo>
                  <a:lnTo>
                    <a:pt x="47" y="62"/>
                  </a:lnTo>
                  <a:lnTo>
                    <a:pt x="39" y="65"/>
                  </a:lnTo>
                  <a:lnTo>
                    <a:pt x="30" y="66"/>
                  </a:lnTo>
                  <a:lnTo>
                    <a:pt x="22" y="66"/>
                  </a:lnTo>
                  <a:lnTo>
                    <a:pt x="16" y="64"/>
                  </a:lnTo>
                  <a:lnTo>
                    <a:pt x="9" y="61"/>
                  </a:lnTo>
                  <a:lnTo>
                    <a:pt x="6" y="56"/>
                  </a:lnTo>
                  <a:lnTo>
                    <a:pt x="2" y="53"/>
                  </a:lnTo>
                  <a:lnTo>
                    <a:pt x="0" y="47"/>
                  </a:lnTo>
                  <a:lnTo>
                    <a:pt x="0" y="41"/>
                  </a:lnTo>
                  <a:lnTo>
                    <a:pt x="2" y="34"/>
                  </a:lnTo>
                  <a:lnTo>
                    <a:pt x="6" y="29"/>
                  </a:lnTo>
                  <a:lnTo>
                    <a:pt x="11" y="27"/>
                  </a:lnTo>
                  <a:lnTo>
                    <a:pt x="17" y="26"/>
                  </a:lnTo>
                  <a:lnTo>
                    <a:pt x="25" y="23"/>
                  </a:lnTo>
                  <a:lnTo>
                    <a:pt x="31" y="22"/>
                  </a:lnTo>
                  <a:lnTo>
                    <a:pt x="39" y="20"/>
                  </a:lnTo>
                  <a:lnTo>
                    <a:pt x="45" y="18"/>
                  </a:lnTo>
                  <a:lnTo>
                    <a:pt x="50" y="13"/>
                  </a:lnTo>
                  <a:lnTo>
                    <a:pt x="55" y="9"/>
                  </a:lnTo>
                  <a:lnTo>
                    <a:pt x="59" y="4"/>
                  </a:lnTo>
                  <a:lnTo>
                    <a:pt x="64" y="0"/>
                  </a:lnTo>
                  <a:lnTo>
                    <a:pt x="72" y="0"/>
                  </a:lnTo>
                  <a:lnTo>
                    <a:pt x="82" y="28"/>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45" name="Freeform 25"/>
            <p:cNvSpPr>
              <a:spLocks/>
            </p:cNvSpPr>
            <p:nvPr/>
          </p:nvSpPr>
          <p:spPr bwMode="auto">
            <a:xfrm>
              <a:off x="1305" y="1851"/>
              <a:ext cx="144" cy="83"/>
            </a:xfrm>
            <a:custGeom>
              <a:avLst/>
              <a:gdLst/>
              <a:ahLst/>
              <a:cxnLst>
                <a:cxn ang="0">
                  <a:pos x="144" y="0"/>
                </a:cxn>
                <a:cxn ang="0">
                  <a:pos x="142" y="3"/>
                </a:cxn>
                <a:cxn ang="0">
                  <a:pos x="142" y="8"/>
                </a:cxn>
                <a:cxn ang="0">
                  <a:pos x="144" y="14"/>
                </a:cxn>
                <a:cxn ang="0">
                  <a:pos x="144" y="19"/>
                </a:cxn>
                <a:cxn ang="0">
                  <a:pos x="144" y="32"/>
                </a:cxn>
                <a:cxn ang="0">
                  <a:pos x="142" y="44"/>
                </a:cxn>
                <a:cxn ang="0">
                  <a:pos x="139" y="52"/>
                </a:cxn>
                <a:cxn ang="0">
                  <a:pos x="132" y="60"/>
                </a:cxn>
                <a:cxn ang="0">
                  <a:pos x="126" y="64"/>
                </a:cxn>
                <a:cxn ang="0">
                  <a:pos x="120" y="69"/>
                </a:cxn>
                <a:cxn ang="0">
                  <a:pos x="112" y="73"/>
                </a:cxn>
                <a:cxn ang="0">
                  <a:pos x="106" y="77"/>
                </a:cxn>
                <a:cxn ang="0">
                  <a:pos x="98" y="80"/>
                </a:cxn>
                <a:cxn ang="0">
                  <a:pos x="90" y="82"/>
                </a:cxn>
                <a:cxn ang="0">
                  <a:pos x="83" y="83"/>
                </a:cxn>
                <a:cxn ang="0">
                  <a:pos x="74" y="83"/>
                </a:cxn>
                <a:cxn ang="0">
                  <a:pos x="64" y="80"/>
                </a:cxn>
                <a:cxn ang="0">
                  <a:pos x="52" y="78"/>
                </a:cxn>
                <a:cxn ang="0">
                  <a:pos x="41" y="75"/>
                </a:cxn>
                <a:cxn ang="0">
                  <a:pos x="31" y="73"/>
                </a:cxn>
                <a:cxn ang="0">
                  <a:pos x="21" y="69"/>
                </a:cxn>
                <a:cxn ang="0">
                  <a:pos x="12" y="64"/>
                </a:cxn>
                <a:cxn ang="0">
                  <a:pos x="4" y="58"/>
                </a:cxn>
                <a:cxn ang="0">
                  <a:pos x="0" y="47"/>
                </a:cxn>
                <a:cxn ang="0">
                  <a:pos x="14" y="44"/>
                </a:cxn>
                <a:cxn ang="0">
                  <a:pos x="28" y="40"/>
                </a:cxn>
                <a:cxn ang="0">
                  <a:pos x="43" y="36"/>
                </a:cxn>
                <a:cxn ang="0">
                  <a:pos x="57" y="32"/>
                </a:cxn>
                <a:cxn ang="0">
                  <a:pos x="71" y="27"/>
                </a:cxn>
                <a:cxn ang="0">
                  <a:pos x="85" y="23"/>
                </a:cxn>
                <a:cxn ang="0">
                  <a:pos x="99" y="18"/>
                </a:cxn>
                <a:cxn ang="0">
                  <a:pos x="113" y="14"/>
                </a:cxn>
                <a:cxn ang="0">
                  <a:pos x="120" y="9"/>
                </a:cxn>
                <a:cxn ang="0">
                  <a:pos x="127" y="5"/>
                </a:cxn>
                <a:cxn ang="0">
                  <a:pos x="135" y="2"/>
                </a:cxn>
                <a:cxn ang="0">
                  <a:pos x="144" y="0"/>
                </a:cxn>
              </a:cxnLst>
              <a:rect l="0" t="0" r="r" b="b"/>
              <a:pathLst>
                <a:path w="144" h="83">
                  <a:moveTo>
                    <a:pt x="144" y="0"/>
                  </a:moveTo>
                  <a:lnTo>
                    <a:pt x="142" y="3"/>
                  </a:lnTo>
                  <a:lnTo>
                    <a:pt x="142" y="8"/>
                  </a:lnTo>
                  <a:lnTo>
                    <a:pt x="144" y="14"/>
                  </a:lnTo>
                  <a:lnTo>
                    <a:pt x="144" y="19"/>
                  </a:lnTo>
                  <a:lnTo>
                    <a:pt x="144" y="32"/>
                  </a:lnTo>
                  <a:lnTo>
                    <a:pt x="142" y="44"/>
                  </a:lnTo>
                  <a:lnTo>
                    <a:pt x="139" y="52"/>
                  </a:lnTo>
                  <a:lnTo>
                    <a:pt x="132" y="60"/>
                  </a:lnTo>
                  <a:lnTo>
                    <a:pt x="126" y="64"/>
                  </a:lnTo>
                  <a:lnTo>
                    <a:pt x="120" y="69"/>
                  </a:lnTo>
                  <a:lnTo>
                    <a:pt x="112" y="73"/>
                  </a:lnTo>
                  <a:lnTo>
                    <a:pt x="106" y="77"/>
                  </a:lnTo>
                  <a:lnTo>
                    <a:pt x="98" y="80"/>
                  </a:lnTo>
                  <a:lnTo>
                    <a:pt x="90" y="82"/>
                  </a:lnTo>
                  <a:lnTo>
                    <a:pt x="83" y="83"/>
                  </a:lnTo>
                  <a:lnTo>
                    <a:pt x="74" y="83"/>
                  </a:lnTo>
                  <a:lnTo>
                    <a:pt x="64" y="80"/>
                  </a:lnTo>
                  <a:lnTo>
                    <a:pt x="52" y="78"/>
                  </a:lnTo>
                  <a:lnTo>
                    <a:pt x="41" y="75"/>
                  </a:lnTo>
                  <a:lnTo>
                    <a:pt x="31" y="73"/>
                  </a:lnTo>
                  <a:lnTo>
                    <a:pt x="21" y="69"/>
                  </a:lnTo>
                  <a:lnTo>
                    <a:pt x="12" y="64"/>
                  </a:lnTo>
                  <a:lnTo>
                    <a:pt x="4" y="58"/>
                  </a:lnTo>
                  <a:lnTo>
                    <a:pt x="0" y="47"/>
                  </a:lnTo>
                  <a:lnTo>
                    <a:pt x="14" y="44"/>
                  </a:lnTo>
                  <a:lnTo>
                    <a:pt x="28" y="40"/>
                  </a:lnTo>
                  <a:lnTo>
                    <a:pt x="43" y="36"/>
                  </a:lnTo>
                  <a:lnTo>
                    <a:pt x="57" y="32"/>
                  </a:lnTo>
                  <a:lnTo>
                    <a:pt x="71" y="27"/>
                  </a:lnTo>
                  <a:lnTo>
                    <a:pt x="85" y="23"/>
                  </a:lnTo>
                  <a:lnTo>
                    <a:pt x="99" y="18"/>
                  </a:lnTo>
                  <a:lnTo>
                    <a:pt x="113" y="14"/>
                  </a:lnTo>
                  <a:lnTo>
                    <a:pt x="120" y="9"/>
                  </a:lnTo>
                  <a:lnTo>
                    <a:pt x="127" y="5"/>
                  </a:lnTo>
                  <a:lnTo>
                    <a:pt x="135" y="2"/>
                  </a:lnTo>
                  <a:lnTo>
                    <a:pt x="144" y="0"/>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46" name="Freeform 26"/>
            <p:cNvSpPr>
              <a:spLocks/>
            </p:cNvSpPr>
            <p:nvPr/>
          </p:nvSpPr>
          <p:spPr bwMode="auto">
            <a:xfrm>
              <a:off x="1328" y="1867"/>
              <a:ext cx="173" cy="109"/>
            </a:xfrm>
            <a:custGeom>
              <a:avLst/>
              <a:gdLst/>
              <a:ahLst/>
              <a:cxnLst>
                <a:cxn ang="0">
                  <a:pos x="170" y="17"/>
                </a:cxn>
                <a:cxn ang="0">
                  <a:pos x="171" y="22"/>
                </a:cxn>
                <a:cxn ang="0">
                  <a:pos x="173" y="26"/>
                </a:cxn>
                <a:cxn ang="0">
                  <a:pos x="173" y="31"/>
                </a:cxn>
                <a:cxn ang="0">
                  <a:pos x="173" y="36"/>
                </a:cxn>
                <a:cxn ang="0">
                  <a:pos x="170" y="40"/>
                </a:cxn>
                <a:cxn ang="0">
                  <a:pos x="169" y="45"/>
                </a:cxn>
                <a:cxn ang="0">
                  <a:pos x="168" y="50"/>
                </a:cxn>
                <a:cxn ang="0">
                  <a:pos x="166" y="54"/>
                </a:cxn>
                <a:cxn ang="0">
                  <a:pos x="154" y="66"/>
                </a:cxn>
                <a:cxn ang="0">
                  <a:pos x="141" y="76"/>
                </a:cxn>
                <a:cxn ang="0">
                  <a:pos x="126" y="86"/>
                </a:cxn>
                <a:cxn ang="0">
                  <a:pos x="112" y="95"/>
                </a:cxn>
                <a:cxn ang="0">
                  <a:pos x="97" y="101"/>
                </a:cxn>
                <a:cxn ang="0">
                  <a:pos x="80" y="106"/>
                </a:cxn>
                <a:cxn ang="0">
                  <a:pos x="62" y="109"/>
                </a:cxn>
                <a:cxn ang="0">
                  <a:pos x="45" y="109"/>
                </a:cxn>
                <a:cxn ang="0">
                  <a:pos x="39" y="107"/>
                </a:cxn>
                <a:cxn ang="0">
                  <a:pos x="32" y="105"/>
                </a:cxn>
                <a:cxn ang="0">
                  <a:pos x="26" y="104"/>
                </a:cxn>
                <a:cxn ang="0">
                  <a:pos x="18" y="101"/>
                </a:cxn>
                <a:cxn ang="0">
                  <a:pos x="12" y="99"/>
                </a:cxn>
                <a:cxn ang="0">
                  <a:pos x="6" y="94"/>
                </a:cxn>
                <a:cxn ang="0">
                  <a:pos x="3" y="88"/>
                </a:cxn>
                <a:cxn ang="0">
                  <a:pos x="3" y="81"/>
                </a:cxn>
                <a:cxn ang="0">
                  <a:pos x="0" y="80"/>
                </a:cxn>
                <a:cxn ang="0">
                  <a:pos x="0" y="78"/>
                </a:cxn>
                <a:cxn ang="0">
                  <a:pos x="0" y="76"/>
                </a:cxn>
                <a:cxn ang="0">
                  <a:pos x="0" y="73"/>
                </a:cxn>
                <a:cxn ang="0">
                  <a:pos x="13" y="78"/>
                </a:cxn>
                <a:cxn ang="0">
                  <a:pos x="26" y="82"/>
                </a:cxn>
                <a:cxn ang="0">
                  <a:pos x="39" y="85"/>
                </a:cxn>
                <a:cxn ang="0">
                  <a:pos x="53" y="86"/>
                </a:cxn>
                <a:cxn ang="0">
                  <a:pos x="69" y="85"/>
                </a:cxn>
                <a:cxn ang="0">
                  <a:pos x="83" y="83"/>
                </a:cxn>
                <a:cxn ang="0">
                  <a:pos x="95" y="80"/>
                </a:cxn>
                <a:cxn ang="0">
                  <a:pos x="107" y="73"/>
                </a:cxn>
                <a:cxn ang="0">
                  <a:pos x="116" y="67"/>
                </a:cxn>
                <a:cxn ang="0">
                  <a:pos x="123" y="59"/>
                </a:cxn>
                <a:cxn ang="0">
                  <a:pos x="130" y="52"/>
                </a:cxn>
                <a:cxn ang="0">
                  <a:pos x="136" y="44"/>
                </a:cxn>
                <a:cxn ang="0">
                  <a:pos x="140" y="34"/>
                </a:cxn>
                <a:cxn ang="0">
                  <a:pos x="142" y="24"/>
                </a:cxn>
                <a:cxn ang="0">
                  <a:pos x="142" y="12"/>
                </a:cxn>
                <a:cxn ang="0">
                  <a:pos x="141" y="0"/>
                </a:cxn>
                <a:cxn ang="0">
                  <a:pos x="150" y="1"/>
                </a:cxn>
                <a:cxn ang="0">
                  <a:pos x="158" y="5"/>
                </a:cxn>
                <a:cxn ang="0">
                  <a:pos x="164" y="11"/>
                </a:cxn>
                <a:cxn ang="0">
                  <a:pos x="170" y="17"/>
                </a:cxn>
              </a:cxnLst>
              <a:rect l="0" t="0" r="r" b="b"/>
              <a:pathLst>
                <a:path w="173" h="109">
                  <a:moveTo>
                    <a:pt x="170" y="17"/>
                  </a:moveTo>
                  <a:lnTo>
                    <a:pt x="171" y="22"/>
                  </a:lnTo>
                  <a:lnTo>
                    <a:pt x="173" y="26"/>
                  </a:lnTo>
                  <a:lnTo>
                    <a:pt x="173" y="31"/>
                  </a:lnTo>
                  <a:lnTo>
                    <a:pt x="173" y="36"/>
                  </a:lnTo>
                  <a:lnTo>
                    <a:pt x="170" y="40"/>
                  </a:lnTo>
                  <a:lnTo>
                    <a:pt x="169" y="45"/>
                  </a:lnTo>
                  <a:lnTo>
                    <a:pt x="168" y="50"/>
                  </a:lnTo>
                  <a:lnTo>
                    <a:pt x="166" y="54"/>
                  </a:lnTo>
                  <a:lnTo>
                    <a:pt x="154" y="66"/>
                  </a:lnTo>
                  <a:lnTo>
                    <a:pt x="141" y="76"/>
                  </a:lnTo>
                  <a:lnTo>
                    <a:pt x="126" y="86"/>
                  </a:lnTo>
                  <a:lnTo>
                    <a:pt x="112" y="95"/>
                  </a:lnTo>
                  <a:lnTo>
                    <a:pt x="97" y="101"/>
                  </a:lnTo>
                  <a:lnTo>
                    <a:pt x="80" y="106"/>
                  </a:lnTo>
                  <a:lnTo>
                    <a:pt x="62" y="109"/>
                  </a:lnTo>
                  <a:lnTo>
                    <a:pt x="45" y="109"/>
                  </a:lnTo>
                  <a:lnTo>
                    <a:pt x="39" y="107"/>
                  </a:lnTo>
                  <a:lnTo>
                    <a:pt x="32" y="105"/>
                  </a:lnTo>
                  <a:lnTo>
                    <a:pt x="26" y="104"/>
                  </a:lnTo>
                  <a:lnTo>
                    <a:pt x="18" y="101"/>
                  </a:lnTo>
                  <a:lnTo>
                    <a:pt x="12" y="99"/>
                  </a:lnTo>
                  <a:lnTo>
                    <a:pt x="6" y="94"/>
                  </a:lnTo>
                  <a:lnTo>
                    <a:pt x="3" y="88"/>
                  </a:lnTo>
                  <a:lnTo>
                    <a:pt x="3" y="81"/>
                  </a:lnTo>
                  <a:lnTo>
                    <a:pt x="0" y="80"/>
                  </a:lnTo>
                  <a:lnTo>
                    <a:pt x="0" y="78"/>
                  </a:lnTo>
                  <a:lnTo>
                    <a:pt x="0" y="76"/>
                  </a:lnTo>
                  <a:lnTo>
                    <a:pt x="0" y="73"/>
                  </a:lnTo>
                  <a:lnTo>
                    <a:pt x="13" y="78"/>
                  </a:lnTo>
                  <a:lnTo>
                    <a:pt x="26" y="82"/>
                  </a:lnTo>
                  <a:lnTo>
                    <a:pt x="39" y="85"/>
                  </a:lnTo>
                  <a:lnTo>
                    <a:pt x="53" y="86"/>
                  </a:lnTo>
                  <a:lnTo>
                    <a:pt x="69" y="85"/>
                  </a:lnTo>
                  <a:lnTo>
                    <a:pt x="83" y="83"/>
                  </a:lnTo>
                  <a:lnTo>
                    <a:pt x="95" y="80"/>
                  </a:lnTo>
                  <a:lnTo>
                    <a:pt x="107" y="73"/>
                  </a:lnTo>
                  <a:lnTo>
                    <a:pt x="116" y="67"/>
                  </a:lnTo>
                  <a:lnTo>
                    <a:pt x="123" y="59"/>
                  </a:lnTo>
                  <a:lnTo>
                    <a:pt x="130" y="52"/>
                  </a:lnTo>
                  <a:lnTo>
                    <a:pt x="136" y="44"/>
                  </a:lnTo>
                  <a:lnTo>
                    <a:pt x="140" y="34"/>
                  </a:lnTo>
                  <a:lnTo>
                    <a:pt x="142" y="24"/>
                  </a:lnTo>
                  <a:lnTo>
                    <a:pt x="142" y="12"/>
                  </a:lnTo>
                  <a:lnTo>
                    <a:pt x="141" y="0"/>
                  </a:lnTo>
                  <a:lnTo>
                    <a:pt x="150" y="1"/>
                  </a:lnTo>
                  <a:lnTo>
                    <a:pt x="158" y="5"/>
                  </a:lnTo>
                  <a:lnTo>
                    <a:pt x="164" y="11"/>
                  </a:lnTo>
                  <a:lnTo>
                    <a:pt x="170" y="17"/>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47" name="Freeform 27"/>
            <p:cNvSpPr>
              <a:spLocks/>
            </p:cNvSpPr>
            <p:nvPr/>
          </p:nvSpPr>
          <p:spPr bwMode="auto">
            <a:xfrm>
              <a:off x="1218" y="1897"/>
              <a:ext cx="133" cy="208"/>
            </a:xfrm>
            <a:custGeom>
              <a:avLst/>
              <a:gdLst/>
              <a:ahLst/>
              <a:cxnLst>
                <a:cxn ang="0">
                  <a:pos x="67" y="28"/>
                </a:cxn>
                <a:cxn ang="0">
                  <a:pos x="76" y="44"/>
                </a:cxn>
                <a:cxn ang="0">
                  <a:pos x="85" y="60"/>
                </a:cxn>
                <a:cxn ang="0">
                  <a:pos x="92" y="75"/>
                </a:cxn>
                <a:cxn ang="0">
                  <a:pos x="100" y="91"/>
                </a:cxn>
                <a:cxn ang="0">
                  <a:pos x="108" y="107"/>
                </a:cxn>
                <a:cxn ang="0">
                  <a:pos x="114" y="123"/>
                </a:cxn>
                <a:cxn ang="0">
                  <a:pos x="122" y="140"/>
                </a:cxn>
                <a:cxn ang="0">
                  <a:pos x="128" y="157"/>
                </a:cxn>
                <a:cxn ang="0">
                  <a:pos x="133" y="166"/>
                </a:cxn>
                <a:cxn ang="0">
                  <a:pos x="133" y="176"/>
                </a:cxn>
                <a:cxn ang="0">
                  <a:pos x="130" y="187"/>
                </a:cxn>
                <a:cxn ang="0">
                  <a:pos x="128" y="197"/>
                </a:cxn>
                <a:cxn ang="0">
                  <a:pos x="125" y="199"/>
                </a:cxn>
                <a:cxn ang="0">
                  <a:pos x="124" y="202"/>
                </a:cxn>
                <a:cxn ang="0">
                  <a:pos x="125" y="204"/>
                </a:cxn>
                <a:cxn ang="0">
                  <a:pos x="124" y="208"/>
                </a:cxn>
                <a:cxn ang="0">
                  <a:pos x="115" y="204"/>
                </a:cxn>
                <a:cxn ang="0">
                  <a:pos x="106" y="201"/>
                </a:cxn>
                <a:cxn ang="0">
                  <a:pos x="97" y="198"/>
                </a:cxn>
                <a:cxn ang="0">
                  <a:pos x="87" y="195"/>
                </a:cxn>
                <a:cxn ang="0">
                  <a:pos x="78" y="192"/>
                </a:cxn>
                <a:cxn ang="0">
                  <a:pos x="71" y="187"/>
                </a:cxn>
                <a:cxn ang="0">
                  <a:pos x="64" y="180"/>
                </a:cxn>
                <a:cxn ang="0">
                  <a:pos x="61" y="171"/>
                </a:cxn>
                <a:cxn ang="0">
                  <a:pos x="57" y="155"/>
                </a:cxn>
                <a:cxn ang="0">
                  <a:pos x="52" y="137"/>
                </a:cxn>
                <a:cxn ang="0">
                  <a:pos x="45" y="121"/>
                </a:cxn>
                <a:cxn ang="0">
                  <a:pos x="38" y="103"/>
                </a:cxn>
                <a:cxn ang="0">
                  <a:pos x="30" y="86"/>
                </a:cxn>
                <a:cxn ang="0">
                  <a:pos x="23" y="70"/>
                </a:cxn>
                <a:cxn ang="0">
                  <a:pos x="15" y="53"/>
                </a:cxn>
                <a:cxn ang="0">
                  <a:pos x="7" y="37"/>
                </a:cxn>
                <a:cxn ang="0">
                  <a:pos x="9" y="32"/>
                </a:cxn>
                <a:cxn ang="0">
                  <a:pos x="6" y="28"/>
                </a:cxn>
                <a:cxn ang="0">
                  <a:pos x="2" y="24"/>
                </a:cxn>
                <a:cxn ang="0">
                  <a:pos x="0" y="22"/>
                </a:cxn>
                <a:cxn ang="0">
                  <a:pos x="7" y="20"/>
                </a:cxn>
                <a:cxn ang="0">
                  <a:pos x="14" y="18"/>
                </a:cxn>
                <a:cxn ang="0">
                  <a:pos x="20" y="15"/>
                </a:cxn>
                <a:cxn ang="0">
                  <a:pos x="26" y="13"/>
                </a:cxn>
                <a:cxn ang="0">
                  <a:pos x="33" y="10"/>
                </a:cxn>
                <a:cxn ang="0">
                  <a:pos x="39" y="8"/>
                </a:cxn>
                <a:cxn ang="0">
                  <a:pos x="44" y="4"/>
                </a:cxn>
                <a:cxn ang="0">
                  <a:pos x="49" y="0"/>
                </a:cxn>
                <a:cxn ang="0">
                  <a:pos x="67" y="28"/>
                </a:cxn>
              </a:cxnLst>
              <a:rect l="0" t="0" r="r" b="b"/>
              <a:pathLst>
                <a:path w="133" h="208">
                  <a:moveTo>
                    <a:pt x="67" y="28"/>
                  </a:moveTo>
                  <a:lnTo>
                    <a:pt x="76" y="44"/>
                  </a:lnTo>
                  <a:lnTo>
                    <a:pt x="85" y="60"/>
                  </a:lnTo>
                  <a:lnTo>
                    <a:pt x="92" y="75"/>
                  </a:lnTo>
                  <a:lnTo>
                    <a:pt x="100" y="91"/>
                  </a:lnTo>
                  <a:lnTo>
                    <a:pt x="108" y="107"/>
                  </a:lnTo>
                  <a:lnTo>
                    <a:pt x="114" y="123"/>
                  </a:lnTo>
                  <a:lnTo>
                    <a:pt x="122" y="140"/>
                  </a:lnTo>
                  <a:lnTo>
                    <a:pt x="128" y="157"/>
                  </a:lnTo>
                  <a:lnTo>
                    <a:pt x="133" y="166"/>
                  </a:lnTo>
                  <a:lnTo>
                    <a:pt x="133" y="176"/>
                  </a:lnTo>
                  <a:lnTo>
                    <a:pt x="130" y="187"/>
                  </a:lnTo>
                  <a:lnTo>
                    <a:pt x="128" y="197"/>
                  </a:lnTo>
                  <a:lnTo>
                    <a:pt x="125" y="199"/>
                  </a:lnTo>
                  <a:lnTo>
                    <a:pt x="124" y="202"/>
                  </a:lnTo>
                  <a:lnTo>
                    <a:pt x="125" y="204"/>
                  </a:lnTo>
                  <a:lnTo>
                    <a:pt x="124" y="208"/>
                  </a:lnTo>
                  <a:lnTo>
                    <a:pt x="115" y="204"/>
                  </a:lnTo>
                  <a:lnTo>
                    <a:pt x="106" y="201"/>
                  </a:lnTo>
                  <a:lnTo>
                    <a:pt x="97" y="198"/>
                  </a:lnTo>
                  <a:lnTo>
                    <a:pt x="87" y="195"/>
                  </a:lnTo>
                  <a:lnTo>
                    <a:pt x="78" y="192"/>
                  </a:lnTo>
                  <a:lnTo>
                    <a:pt x="71" y="187"/>
                  </a:lnTo>
                  <a:lnTo>
                    <a:pt x="64" y="180"/>
                  </a:lnTo>
                  <a:lnTo>
                    <a:pt x="61" y="171"/>
                  </a:lnTo>
                  <a:lnTo>
                    <a:pt x="57" y="155"/>
                  </a:lnTo>
                  <a:lnTo>
                    <a:pt x="52" y="137"/>
                  </a:lnTo>
                  <a:lnTo>
                    <a:pt x="45" y="121"/>
                  </a:lnTo>
                  <a:lnTo>
                    <a:pt x="38" y="103"/>
                  </a:lnTo>
                  <a:lnTo>
                    <a:pt x="30" y="86"/>
                  </a:lnTo>
                  <a:lnTo>
                    <a:pt x="23" y="70"/>
                  </a:lnTo>
                  <a:lnTo>
                    <a:pt x="15" y="53"/>
                  </a:lnTo>
                  <a:lnTo>
                    <a:pt x="7" y="37"/>
                  </a:lnTo>
                  <a:lnTo>
                    <a:pt x="9" y="32"/>
                  </a:lnTo>
                  <a:lnTo>
                    <a:pt x="6" y="28"/>
                  </a:lnTo>
                  <a:lnTo>
                    <a:pt x="2" y="24"/>
                  </a:lnTo>
                  <a:lnTo>
                    <a:pt x="0" y="22"/>
                  </a:lnTo>
                  <a:lnTo>
                    <a:pt x="7" y="20"/>
                  </a:lnTo>
                  <a:lnTo>
                    <a:pt x="14" y="18"/>
                  </a:lnTo>
                  <a:lnTo>
                    <a:pt x="20" y="15"/>
                  </a:lnTo>
                  <a:lnTo>
                    <a:pt x="26" y="13"/>
                  </a:lnTo>
                  <a:lnTo>
                    <a:pt x="33" y="10"/>
                  </a:lnTo>
                  <a:lnTo>
                    <a:pt x="39" y="8"/>
                  </a:lnTo>
                  <a:lnTo>
                    <a:pt x="44" y="4"/>
                  </a:lnTo>
                  <a:lnTo>
                    <a:pt x="49" y="0"/>
                  </a:lnTo>
                  <a:lnTo>
                    <a:pt x="67" y="28"/>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48" name="Freeform 28"/>
            <p:cNvSpPr>
              <a:spLocks/>
            </p:cNvSpPr>
            <p:nvPr/>
          </p:nvSpPr>
          <p:spPr bwMode="auto">
            <a:xfrm>
              <a:off x="961" y="1906"/>
              <a:ext cx="238" cy="70"/>
            </a:xfrm>
            <a:custGeom>
              <a:avLst/>
              <a:gdLst/>
              <a:ahLst/>
              <a:cxnLst>
                <a:cxn ang="0">
                  <a:pos x="234" y="9"/>
                </a:cxn>
                <a:cxn ang="0">
                  <a:pos x="238" y="16"/>
                </a:cxn>
                <a:cxn ang="0">
                  <a:pos x="236" y="22"/>
                </a:cxn>
                <a:cxn ang="0">
                  <a:pos x="231" y="25"/>
                </a:cxn>
                <a:cxn ang="0">
                  <a:pos x="225" y="30"/>
                </a:cxn>
                <a:cxn ang="0">
                  <a:pos x="205" y="42"/>
                </a:cxn>
                <a:cxn ang="0">
                  <a:pos x="183" y="52"/>
                </a:cxn>
                <a:cxn ang="0">
                  <a:pos x="160" y="60"/>
                </a:cxn>
                <a:cxn ang="0">
                  <a:pos x="137" y="65"/>
                </a:cxn>
                <a:cxn ang="0">
                  <a:pos x="113" y="67"/>
                </a:cxn>
                <a:cxn ang="0">
                  <a:pos x="89" y="70"/>
                </a:cxn>
                <a:cxn ang="0">
                  <a:pos x="65" y="70"/>
                </a:cxn>
                <a:cxn ang="0">
                  <a:pos x="40" y="70"/>
                </a:cxn>
                <a:cxn ang="0">
                  <a:pos x="35" y="68"/>
                </a:cxn>
                <a:cxn ang="0">
                  <a:pos x="28" y="66"/>
                </a:cxn>
                <a:cxn ang="0">
                  <a:pos x="22" y="65"/>
                </a:cxn>
                <a:cxn ang="0">
                  <a:pos x="17" y="62"/>
                </a:cxn>
                <a:cxn ang="0">
                  <a:pos x="12" y="60"/>
                </a:cxn>
                <a:cxn ang="0">
                  <a:pos x="7" y="56"/>
                </a:cxn>
                <a:cxn ang="0">
                  <a:pos x="3" y="51"/>
                </a:cxn>
                <a:cxn ang="0">
                  <a:pos x="0" y="46"/>
                </a:cxn>
                <a:cxn ang="0">
                  <a:pos x="0" y="34"/>
                </a:cxn>
                <a:cxn ang="0">
                  <a:pos x="4" y="27"/>
                </a:cxn>
                <a:cxn ang="0">
                  <a:pos x="11" y="20"/>
                </a:cxn>
                <a:cxn ang="0">
                  <a:pos x="18" y="15"/>
                </a:cxn>
                <a:cxn ang="0">
                  <a:pos x="36" y="13"/>
                </a:cxn>
                <a:cxn ang="0">
                  <a:pos x="52" y="14"/>
                </a:cxn>
                <a:cxn ang="0">
                  <a:pos x="69" y="16"/>
                </a:cxn>
                <a:cxn ang="0">
                  <a:pos x="85" y="20"/>
                </a:cxn>
                <a:cxn ang="0">
                  <a:pos x="102" y="24"/>
                </a:cxn>
                <a:cxn ang="0">
                  <a:pos x="118" y="27"/>
                </a:cxn>
                <a:cxn ang="0">
                  <a:pos x="136" y="25"/>
                </a:cxn>
                <a:cxn ang="0">
                  <a:pos x="153" y="22"/>
                </a:cxn>
                <a:cxn ang="0">
                  <a:pos x="160" y="22"/>
                </a:cxn>
                <a:cxn ang="0">
                  <a:pos x="168" y="20"/>
                </a:cxn>
                <a:cxn ang="0">
                  <a:pos x="175" y="18"/>
                </a:cxn>
                <a:cxn ang="0">
                  <a:pos x="184" y="15"/>
                </a:cxn>
                <a:cxn ang="0">
                  <a:pos x="192" y="13"/>
                </a:cxn>
                <a:cxn ang="0">
                  <a:pos x="201" y="9"/>
                </a:cxn>
                <a:cxn ang="0">
                  <a:pos x="208" y="5"/>
                </a:cxn>
                <a:cxn ang="0">
                  <a:pos x="215" y="0"/>
                </a:cxn>
                <a:cxn ang="0">
                  <a:pos x="234" y="9"/>
                </a:cxn>
              </a:cxnLst>
              <a:rect l="0" t="0" r="r" b="b"/>
              <a:pathLst>
                <a:path w="238" h="70">
                  <a:moveTo>
                    <a:pt x="234" y="9"/>
                  </a:moveTo>
                  <a:lnTo>
                    <a:pt x="238" y="16"/>
                  </a:lnTo>
                  <a:lnTo>
                    <a:pt x="236" y="22"/>
                  </a:lnTo>
                  <a:lnTo>
                    <a:pt x="231" y="25"/>
                  </a:lnTo>
                  <a:lnTo>
                    <a:pt x="225" y="30"/>
                  </a:lnTo>
                  <a:lnTo>
                    <a:pt x="205" y="42"/>
                  </a:lnTo>
                  <a:lnTo>
                    <a:pt x="183" y="52"/>
                  </a:lnTo>
                  <a:lnTo>
                    <a:pt x="160" y="60"/>
                  </a:lnTo>
                  <a:lnTo>
                    <a:pt x="137" y="65"/>
                  </a:lnTo>
                  <a:lnTo>
                    <a:pt x="113" y="67"/>
                  </a:lnTo>
                  <a:lnTo>
                    <a:pt x="89" y="70"/>
                  </a:lnTo>
                  <a:lnTo>
                    <a:pt x="65" y="70"/>
                  </a:lnTo>
                  <a:lnTo>
                    <a:pt x="40" y="70"/>
                  </a:lnTo>
                  <a:lnTo>
                    <a:pt x="35" y="68"/>
                  </a:lnTo>
                  <a:lnTo>
                    <a:pt x="28" y="66"/>
                  </a:lnTo>
                  <a:lnTo>
                    <a:pt x="22" y="65"/>
                  </a:lnTo>
                  <a:lnTo>
                    <a:pt x="17" y="62"/>
                  </a:lnTo>
                  <a:lnTo>
                    <a:pt x="12" y="60"/>
                  </a:lnTo>
                  <a:lnTo>
                    <a:pt x="7" y="56"/>
                  </a:lnTo>
                  <a:lnTo>
                    <a:pt x="3" y="51"/>
                  </a:lnTo>
                  <a:lnTo>
                    <a:pt x="0" y="46"/>
                  </a:lnTo>
                  <a:lnTo>
                    <a:pt x="0" y="34"/>
                  </a:lnTo>
                  <a:lnTo>
                    <a:pt x="4" y="27"/>
                  </a:lnTo>
                  <a:lnTo>
                    <a:pt x="11" y="20"/>
                  </a:lnTo>
                  <a:lnTo>
                    <a:pt x="18" y="15"/>
                  </a:lnTo>
                  <a:lnTo>
                    <a:pt x="36" y="13"/>
                  </a:lnTo>
                  <a:lnTo>
                    <a:pt x="52" y="14"/>
                  </a:lnTo>
                  <a:lnTo>
                    <a:pt x="69" y="16"/>
                  </a:lnTo>
                  <a:lnTo>
                    <a:pt x="85" y="20"/>
                  </a:lnTo>
                  <a:lnTo>
                    <a:pt x="102" y="24"/>
                  </a:lnTo>
                  <a:lnTo>
                    <a:pt x="118" y="27"/>
                  </a:lnTo>
                  <a:lnTo>
                    <a:pt x="136" y="25"/>
                  </a:lnTo>
                  <a:lnTo>
                    <a:pt x="153" y="22"/>
                  </a:lnTo>
                  <a:lnTo>
                    <a:pt x="160" y="22"/>
                  </a:lnTo>
                  <a:lnTo>
                    <a:pt x="168" y="20"/>
                  </a:lnTo>
                  <a:lnTo>
                    <a:pt x="175" y="18"/>
                  </a:lnTo>
                  <a:lnTo>
                    <a:pt x="184" y="15"/>
                  </a:lnTo>
                  <a:lnTo>
                    <a:pt x="192" y="13"/>
                  </a:lnTo>
                  <a:lnTo>
                    <a:pt x="201" y="9"/>
                  </a:lnTo>
                  <a:lnTo>
                    <a:pt x="208" y="5"/>
                  </a:lnTo>
                  <a:lnTo>
                    <a:pt x="215" y="0"/>
                  </a:lnTo>
                  <a:lnTo>
                    <a:pt x="234" y="9"/>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49" name="Freeform 29"/>
            <p:cNvSpPr>
              <a:spLocks/>
            </p:cNvSpPr>
            <p:nvPr/>
          </p:nvSpPr>
          <p:spPr bwMode="auto">
            <a:xfrm>
              <a:off x="1348" y="1943"/>
              <a:ext cx="160" cy="80"/>
            </a:xfrm>
            <a:custGeom>
              <a:avLst/>
              <a:gdLst/>
              <a:ahLst/>
              <a:cxnLst>
                <a:cxn ang="0">
                  <a:pos x="158" y="31"/>
                </a:cxn>
                <a:cxn ang="0">
                  <a:pos x="151" y="42"/>
                </a:cxn>
                <a:cxn ang="0">
                  <a:pos x="144" y="51"/>
                </a:cxn>
                <a:cxn ang="0">
                  <a:pos x="135" y="58"/>
                </a:cxn>
                <a:cxn ang="0">
                  <a:pos x="126" y="64"/>
                </a:cxn>
                <a:cxn ang="0">
                  <a:pos x="116" y="70"/>
                </a:cxn>
                <a:cxn ang="0">
                  <a:pos x="105" y="75"/>
                </a:cxn>
                <a:cxn ang="0">
                  <a:pos x="93" y="77"/>
                </a:cxn>
                <a:cxn ang="0">
                  <a:pos x="82" y="80"/>
                </a:cxn>
                <a:cxn ang="0">
                  <a:pos x="70" y="78"/>
                </a:cxn>
                <a:cxn ang="0">
                  <a:pos x="59" y="77"/>
                </a:cxn>
                <a:cxn ang="0">
                  <a:pos x="47" y="75"/>
                </a:cxn>
                <a:cxn ang="0">
                  <a:pos x="36" y="71"/>
                </a:cxn>
                <a:cxn ang="0">
                  <a:pos x="25" y="67"/>
                </a:cxn>
                <a:cxn ang="0">
                  <a:pos x="16" y="61"/>
                </a:cxn>
                <a:cxn ang="0">
                  <a:pos x="7" y="54"/>
                </a:cxn>
                <a:cxn ang="0">
                  <a:pos x="0" y="47"/>
                </a:cxn>
                <a:cxn ang="0">
                  <a:pos x="9" y="48"/>
                </a:cxn>
                <a:cxn ang="0">
                  <a:pos x="19" y="49"/>
                </a:cxn>
                <a:cxn ang="0">
                  <a:pos x="30" y="49"/>
                </a:cxn>
                <a:cxn ang="0">
                  <a:pos x="40" y="48"/>
                </a:cxn>
                <a:cxn ang="0">
                  <a:pos x="51" y="48"/>
                </a:cxn>
                <a:cxn ang="0">
                  <a:pos x="61" y="45"/>
                </a:cxn>
                <a:cxn ang="0">
                  <a:pos x="72" y="44"/>
                </a:cxn>
                <a:cxn ang="0">
                  <a:pos x="82" y="43"/>
                </a:cxn>
                <a:cxn ang="0">
                  <a:pos x="92" y="38"/>
                </a:cxn>
                <a:cxn ang="0">
                  <a:pos x="101" y="34"/>
                </a:cxn>
                <a:cxn ang="0">
                  <a:pos x="110" y="29"/>
                </a:cxn>
                <a:cxn ang="0">
                  <a:pos x="118" y="23"/>
                </a:cxn>
                <a:cxn ang="0">
                  <a:pos x="127" y="18"/>
                </a:cxn>
                <a:cxn ang="0">
                  <a:pos x="136" y="12"/>
                </a:cxn>
                <a:cxn ang="0">
                  <a:pos x="145" y="6"/>
                </a:cxn>
                <a:cxn ang="0">
                  <a:pos x="154" y="0"/>
                </a:cxn>
                <a:cxn ang="0">
                  <a:pos x="155" y="9"/>
                </a:cxn>
                <a:cxn ang="0">
                  <a:pos x="159" y="16"/>
                </a:cxn>
                <a:cxn ang="0">
                  <a:pos x="160" y="24"/>
                </a:cxn>
                <a:cxn ang="0">
                  <a:pos x="158" y="31"/>
                </a:cxn>
              </a:cxnLst>
              <a:rect l="0" t="0" r="r" b="b"/>
              <a:pathLst>
                <a:path w="160" h="80">
                  <a:moveTo>
                    <a:pt x="158" y="31"/>
                  </a:moveTo>
                  <a:lnTo>
                    <a:pt x="151" y="42"/>
                  </a:lnTo>
                  <a:lnTo>
                    <a:pt x="144" y="51"/>
                  </a:lnTo>
                  <a:lnTo>
                    <a:pt x="135" y="58"/>
                  </a:lnTo>
                  <a:lnTo>
                    <a:pt x="126" y="64"/>
                  </a:lnTo>
                  <a:lnTo>
                    <a:pt x="116" y="70"/>
                  </a:lnTo>
                  <a:lnTo>
                    <a:pt x="105" y="75"/>
                  </a:lnTo>
                  <a:lnTo>
                    <a:pt x="93" y="77"/>
                  </a:lnTo>
                  <a:lnTo>
                    <a:pt x="82" y="80"/>
                  </a:lnTo>
                  <a:lnTo>
                    <a:pt x="70" y="78"/>
                  </a:lnTo>
                  <a:lnTo>
                    <a:pt x="59" y="77"/>
                  </a:lnTo>
                  <a:lnTo>
                    <a:pt x="47" y="75"/>
                  </a:lnTo>
                  <a:lnTo>
                    <a:pt x="36" y="71"/>
                  </a:lnTo>
                  <a:lnTo>
                    <a:pt x="25" y="67"/>
                  </a:lnTo>
                  <a:lnTo>
                    <a:pt x="16" y="61"/>
                  </a:lnTo>
                  <a:lnTo>
                    <a:pt x="7" y="54"/>
                  </a:lnTo>
                  <a:lnTo>
                    <a:pt x="0" y="47"/>
                  </a:lnTo>
                  <a:lnTo>
                    <a:pt x="9" y="48"/>
                  </a:lnTo>
                  <a:lnTo>
                    <a:pt x="19" y="49"/>
                  </a:lnTo>
                  <a:lnTo>
                    <a:pt x="30" y="49"/>
                  </a:lnTo>
                  <a:lnTo>
                    <a:pt x="40" y="48"/>
                  </a:lnTo>
                  <a:lnTo>
                    <a:pt x="51" y="48"/>
                  </a:lnTo>
                  <a:lnTo>
                    <a:pt x="61" y="45"/>
                  </a:lnTo>
                  <a:lnTo>
                    <a:pt x="72" y="44"/>
                  </a:lnTo>
                  <a:lnTo>
                    <a:pt x="82" y="43"/>
                  </a:lnTo>
                  <a:lnTo>
                    <a:pt x="92" y="38"/>
                  </a:lnTo>
                  <a:lnTo>
                    <a:pt x="101" y="34"/>
                  </a:lnTo>
                  <a:lnTo>
                    <a:pt x="110" y="29"/>
                  </a:lnTo>
                  <a:lnTo>
                    <a:pt x="118" y="23"/>
                  </a:lnTo>
                  <a:lnTo>
                    <a:pt x="127" y="18"/>
                  </a:lnTo>
                  <a:lnTo>
                    <a:pt x="136" y="12"/>
                  </a:lnTo>
                  <a:lnTo>
                    <a:pt x="145" y="6"/>
                  </a:lnTo>
                  <a:lnTo>
                    <a:pt x="154" y="0"/>
                  </a:lnTo>
                  <a:lnTo>
                    <a:pt x="155" y="9"/>
                  </a:lnTo>
                  <a:lnTo>
                    <a:pt x="159" y="16"/>
                  </a:lnTo>
                  <a:lnTo>
                    <a:pt x="160" y="24"/>
                  </a:lnTo>
                  <a:lnTo>
                    <a:pt x="158" y="31"/>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50" name="Freeform 30"/>
            <p:cNvSpPr>
              <a:spLocks/>
            </p:cNvSpPr>
            <p:nvPr/>
          </p:nvSpPr>
          <p:spPr bwMode="auto">
            <a:xfrm>
              <a:off x="1043" y="1950"/>
              <a:ext cx="163" cy="85"/>
            </a:xfrm>
            <a:custGeom>
              <a:avLst/>
              <a:gdLst/>
              <a:ahLst/>
              <a:cxnLst>
                <a:cxn ang="0">
                  <a:pos x="159" y="0"/>
                </a:cxn>
                <a:cxn ang="0">
                  <a:pos x="163" y="16"/>
                </a:cxn>
                <a:cxn ang="0">
                  <a:pos x="161" y="28"/>
                </a:cxn>
                <a:cxn ang="0">
                  <a:pos x="156" y="40"/>
                </a:cxn>
                <a:cxn ang="0">
                  <a:pos x="148" y="50"/>
                </a:cxn>
                <a:cxn ang="0">
                  <a:pos x="138" y="59"/>
                </a:cxn>
                <a:cxn ang="0">
                  <a:pos x="126" y="66"/>
                </a:cxn>
                <a:cxn ang="0">
                  <a:pos x="116" y="74"/>
                </a:cxn>
                <a:cxn ang="0">
                  <a:pos x="107" y="83"/>
                </a:cxn>
                <a:cxn ang="0">
                  <a:pos x="93" y="85"/>
                </a:cxn>
                <a:cxn ang="0">
                  <a:pos x="81" y="85"/>
                </a:cxn>
                <a:cxn ang="0">
                  <a:pos x="67" y="84"/>
                </a:cxn>
                <a:cxn ang="0">
                  <a:pos x="55" y="82"/>
                </a:cxn>
                <a:cxn ang="0">
                  <a:pos x="43" y="76"/>
                </a:cxn>
                <a:cxn ang="0">
                  <a:pos x="33" y="71"/>
                </a:cxn>
                <a:cxn ang="0">
                  <a:pos x="22" y="65"/>
                </a:cxn>
                <a:cxn ang="0">
                  <a:pos x="14" y="57"/>
                </a:cxn>
                <a:cxn ang="0">
                  <a:pos x="8" y="55"/>
                </a:cxn>
                <a:cxn ang="0">
                  <a:pos x="3" y="54"/>
                </a:cxn>
                <a:cxn ang="0">
                  <a:pos x="0" y="51"/>
                </a:cxn>
                <a:cxn ang="0">
                  <a:pos x="1" y="46"/>
                </a:cxn>
                <a:cxn ang="0">
                  <a:pos x="22" y="44"/>
                </a:cxn>
                <a:cxn ang="0">
                  <a:pos x="43" y="41"/>
                </a:cxn>
                <a:cxn ang="0">
                  <a:pos x="63" y="37"/>
                </a:cxn>
                <a:cxn ang="0">
                  <a:pos x="83" y="32"/>
                </a:cxn>
                <a:cxn ang="0">
                  <a:pos x="101" y="26"/>
                </a:cxn>
                <a:cxn ang="0">
                  <a:pos x="120" y="18"/>
                </a:cxn>
                <a:cxn ang="0">
                  <a:pos x="137" y="9"/>
                </a:cxn>
                <a:cxn ang="0">
                  <a:pos x="153" y="0"/>
                </a:cxn>
                <a:cxn ang="0">
                  <a:pos x="159" y="0"/>
                </a:cxn>
              </a:cxnLst>
              <a:rect l="0" t="0" r="r" b="b"/>
              <a:pathLst>
                <a:path w="163" h="85">
                  <a:moveTo>
                    <a:pt x="159" y="0"/>
                  </a:moveTo>
                  <a:lnTo>
                    <a:pt x="163" y="16"/>
                  </a:lnTo>
                  <a:lnTo>
                    <a:pt x="161" y="28"/>
                  </a:lnTo>
                  <a:lnTo>
                    <a:pt x="156" y="40"/>
                  </a:lnTo>
                  <a:lnTo>
                    <a:pt x="148" y="50"/>
                  </a:lnTo>
                  <a:lnTo>
                    <a:pt x="138" y="59"/>
                  </a:lnTo>
                  <a:lnTo>
                    <a:pt x="126" y="66"/>
                  </a:lnTo>
                  <a:lnTo>
                    <a:pt x="116" y="74"/>
                  </a:lnTo>
                  <a:lnTo>
                    <a:pt x="107" y="83"/>
                  </a:lnTo>
                  <a:lnTo>
                    <a:pt x="93" y="85"/>
                  </a:lnTo>
                  <a:lnTo>
                    <a:pt x="81" y="85"/>
                  </a:lnTo>
                  <a:lnTo>
                    <a:pt x="67" y="84"/>
                  </a:lnTo>
                  <a:lnTo>
                    <a:pt x="55" y="82"/>
                  </a:lnTo>
                  <a:lnTo>
                    <a:pt x="43" y="76"/>
                  </a:lnTo>
                  <a:lnTo>
                    <a:pt x="33" y="71"/>
                  </a:lnTo>
                  <a:lnTo>
                    <a:pt x="22" y="65"/>
                  </a:lnTo>
                  <a:lnTo>
                    <a:pt x="14" y="57"/>
                  </a:lnTo>
                  <a:lnTo>
                    <a:pt x="8" y="55"/>
                  </a:lnTo>
                  <a:lnTo>
                    <a:pt x="3" y="54"/>
                  </a:lnTo>
                  <a:lnTo>
                    <a:pt x="0" y="51"/>
                  </a:lnTo>
                  <a:lnTo>
                    <a:pt x="1" y="46"/>
                  </a:lnTo>
                  <a:lnTo>
                    <a:pt x="22" y="44"/>
                  </a:lnTo>
                  <a:lnTo>
                    <a:pt x="43" y="41"/>
                  </a:lnTo>
                  <a:lnTo>
                    <a:pt x="63" y="37"/>
                  </a:lnTo>
                  <a:lnTo>
                    <a:pt x="83" y="32"/>
                  </a:lnTo>
                  <a:lnTo>
                    <a:pt x="101" y="26"/>
                  </a:lnTo>
                  <a:lnTo>
                    <a:pt x="120" y="18"/>
                  </a:lnTo>
                  <a:lnTo>
                    <a:pt x="137" y="9"/>
                  </a:lnTo>
                  <a:lnTo>
                    <a:pt x="153" y="0"/>
                  </a:lnTo>
                  <a:lnTo>
                    <a:pt x="159" y="0"/>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51" name="Freeform 31"/>
            <p:cNvSpPr>
              <a:spLocks/>
            </p:cNvSpPr>
            <p:nvPr/>
          </p:nvSpPr>
          <p:spPr bwMode="auto">
            <a:xfrm>
              <a:off x="1369" y="1955"/>
              <a:ext cx="190" cy="102"/>
            </a:xfrm>
            <a:custGeom>
              <a:avLst/>
              <a:gdLst/>
              <a:ahLst/>
              <a:cxnLst>
                <a:cxn ang="0">
                  <a:pos x="189" y="16"/>
                </a:cxn>
                <a:cxn ang="0">
                  <a:pos x="189" y="23"/>
                </a:cxn>
                <a:cxn ang="0">
                  <a:pos x="190" y="31"/>
                </a:cxn>
                <a:cxn ang="0">
                  <a:pos x="189" y="39"/>
                </a:cxn>
                <a:cxn ang="0">
                  <a:pos x="186" y="44"/>
                </a:cxn>
                <a:cxn ang="0">
                  <a:pos x="188" y="46"/>
                </a:cxn>
                <a:cxn ang="0">
                  <a:pos x="181" y="55"/>
                </a:cxn>
                <a:cxn ang="0">
                  <a:pos x="174" y="63"/>
                </a:cxn>
                <a:cxn ang="0">
                  <a:pos x="163" y="69"/>
                </a:cxn>
                <a:cxn ang="0">
                  <a:pos x="153" y="75"/>
                </a:cxn>
                <a:cxn ang="0">
                  <a:pos x="141" y="80"/>
                </a:cxn>
                <a:cxn ang="0">
                  <a:pos x="129" y="85"/>
                </a:cxn>
                <a:cxn ang="0">
                  <a:pos x="118" y="91"/>
                </a:cxn>
                <a:cxn ang="0">
                  <a:pos x="106" y="96"/>
                </a:cxn>
                <a:cxn ang="0">
                  <a:pos x="94" y="99"/>
                </a:cxn>
                <a:cxn ang="0">
                  <a:pos x="81" y="101"/>
                </a:cxn>
                <a:cxn ang="0">
                  <a:pos x="70" y="102"/>
                </a:cxn>
                <a:cxn ang="0">
                  <a:pos x="57" y="101"/>
                </a:cxn>
                <a:cxn ang="0">
                  <a:pos x="44" y="99"/>
                </a:cxn>
                <a:cxn ang="0">
                  <a:pos x="33" y="97"/>
                </a:cxn>
                <a:cxn ang="0">
                  <a:pos x="21" y="93"/>
                </a:cxn>
                <a:cxn ang="0">
                  <a:pos x="10" y="88"/>
                </a:cxn>
                <a:cxn ang="0">
                  <a:pos x="0" y="71"/>
                </a:cxn>
                <a:cxn ang="0">
                  <a:pos x="15" y="78"/>
                </a:cxn>
                <a:cxn ang="0">
                  <a:pos x="31" y="83"/>
                </a:cxn>
                <a:cxn ang="0">
                  <a:pos x="49" y="84"/>
                </a:cxn>
                <a:cxn ang="0">
                  <a:pos x="67" y="84"/>
                </a:cxn>
                <a:cxn ang="0">
                  <a:pos x="85" y="82"/>
                </a:cxn>
                <a:cxn ang="0">
                  <a:pos x="101" y="77"/>
                </a:cxn>
                <a:cxn ang="0">
                  <a:pos x="117" y="70"/>
                </a:cxn>
                <a:cxn ang="0">
                  <a:pos x="130" y="61"/>
                </a:cxn>
                <a:cxn ang="0">
                  <a:pos x="137" y="55"/>
                </a:cxn>
                <a:cxn ang="0">
                  <a:pos x="142" y="47"/>
                </a:cxn>
                <a:cxn ang="0">
                  <a:pos x="147" y="40"/>
                </a:cxn>
                <a:cxn ang="0">
                  <a:pos x="151" y="32"/>
                </a:cxn>
                <a:cxn ang="0">
                  <a:pos x="155" y="23"/>
                </a:cxn>
                <a:cxn ang="0">
                  <a:pos x="160" y="16"/>
                </a:cxn>
                <a:cxn ang="0">
                  <a:pos x="165" y="8"/>
                </a:cxn>
                <a:cxn ang="0">
                  <a:pos x="171" y="0"/>
                </a:cxn>
                <a:cxn ang="0">
                  <a:pos x="177" y="3"/>
                </a:cxn>
                <a:cxn ang="0">
                  <a:pos x="182" y="6"/>
                </a:cxn>
                <a:cxn ang="0">
                  <a:pos x="186" y="11"/>
                </a:cxn>
                <a:cxn ang="0">
                  <a:pos x="189" y="16"/>
                </a:cxn>
              </a:cxnLst>
              <a:rect l="0" t="0" r="r" b="b"/>
              <a:pathLst>
                <a:path w="190" h="102">
                  <a:moveTo>
                    <a:pt x="189" y="16"/>
                  </a:moveTo>
                  <a:lnTo>
                    <a:pt x="189" y="23"/>
                  </a:lnTo>
                  <a:lnTo>
                    <a:pt x="190" y="31"/>
                  </a:lnTo>
                  <a:lnTo>
                    <a:pt x="189" y="39"/>
                  </a:lnTo>
                  <a:lnTo>
                    <a:pt x="186" y="44"/>
                  </a:lnTo>
                  <a:lnTo>
                    <a:pt x="188" y="46"/>
                  </a:lnTo>
                  <a:lnTo>
                    <a:pt x="181" y="55"/>
                  </a:lnTo>
                  <a:lnTo>
                    <a:pt x="174" y="63"/>
                  </a:lnTo>
                  <a:lnTo>
                    <a:pt x="163" y="69"/>
                  </a:lnTo>
                  <a:lnTo>
                    <a:pt x="153" y="75"/>
                  </a:lnTo>
                  <a:lnTo>
                    <a:pt x="141" y="80"/>
                  </a:lnTo>
                  <a:lnTo>
                    <a:pt x="129" y="85"/>
                  </a:lnTo>
                  <a:lnTo>
                    <a:pt x="118" y="91"/>
                  </a:lnTo>
                  <a:lnTo>
                    <a:pt x="106" y="96"/>
                  </a:lnTo>
                  <a:lnTo>
                    <a:pt x="94" y="99"/>
                  </a:lnTo>
                  <a:lnTo>
                    <a:pt x="81" y="101"/>
                  </a:lnTo>
                  <a:lnTo>
                    <a:pt x="70" y="102"/>
                  </a:lnTo>
                  <a:lnTo>
                    <a:pt x="57" y="101"/>
                  </a:lnTo>
                  <a:lnTo>
                    <a:pt x="44" y="99"/>
                  </a:lnTo>
                  <a:lnTo>
                    <a:pt x="33" y="97"/>
                  </a:lnTo>
                  <a:lnTo>
                    <a:pt x="21" y="93"/>
                  </a:lnTo>
                  <a:lnTo>
                    <a:pt x="10" y="88"/>
                  </a:lnTo>
                  <a:lnTo>
                    <a:pt x="0" y="71"/>
                  </a:lnTo>
                  <a:lnTo>
                    <a:pt x="15" y="78"/>
                  </a:lnTo>
                  <a:lnTo>
                    <a:pt x="31" y="83"/>
                  </a:lnTo>
                  <a:lnTo>
                    <a:pt x="49" y="84"/>
                  </a:lnTo>
                  <a:lnTo>
                    <a:pt x="67" y="84"/>
                  </a:lnTo>
                  <a:lnTo>
                    <a:pt x="85" y="82"/>
                  </a:lnTo>
                  <a:lnTo>
                    <a:pt x="101" y="77"/>
                  </a:lnTo>
                  <a:lnTo>
                    <a:pt x="117" y="70"/>
                  </a:lnTo>
                  <a:lnTo>
                    <a:pt x="130" y="61"/>
                  </a:lnTo>
                  <a:lnTo>
                    <a:pt x="137" y="55"/>
                  </a:lnTo>
                  <a:lnTo>
                    <a:pt x="142" y="47"/>
                  </a:lnTo>
                  <a:lnTo>
                    <a:pt x="147" y="40"/>
                  </a:lnTo>
                  <a:lnTo>
                    <a:pt x="151" y="32"/>
                  </a:lnTo>
                  <a:lnTo>
                    <a:pt x="155" y="23"/>
                  </a:lnTo>
                  <a:lnTo>
                    <a:pt x="160" y="16"/>
                  </a:lnTo>
                  <a:lnTo>
                    <a:pt x="165" y="8"/>
                  </a:lnTo>
                  <a:lnTo>
                    <a:pt x="171" y="0"/>
                  </a:lnTo>
                  <a:lnTo>
                    <a:pt x="177" y="3"/>
                  </a:lnTo>
                  <a:lnTo>
                    <a:pt x="182" y="6"/>
                  </a:lnTo>
                  <a:lnTo>
                    <a:pt x="186" y="11"/>
                  </a:lnTo>
                  <a:lnTo>
                    <a:pt x="189" y="16"/>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52" name="Freeform 32"/>
            <p:cNvSpPr>
              <a:spLocks/>
            </p:cNvSpPr>
            <p:nvPr/>
          </p:nvSpPr>
          <p:spPr bwMode="auto">
            <a:xfrm>
              <a:off x="1048" y="1986"/>
              <a:ext cx="181" cy="103"/>
            </a:xfrm>
            <a:custGeom>
              <a:avLst/>
              <a:gdLst/>
              <a:ahLst/>
              <a:cxnLst>
                <a:cxn ang="0">
                  <a:pos x="176" y="0"/>
                </a:cxn>
                <a:cxn ang="0">
                  <a:pos x="176" y="5"/>
                </a:cxn>
                <a:cxn ang="0">
                  <a:pos x="179" y="9"/>
                </a:cxn>
                <a:cxn ang="0">
                  <a:pos x="181" y="11"/>
                </a:cxn>
                <a:cxn ang="0">
                  <a:pos x="180" y="16"/>
                </a:cxn>
                <a:cxn ang="0">
                  <a:pos x="175" y="23"/>
                </a:cxn>
                <a:cxn ang="0">
                  <a:pos x="171" y="30"/>
                </a:cxn>
                <a:cxn ang="0">
                  <a:pos x="167" y="38"/>
                </a:cxn>
                <a:cxn ang="0">
                  <a:pos x="163" y="46"/>
                </a:cxn>
                <a:cxn ang="0">
                  <a:pos x="158" y="52"/>
                </a:cxn>
                <a:cxn ang="0">
                  <a:pos x="153" y="60"/>
                </a:cxn>
                <a:cxn ang="0">
                  <a:pos x="148" y="65"/>
                </a:cxn>
                <a:cxn ang="0">
                  <a:pos x="141" y="70"/>
                </a:cxn>
                <a:cxn ang="0">
                  <a:pos x="130" y="77"/>
                </a:cxn>
                <a:cxn ang="0">
                  <a:pos x="119" y="84"/>
                </a:cxn>
                <a:cxn ang="0">
                  <a:pos x="109" y="89"/>
                </a:cxn>
                <a:cxn ang="0">
                  <a:pos x="97" y="94"/>
                </a:cxn>
                <a:cxn ang="0">
                  <a:pos x="86" y="96"/>
                </a:cxn>
                <a:cxn ang="0">
                  <a:pos x="73" y="99"/>
                </a:cxn>
                <a:cxn ang="0">
                  <a:pos x="61" y="101"/>
                </a:cxn>
                <a:cxn ang="0">
                  <a:pos x="47" y="103"/>
                </a:cxn>
                <a:cxn ang="0">
                  <a:pos x="39" y="100"/>
                </a:cxn>
                <a:cxn ang="0">
                  <a:pos x="33" y="98"/>
                </a:cxn>
                <a:cxn ang="0">
                  <a:pos x="25" y="94"/>
                </a:cxn>
                <a:cxn ang="0">
                  <a:pos x="19" y="90"/>
                </a:cxn>
                <a:cxn ang="0">
                  <a:pos x="14" y="86"/>
                </a:cxn>
                <a:cxn ang="0">
                  <a:pos x="9" y="80"/>
                </a:cxn>
                <a:cxn ang="0">
                  <a:pos x="5" y="73"/>
                </a:cxn>
                <a:cxn ang="0">
                  <a:pos x="2" y="66"/>
                </a:cxn>
                <a:cxn ang="0">
                  <a:pos x="1" y="58"/>
                </a:cxn>
                <a:cxn ang="0">
                  <a:pos x="0" y="49"/>
                </a:cxn>
                <a:cxn ang="0">
                  <a:pos x="0" y="42"/>
                </a:cxn>
                <a:cxn ang="0">
                  <a:pos x="2" y="35"/>
                </a:cxn>
                <a:cxn ang="0">
                  <a:pos x="14" y="44"/>
                </a:cxn>
                <a:cxn ang="0">
                  <a:pos x="28" y="52"/>
                </a:cxn>
                <a:cxn ang="0">
                  <a:pos x="40" y="57"/>
                </a:cxn>
                <a:cxn ang="0">
                  <a:pos x="56" y="62"/>
                </a:cxn>
                <a:cxn ang="0">
                  <a:pos x="69" y="65"/>
                </a:cxn>
                <a:cxn ang="0">
                  <a:pos x="85" y="65"/>
                </a:cxn>
                <a:cxn ang="0">
                  <a:pos x="100" y="65"/>
                </a:cxn>
                <a:cxn ang="0">
                  <a:pos x="115" y="61"/>
                </a:cxn>
                <a:cxn ang="0">
                  <a:pos x="123" y="56"/>
                </a:cxn>
                <a:cxn ang="0">
                  <a:pos x="130" y="51"/>
                </a:cxn>
                <a:cxn ang="0">
                  <a:pos x="137" y="44"/>
                </a:cxn>
                <a:cxn ang="0">
                  <a:pos x="143" y="39"/>
                </a:cxn>
                <a:cxn ang="0">
                  <a:pos x="149" y="34"/>
                </a:cxn>
                <a:cxn ang="0">
                  <a:pos x="154" y="28"/>
                </a:cxn>
                <a:cxn ang="0">
                  <a:pos x="161" y="21"/>
                </a:cxn>
                <a:cxn ang="0">
                  <a:pos x="166" y="15"/>
                </a:cxn>
                <a:cxn ang="0">
                  <a:pos x="170" y="11"/>
                </a:cxn>
                <a:cxn ang="0">
                  <a:pos x="171" y="8"/>
                </a:cxn>
                <a:cxn ang="0">
                  <a:pos x="172" y="2"/>
                </a:cxn>
                <a:cxn ang="0">
                  <a:pos x="176" y="0"/>
                </a:cxn>
              </a:cxnLst>
              <a:rect l="0" t="0" r="r" b="b"/>
              <a:pathLst>
                <a:path w="181" h="103">
                  <a:moveTo>
                    <a:pt x="176" y="0"/>
                  </a:moveTo>
                  <a:lnTo>
                    <a:pt x="176" y="5"/>
                  </a:lnTo>
                  <a:lnTo>
                    <a:pt x="179" y="9"/>
                  </a:lnTo>
                  <a:lnTo>
                    <a:pt x="181" y="11"/>
                  </a:lnTo>
                  <a:lnTo>
                    <a:pt x="180" y="16"/>
                  </a:lnTo>
                  <a:lnTo>
                    <a:pt x="175" y="23"/>
                  </a:lnTo>
                  <a:lnTo>
                    <a:pt x="171" y="30"/>
                  </a:lnTo>
                  <a:lnTo>
                    <a:pt x="167" y="38"/>
                  </a:lnTo>
                  <a:lnTo>
                    <a:pt x="163" y="46"/>
                  </a:lnTo>
                  <a:lnTo>
                    <a:pt x="158" y="52"/>
                  </a:lnTo>
                  <a:lnTo>
                    <a:pt x="153" y="60"/>
                  </a:lnTo>
                  <a:lnTo>
                    <a:pt x="148" y="65"/>
                  </a:lnTo>
                  <a:lnTo>
                    <a:pt x="141" y="70"/>
                  </a:lnTo>
                  <a:lnTo>
                    <a:pt x="130" y="77"/>
                  </a:lnTo>
                  <a:lnTo>
                    <a:pt x="119" y="84"/>
                  </a:lnTo>
                  <a:lnTo>
                    <a:pt x="109" y="89"/>
                  </a:lnTo>
                  <a:lnTo>
                    <a:pt x="97" y="94"/>
                  </a:lnTo>
                  <a:lnTo>
                    <a:pt x="86" y="96"/>
                  </a:lnTo>
                  <a:lnTo>
                    <a:pt x="73" y="99"/>
                  </a:lnTo>
                  <a:lnTo>
                    <a:pt x="61" y="101"/>
                  </a:lnTo>
                  <a:lnTo>
                    <a:pt x="47" y="103"/>
                  </a:lnTo>
                  <a:lnTo>
                    <a:pt x="39" y="100"/>
                  </a:lnTo>
                  <a:lnTo>
                    <a:pt x="33" y="98"/>
                  </a:lnTo>
                  <a:lnTo>
                    <a:pt x="25" y="94"/>
                  </a:lnTo>
                  <a:lnTo>
                    <a:pt x="19" y="90"/>
                  </a:lnTo>
                  <a:lnTo>
                    <a:pt x="14" y="86"/>
                  </a:lnTo>
                  <a:lnTo>
                    <a:pt x="9" y="80"/>
                  </a:lnTo>
                  <a:lnTo>
                    <a:pt x="5" y="73"/>
                  </a:lnTo>
                  <a:lnTo>
                    <a:pt x="2" y="66"/>
                  </a:lnTo>
                  <a:lnTo>
                    <a:pt x="1" y="58"/>
                  </a:lnTo>
                  <a:lnTo>
                    <a:pt x="0" y="49"/>
                  </a:lnTo>
                  <a:lnTo>
                    <a:pt x="0" y="42"/>
                  </a:lnTo>
                  <a:lnTo>
                    <a:pt x="2" y="35"/>
                  </a:lnTo>
                  <a:lnTo>
                    <a:pt x="14" y="44"/>
                  </a:lnTo>
                  <a:lnTo>
                    <a:pt x="28" y="52"/>
                  </a:lnTo>
                  <a:lnTo>
                    <a:pt x="40" y="57"/>
                  </a:lnTo>
                  <a:lnTo>
                    <a:pt x="56" y="62"/>
                  </a:lnTo>
                  <a:lnTo>
                    <a:pt x="69" y="65"/>
                  </a:lnTo>
                  <a:lnTo>
                    <a:pt x="85" y="65"/>
                  </a:lnTo>
                  <a:lnTo>
                    <a:pt x="100" y="65"/>
                  </a:lnTo>
                  <a:lnTo>
                    <a:pt x="115" y="61"/>
                  </a:lnTo>
                  <a:lnTo>
                    <a:pt x="123" y="56"/>
                  </a:lnTo>
                  <a:lnTo>
                    <a:pt x="130" y="51"/>
                  </a:lnTo>
                  <a:lnTo>
                    <a:pt x="137" y="44"/>
                  </a:lnTo>
                  <a:lnTo>
                    <a:pt x="143" y="39"/>
                  </a:lnTo>
                  <a:lnTo>
                    <a:pt x="149" y="34"/>
                  </a:lnTo>
                  <a:lnTo>
                    <a:pt x="154" y="28"/>
                  </a:lnTo>
                  <a:lnTo>
                    <a:pt x="161" y="21"/>
                  </a:lnTo>
                  <a:lnTo>
                    <a:pt x="166" y="15"/>
                  </a:lnTo>
                  <a:lnTo>
                    <a:pt x="170" y="11"/>
                  </a:lnTo>
                  <a:lnTo>
                    <a:pt x="171" y="8"/>
                  </a:lnTo>
                  <a:lnTo>
                    <a:pt x="172" y="2"/>
                  </a:lnTo>
                  <a:lnTo>
                    <a:pt x="176" y="0"/>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53" name="Freeform 33"/>
            <p:cNvSpPr>
              <a:spLocks/>
            </p:cNvSpPr>
            <p:nvPr/>
          </p:nvSpPr>
          <p:spPr bwMode="auto">
            <a:xfrm>
              <a:off x="719" y="1988"/>
              <a:ext cx="301" cy="418"/>
            </a:xfrm>
            <a:custGeom>
              <a:avLst/>
              <a:gdLst/>
              <a:ahLst/>
              <a:cxnLst>
                <a:cxn ang="0">
                  <a:pos x="296" y="16"/>
                </a:cxn>
                <a:cxn ang="0">
                  <a:pos x="283" y="30"/>
                </a:cxn>
                <a:cxn ang="0">
                  <a:pos x="259" y="56"/>
                </a:cxn>
                <a:cxn ang="0">
                  <a:pos x="226" y="97"/>
                </a:cxn>
                <a:cxn ang="0">
                  <a:pos x="195" y="139"/>
                </a:cxn>
                <a:cxn ang="0">
                  <a:pos x="165" y="181"/>
                </a:cxn>
                <a:cxn ang="0">
                  <a:pos x="141" y="214"/>
                </a:cxn>
                <a:cxn ang="0">
                  <a:pos x="127" y="238"/>
                </a:cxn>
                <a:cxn ang="0">
                  <a:pos x="115" y="263"/>
                </a:cxn>
                <a:cxn ang="0">
                  <a:pos x="107" y="286"/>
                </a:cxn>
                <a:cxn ang="0">
                  <a:pos x="103" y="321"/>
                </a:cxn>
                <a:cxn ang="0">
                  <a:pos x="94" y="371"/>
                </a:cxn>
                <a:cxn ang="0">
                  <a:pos x="77" y="395"/>
                </a:cxn>
                <a:cxn ang="0">
                  <a:pos x="67" y="405"/>
                </a:cxn>
                <a:cxn ang="0">
                  <a:pos x="57" y="404"/>
                </a:cxn>
                <a:cxn ang="0">
                  <a:pos x="46" y="397"/>
                </a:cxn>
                <a:cxn ang="0">
                  <a:pos x="34" y="391"/>
                </a:cxn>
                <a:cxn ang="0">
                  <a:pos x="22" y="392"/>
                </a:cxn>
                <a:cxn ang="0">
                  <a:pos x="14" y="403"/>
                </a:cxn>
                <a:cxn ang="0">
                  <a:pos x="8" y="413"/>
                </a:cxn>
                <a:cxn ang="0">
                  <a:pos x="0" y="389"/>
                </a:cxn>
                <a:cxn ang="0">
                  <a:pos x="8" y="334"/>
                </a:cxn>
                <a:cxn ang="0">
                  <a:pos x="28" y="288"/>
                </a:cxn>
                <a:cxn ang="0">
                  <a:pos x="53" y="247"/>
                </a:cxn>
                <a:cxn ang="0">
                  <a:pos x="80" y="203"/>
                </a:cxn>
                <a:cxn ang="0">
                  <a:pos x="124" y="149"/>
                </a:cxn>
                <a:cxn ang="0">
                  <a:pos x="174" y="94"/>
                </a:cxn>
                <a:cxn ang="0">
                  <a:pos x="208" y="59"/>
                </a:cxn>
                <a:cxn ang="0">
                  <a:pos x="216" y="51"/>
                </a:cxn>
                <a:cxn ang="0">
                  <a:pos x="230" y="37"/>
                </a:cxn>
                <a:cxn ang="0">
                  <a:pos x="250" y="18"/>
                </a:cxn>
                <a:cxn ang="0">
                  <a:pos x="266" y="3"/>
                </a:cxn>
                <a:cxn ang="0">
                  <a:pos x="278" y="3"/>
                </a:cxn>
                <a:cxn ang="0">
                  <a:pos x="293" y="7"/>
                </a:cxn>
              </a:cxnLst>
              <a:rect l="0" t="0" r="r" b="b"/>
              <a:pathLst>
                <a:path w="301" h="418">
                  <a:moveTo>
                    <a:pt x="301" y="8"/>
                  </a:moveTo>
                  <a:lnTo>
                    <a:pt x="296" y="16"/>
                  </a:lnTo>
                  <a:lnTo>
                    <a:pt x="289" y="22"/>
                  </a:lnTo>
                  <a:lnTo>
                    <a:pt x="283" y="30"/>
                  </a:lnTo>
                  <a:lnTo>
                    <a:pt x="277" y="36"/>
                  </a:lnTo>
                  <a:lnTo>
                    <a:pt x="259" y="56"/>
                  </a:lnTo>
                  <a:lnTo>
                    <a:pt x="242" y="77"/>
                  </a:lnTo>
                  <a:lnTo>
                    <a:pt x="226" y="97"/>
                  </a:lnTo>
                  <a:lnTo>
                    <a:pt x="211" y="117"/>
                  </a:lnTo>
                  <a:lnTo>
                    <a:pt x="195" y="139"/>
                  </a:lnTo>
                  <a:lnTo>
                    <a:pt x="180" y="159"/>
                  </a:lnTo>
                  <a:lnTo>
                    <a:pt x="165" y="181"/>
                  </a:lnTo>
                  <a:lnTo>
                    <a:pt x="148" y="202"/>
                  </a:lnTo>
                  <a:lnTo>
                    <a:pt x="141" y="214"/>
                  </a:lnTo>
                  <a:lnTo>
                    <a:pt x="133" y="225"/>
                  </a:lnTo>
                  <a:lnTo>
                    <a:pt x="127" y="238"/>
                  </a:lnTo>
                  <a:lnTo>
                    <a:pt x="122" y="250"/>
                  </a:lnTo>
                  <a:lnTo>
                    <a:pt x="115" y="263"/>
                  </a:lnTo>
                  <a:lnTo>
                    <a:pt x="112" y="274"/>
                  </a:lnTo>
                  <a:lnTo>
                    <a:pt x="107" y="286"/>
                  </a:lnTo>
                  <a:lnTo>
                    <a:pt x="103" y="297"/>
                  </a:lnTo>
                  <a:lnTo>
                    <a:pt x="103" y="321"/>
                  </a:lnTo>
                  <a:lnTo>
                    <a:pt x="101" y="348"/>
                  </a:lnTo>
                  <a:lnTo>
                    <a:pt x="94" y="371"/>
                  </a:lnTo>
                  <a:lnTo>
                    <a:pt x="80" y="389"/>
                  </a:lnTo>
                  <a:lnTo>
                    <a:pt x="77" y="395"/>
                  </a:lnTo>
                  <a:lnTo>
                    <a:pt x="74" y="401"/>
                  </a:lnTo>
                  <a:lnTo>
                    <a:pt x="67" y="405"/>
                  </a:lnTo>
                  <a:lnTo>
                    <a:pt x="62" y="408"/>
                  </a:lnTo>
                  <a:lnTo>
                    <a:pt x="57" y="404"/>
                  </a:lnTo>
                  <a:lnTo>
                    <a:pt x="51" y="401"/>
                  </a:lnTo>
                  <a:lnTo>
                    <a:pt x="46" y="397"/>
                  </a:lnTo>
                  <a:lnTo>
                    <a:pt x="41" y="394"/>
                  </a:lnTo>
                  <a:lnTo>
                    <a:pt x="34" y="391"/>
                  </a:lnTo>
                  <a:lnTo>
                    <a:pt x="28" y="391"/>
                  </a:lnTo>
                  <a:lnTo>
                    <a:pt x="22" y="392"/>
                  </a:lnTo>
                  <a:lnTo>
                    <a:pt x="15" y="396"/>
                  </a:lnTo>
                  <a:lnTo>
                    <a:pt x="14" y="403"/>
                  </a:lnTo>
                  <a:lnTo>
                    <a:pt x="10" y="408"/>
                  </a:lnTo>
                  <a:lnTo>
                    <a:pt x="8" y="413"/>
                  </a:lnTo>
                  <a:lnTo>
                    <a:pt x="4" y="418"/>
                  </a:lnTo>
                  <a:lnTo>
                    <a:pt x="0" y="389"/>
                  </a:lnTo>
                  <a:lnTo>
                    <a:pt x="2" y="361"/>
                  </a:lnTo>
                  <a:lnTo>
                    <a:pt x="8" y="334"/>
                  </a:lnTo>
                  <a:lnTo>
                    <a:pt x="16" y="310"/>
                  </a:lnTo>
                  <a:lnTo>
                    <a:pt x="28" y="288"/>
                  </a:lnTo>
                  <a:lnTo>
                    <a:pt x="41" y="267"/>
                  </a:lnTo>
                  <a:lnTo>
                    <a:pt x="53" y="247"/>
                  </a:lnTo>
                  <a:lnTo>
                    <a:pt x="66" y="226"/>
                  </a:lnTo>
                  <a:lnTo>
                    <a:pt x="80" y="203"/>
                  </a:lnTo>
                  <a:lnTo>
                    <a:pt x="100" y="177"/>
                  </a:lnTo>
                  <a:lnTo>
                    <a:pt x="124" y="149"/>
                  </a:lnTo>
                  <a:lnTo>
                    <a:pt x="150" y="120"/>
                  </a:lnTo>
                  <a:lnTo>
                    <a:pt x="174" y="94"/>
                  </a:lnTo>
                  <a:lnTo>
                    <a:pt x="194" y="73"/>
                  </a:lnTo>
                  <a:lnTo>
                    <a:pt x="208" y="59"/>
                  </a:lnTo>
                  <a:lnTo>
                    <a:pt x="213" y="54"/>
                  </a:lnTo>
                  <a:lnTo>
                    <a:pt x="216" y="51"/>
                  </a:lnTo>
                  <a:lnTo>
                    <a:pt x="222" y="46"/>
                  </a:lnTo>
                  <a:lnTo>
                    <a:pt x="230" y="37"/>
                  </a:lnTo>
                  <a:lnTo>
                    <a:pt x="240" y="27"/>
                  </a:lnTo>
                  <a:lnTo>
                    <a:pt x="250" y="18"/>
                  </a:lnTo>
                  <a:lnTo>
                    <a:pt x="260" y="9"/>
                  </a:lnTo>
                  <a:lnTo>
                    <a:pt x="266" y="3"/>
                  </a:lnTo>
                  <a:lnTo>
                    <a:pt x="270" y="0"/>
                  </a:lnTo>
                  <a:lnTo>
                    <a:pt x="278" y="3"/>
                  </a:lnTo>
                  <a:lnTo>
                    <a:pt x="286" y="6"/>
                  </a:lnTo>
                  <a:lnTo>
                    <a:pt x="293" y="7"/>
                  </a:lnTo>
                  <a:lnTo>
                    <a:pt x="301" y="8"/>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54" name="Freeform 34"/>
            <p:cNvSpPr>
              <a:spLocks/>
            </p:cNvSpPr>
            <p:nvPr/>
          </p:nvSpPr>
          <p:spPr bwMode="auto">
            <a:xfrm>
              <a:off x="2257" y="2016"/>
              <a:ext cx="75" cy="57"/>
            </a:xfrm>
            <a:custGeom>
              <a:avLst/>
              <a:gdLst/>
              <a:ahLst/>
              <a:cxnLst>
                <a:cxn ang="0">
                  <a:pos x="75" y="55"/>
                </a:cxn>
                <a:cxn ang="0">
                  <a:pos x="74" y="55"/>
                </a:cxn>
                <a:cxn ang="0">
                  <a:pos x="74" y="56"/>
                </a:cxn>
                <a:cxn ang="0">
                  <a:pos x="72" y="56"/>
                </a:cxn>
                <a:cxn ang="0">
                  <a:pos x="71" y="57"/>
                </a:cxn>
                <a:cxn ang="0">
                  <a:pos x="62" y="51"/>
                </a:cxn>
                <a:cxn ang="0">
                  <a:pos x="55" y="43"/>
                </a:cxn>
                <a:cxn ang="0">
                  <a:pos x="46" y="35"/>
                </a:cxn>
                <a:cxn ang="0">
                  <a:pos x="38" y="27"/>
                </a:cxn>
                <a:cxn ang="0">
                  <a:pos x="29" y="19"/>
                </a:cxn>
                <a:cxn ang="0">
                  <a:pos x="20" y="12"/>
                </a:cxn>
                <a:cxn ang="0">
                  <a:pos x="12" y="7"/>
                </a:cxn>
                <a:cxn ang="0">
                  <a:pos x="0" y="3"/>
                </a:cxn>
                <a:cxn ang="0">
                  <a:pos x="0" y="0"/>
                </a:cxn>
                <a:cxn ang="0">
                  <a:pos x="12" y="4"/>
                </a:cxn>
                <a:cxn ang="0">
                  <a:pos x="23" y="9"/>
                </a:cxn>
                <a:cxn ang="0">
                  <a:pos x="34" y="14"/>
                </a:cxn>
                <a:cxn ang="0">
                  <a:pos x="46" y="19"/>
                </a:cxn>
                <a:cxn ang="0">
                  <a:pos x="56" y="27"/>
                </a:cxn>
                <a:cxn ang="0">
                  <a:pos x="64" y="35"/>
                </a:cxn>
                <a:cxn ang="0">
                  <a:pos x="70" y="45"/>
                </a:cxn>
                <a:cxn ang="0">
                  <a:pos x="75" y="55"/>
                </a:cxn>
              </a:cxnLst>
              <a:rect l="0" t="0" r="r" b="b"/>
              <a:pathLst>
                <a:path w="75" h="57">
                  <a:moveTo>
                    <a:pt x="75" y="55"/>
                  </a:moveTo>
                  <a:lnTo>
                    <a:pt x="74" y="55"/>
                  </a:lnTo>
                  <a:lnTo>
                    <a:pt x="74" y="56"/>
                  </a:lnTo>
                  <a:lnTo>
                    <a:pt x="72" y="56"/>
                  </a:lnTo>
                  <a:lnTo>
                    <a:pt x="71" y="57"/>
                  </a:lnTo>
                  <a:lnTo>
                    <a:pt x="62" y="51"/>
                  </a:lnTo>
                  <a:lnTo>
                    <a:pt x="55" y="43"/>
                  </a:lnTo>
                  <a:lnTo>
                    <a:pt x="46" y="35"/>
                  </a:lnTo>
                  <a:lnTo>
                    <a:pt x="38" y="27"/>
                  </a:lnTo>
                  <a:lnTo>
                    <a:pt x="29" y="19"/>
                  </a:lnTo>
                  <a:lnTo>
                    <a:pt x="20" y="12"/>
                  </a:lnTo>
                  <a:lnTo>
                    <a:pt x="12" y="7"/>
                  </a:lnTo>
                  <a:lnTo>
                    <a:pt x="0" y="3"/>
                  </a:lnTo>
                  <a:lnTo>
                    <a:pt x="0" y="0"/>
                  </a:lnTo>
                  <a:lnTo>
                    <a:pt x="12" y="4"/>
                  </a:lnTo>
                  <a:lnTo>
                    <a:pt x="23" y="9"/>
                  </a:lnTo>
                  <a:lnTo>
                    <a:pt x="34" y="14"/>
                  </a:lnTo>
                  <a:lnTo>
                    <a:pt x="46" y="19"/>
                  </a:lnTo>
                  <a:lnTo>
                    <a:pt x="56" y="27"/>
                  </a:lnTo>
                  <a:lnTo>
                    <a:pt x="64" y="35"/>
                  </a:lnTo>
                  <a:lnTo>
                    <a:pt x="70" y="45"/>
                  </a:lnTo>
                  <a:lnTo>
                    <a:pt x="75" y="55"/>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55" name="Freeform 35"/>
            <p:cNvSpPr>
              <a:spLocks/>
            </p:cNvSpPr>
            <p:nvPr/>
          </p:nvSpPr>
          <p:spPr bwMode="auto">
            <a:xfrm>
              <a:off x="1234" y="2025"/>
              <a:ext cx="9" cy="10"/>
            </a:xfrm>
            <a:custGeom>
              <a:avLst/>
              <a:gdLst/>
              <a:ahLst/>
              <a:cxnLst>
                <a:cxn ang="0">
                  <a:pos x="0" y="10"/>
                </a:cxn>
                <a:cxn ang="0">
                  <a:pos x="7" y="0"/>
                </a:cxn>
                <a:cxn ang="0">
                  <a:pos x="9" y="7"/>
                </a:cxn>
                <a:cxn ang="0">
                  <a:pos x="0" y="10"/>
                </a:cxn>
              </a:cxnLst>
              <a:rect l="0" t="0" r="r" b="b"/>
              <a:pathLst>
                <a:path w="9" h="10">
                  <a:moveTo>
                    <a:pt x="0" y="10"/>
                  </a:moveTo>
                  <a:lnTo>
                    <a:pt x="7" y="0"/>
                  </a:lnTo>
                  <a:lnTo>
                    <a:pt x="9" y="7"/>
                  </a:lnTo>
                  <a:lnTo>
                    <a:pt x="0" y="1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56" name="Freeform 36"/>
            <p:cNvSpPr>
              <a:spLocks/>
            </p:cNvSpPr>
            <p:nvPr/>
          </p:nvSpPr>
          <p:spPr bwMode="auto">
            <a:xfrm>
              <a:off x="1392" y="2035"/>
              <a:ext cx="173" cy="75"/>
            </a:xfrm>
            <a:custGeom>
              <a:avLst/>
              <a:gdLst/>
              <a:ahLst/>
              <a:cxnLst>
                <a:cxn ang="0">
                  <a:pos x="158" y="0"/>
                </a:cxn>
                <a:cxn ang="0">
                  <a:pos x="159" y="11"/>
                </a:cxn>
                <a:cxn ang="0">
                  <a:pos x="162" y="17"/>
                </a:cxn>
                <a:cxn ang="0">
                  <a:pos x="166" y="23"/>
                </a:cxn>
                <a:cxn ang="0">
                  <a:pos x="173" y="30"/>
                </a:cxn>
                <a:cxn ang="0">
                  <a:pos x="171" y="32"/>
                </a:cxn>
                <a:cxn ang="0">
                  <a:pos x="171" y="40"/>
                </a:cxn>
                <a:cxn ang="0">
                  <a:pos x="168" y="49"/>
                </a:cxn>
                <a:cxn ang="0">
                  <a:pos x="165" y="57"/>
                </a:cxn>
                <a:cxn ang="0">
                  <a:pos x="161" y="65"/>
                </a:cxn>
                <a:cxn ang="0">
                  <a:pos x="147" y="71"/>
                </a:cxn>
                <a:cxn ang="0">
                  <a:pos x="132" y="74"/>
                </a:cxn>
                <a:cxn ang="0">
                  <a:pos x="114" y="75"/>
                </a:cxn>
                <a:cxn ang="0">
                  <a:pos x="96" y="73"/>
                </a:cxn>
                <a:cxn ang="0">
                  <a:pos x="78" y="70"/>
                </a:cxn>
                <a:cxn ang="0">
                  <a:pos x="61" y="65"/>
                </a:cxn>
                <a:cxn ang="0">
                  <a:pos x="43" y="60"/>
                </a:cxn>
                <a:cxn ang="0">
                  <a:pos x="28" y="54"/>
                </a:cxn>
                <a:cxn ang="0">
                  <a:pos x="19" y="49"/>
                </a:cxn>
                <a:cxn ang="0">
                  <a:pos x="12" y="43"/>
                </a:cxn>
                <a:cxn ang="0">
                  <a:pos x="6" y="37"/>
                </a:cxn>
                <a:cxn ang="0">
                  <a:pos x="0" y="31"/>
                </a:cxn>
                <a:cxn ang="0">
                  <a:pos x="8" y="35"/>
                </a:cxn>
                <a:cxn ang="0">
                  <a:pos x="19" y="37"/>
                </a:cxn>
                <a:cxn ang="0">
                  <a:pos x="28" y="38"/>
                </a:cxn>
                <a:cxn ang="0">
                  <a:pos x="38" y="38"/>
                </a:cxn>
                <a:cxn ang="0">
                  <a:pos x="47" y="38"/>
                </a:cxn>
                <a:cxn ang="0">
                  <a:pos x="57" y="38"/>
                </a:cxn>
                <a:cxn ang="0">
                  <a:pos x="66" y="37"/>
                </a:cxn>
                <a:cxn ang="0">
                  <a:pos x="76" y="37"/>
                </a:cxn>
                <a:cxn ang="0">
                  <a:pos x="86" y="33"/>
                </a:cxn>
                <a:cxn ang="0">
                  <a:pos x="96" y="28"/>
                </a:cxn>
                <a:cxn ang="0">
                  <a:pos x="106" y="24"/>
                </a:cxn>
                <a:cxn ang="0">
                  <a:pos x="116" y="21"/>
                </a:cxn>
                <a:cxn ang="0">
                  <a:pos x="127" y="16"/>
                </a:cxn>
                <a:cxn ang="0">
                  <a:pos x="137" y="11"/>
                </a:cxn>
                <a:cxn ang="0">
                  <a:pos x="147" y="5"/>
                </a:cxn>
                <a:cxn ang="0">
                  <a:pos x="158" y="0"/>
                </a:cxn>
              </a:cxnLst>
              <a:rect l="0" t="0" r="r" b="b"/>
              <a:pathLst>
                <a:path w="173" h="75">
                  <a:moveTo>
                    <a:pt x="158" y="0"/>
                  </a:moveTo>
                  <a:lnTo>
                    <a:pt x="159" y="11"/>
                  </a:lnTo>
                  <a:lnTo>
                    <a:pt x="162" y="17"/>
                  </a:lnTo>
                  <a:lnTo>
                    <a:pt x="166" y="23"/>
                  </a:lnTo>
                  <a:lnTo>
                    <a:pt x="173" y="30"/>
                  </a:lnTo>
                  <a:lnTo>
                    <a:pt x="171" y="32"/>
                  </a:lnTo>
                  <a:lnTo>
                    <a:pt x="171" y="40"/>
                  </a:lnTo>
                  <a:lnTo>
                    <a:pt x="168" y="49"/>
                  </a:lnTo>
                  <a:lnTo>
                    <a:pt x="165" y="57"/>
                  </a:lnTo>
                  <a:lnTo>
                    <a:pt x="161" y="65"/>
                  </a:lnTo>
                  <a:lnTo>
                    <a:pt x="147" y="71"/>
                  </a:lnTo>
                  <a:lnTo>
                    <a:pt x="132" y="74"/>
                  </a:lnTo>
                  <a:lnTo>
                    <a:pt x="114" y="75"/>
                  </a:lnTo>
                  <a:lnTo>
                    <a:pt x="96" y="73"/>
                  </a:lnTo>
                  <a:lnTo>
                    <a:pt x="78" y="70"/>
                  </a:lnTo>
                  <a:lnTo>
                    <a:pt x="61" y="65"/>
                  </a:lnTo>
                  <a:lnTo>
                    <a:pt x="43" y="60"/>
                  </a:lnTo>
                  <a:lnTo>
                    <a:pt x="28" y="54"/>
                  </a:lnTo>
                  <a:lnTo>
                    <a:pt x="19" y="49"/>
                  </a:lnTo>
                  <a:lnTo>
                    <a:pt x="12" y="43"/>
                  </a:lnTo>
                  <a:lnTo>
                    <a:pt x="6" y="37"/>
                  </a:lnTo>
                  <a:lnTo>
                    <a:pt x="0" y="31"/>
                  </a:lnTo>
                  <a:lnTo>
                    <a:pt x="8" y="35"/>
                  </a:lnTo>
                  <a:lnTo>
                    <a:pt x="19" y="37"/>
                  </a:lnTo>
                  <a:lnTo>
                    <a:pt x="28" y="38"/>
                  </a:lnTo>
                  <a:lnTo>
                    <a:pt x="38" y="38"/>
                  </a:lnTo>
                  <a:lnTo>
                    <a:pt x="47" y="38"/>
                  </a:lnTo>
                  <a:lnTo>
                    <a:pt x="57" y="38"/>
                  </a:lnTo>
                  <a:lnTo>
                    <a:pt x="66" y="37"/>
                  </a:lnTo>
                  <a:lnTo>
                    <a:pt x="76" y="37"/>
                  </a:lnTo>
                  <a:lnTo>
                    <a:pt x="86" y="33"/>
                  </a:lnTo>
                  <a:lnTo>
                    <a:pt x="96" y="28"/>
                  </a:lnTo>
                  <a:lnTo>
                    <a:pt x="106" y="24"/>
                  </a:lnTo>
                  <a:lnTo>
                    <a:pt x="116" y="21"/>
                  </a:lnTo>
                  <a:lnTo>
                    <a:pt x="127" y="16"/>
                  </a:lnTo>
                  <a:lnTo>
                    <a:pt x="137" y="11"/>
                  </a:lnTo>
                  <a:lnTo>
                    <a:pt x="147" y="5"/>
                  </a:lnTo>
                  <a:lnTo>
                    <a:pt x="158" y="0"/>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57" name="Freeform 37"/>
            <p:cNvSpPr>
              <a:spLocks/>
            </p:cNvSpPr>
            <p:nvPr/>
          </p:nvSpPr>
          <p:spPr bwMode="auto">
            <a:xfrm>
              <a:off x="2265" y="2047"/>
              <a:ext cx="43" cy="73"/>
            </a:xfrm>
            <a:custGeom>
              <a:avLst/>
              <a:gdLst/>
              <a:ahLst/>
              <a:cxnLst>
                <a:cxn ang="0">
                  <a:pos x="43" y="73"/>
                </a:cxn>
                <a:cxn ang="0">
                  <a:pos x="31" y="63"/>
                </a:cxn>
                <a:cxn ang="0">
                  <a:pos x="23" y="49"/>
                </a:cxn>
                <a:cxn ang="0">
                  <a:pos x="15" y="34"/>
                </a:cxn>
                <a:cxn ang="0">
                  <a:pos x="7" y="20"/>
                </a:cxn>
                <a:cxn ang="0">
                  <a:pos x="0" y="0"/>
                </a:cxn>
                <a:cxn ang="0">
                  <a:pos x="10" y="6"/>
                </a:cxn>
                <a:cxn ang="0">
                  <a:pos x="19" y="12"/>
                </a:cxn>
                <a:cxn ang="0">
                  <a:pos x="26" y="20"/>
                </a:cxn>
                <a:cxn ang="0">
                  <a:pos x="33" y="29"/>
                </a:cxn>
                <a:cxn ang="0">
                  <a:pos x="38" y="39"/>
                </a:cxn>
                <a:cxn ang="0">
                  <a:pos x="42" y="49"/>
                </a:cxn>
                <a:cxn ang="0">
                  <a:pos x="43" y="61"/>
                </a:cxn>
                <a:cxn ang="0">
                  <a:pos x="43" y="73"/>
                </a:cxn>
              </a:cxnLst>
              <a:rect l="0" t="0" r="r" b="b"/>
              <a:pathLst>
                <a:path w="43" h="73">
                  <a:moveTo>
                    <a:pt x="43" y="73"/>
                  </a:moveTo>
                  <a:lnTo>
                    <a:pt x="31" y="63"/>
                  </a:lnTo>
                  <a:lnTo>
                    <a:pt x="23" y="49"/>
                  </a:lnTo>
                  <a:lnTo>
                    <a:pt x="15" y="34"/>
                  </a:lnTo>
                  <a:lnTo>
                    <a:pt x="7" y="20"/>
                  </a:lnTo>
                  <a:lnTo>
                    <a:pt x="0" y="0"/>
                  </a:lnTo>
                  <a:lnTo>
                    <a:pt x="10" y="6"/>
                  </a:lnTo>
                  <a:lnTo>
                    <a:pt x="19" y="12"/>
                  </a:lnTo>
                  <a:lnTo>
                    <a:pt x="26" y="20"/>
                  </a:lnTo>
                  <a:lnTo>
                    <a:pt x="33" y="29"/>
                  </a:lnTo>
                  <a:lnTo>
                    <a:pt x="38" y="39"/>
                  </a:lnTo>
                  <a:lnTo>
                    <a:pt x="42" y="49"/>
                  </a:lnTo>
                  <a:lnTo>
                    <a:pt x="43" y="61"/>
                  </a:lnTo>
                  <a:lnTo>
                    <a:pt x="43" y="73"/>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58" name="Freeform 38"/>
            <p:cNvSpPr>
              <a:spLocks/>
            </p:cNvSpPr>
            <p:nvPr/>
          </p:nvSpPr>
          <p:spPr bwMode="auto">
            <a:xfrm>
              <a:off x="1065" y="2048"/>
              <a:ext cx="159" cy="104"/>
            </a:xfrm>
            <a:custGeom>
              <a:avLst/>
              <a:gdLst/>
              <a:ahLst/>
              <a:cxnLst>
                <a:cxn ang="0">
                  <a:pos x="64" y="104"/>
                </a:cxn>
                <a:cxn ang="0">
                  <a:pos x="54" y="102"/>
                </a:cxn>
                <a:cxn ang="0">
                  <a:pos x="45" y="98"/>
                </a:cxn>
                <a:cxn ang="0">
                  <a:pos x="37" y="93"/>
                </a:cxn>
                <a:cxn ang="0">
                  <a:pos x="30" y="88"/>
                </a:cxn>
                <a:cxn ang="0">
                  <a:pos x="22" y="81"/>
                </a:cxn>
                <a:cxn ang="0">
                  <a:pos x="16" y="76"/>
                </a:cxn>
                <a:cxn ang="0">
                  <a:pos x="8" y="71"/>
                </a:cxn>
                <a:cxn ang="0">
                  <a:pos x="0" y="66"/>
                </a:cxn>
                <a:cxn ang="0">
                  <a:pos x="3" y="58"/>
                </a:cxn>
                <a:cxn ang="0">
                  <a:pos x="8" y="55"/>
                </a:cxn>
                <a:cxn ang="0">
                  <a:pos x="13" y="55"/>
                </a:cxn>
                <a:cxn ang="0">
                  <a:pos x="21" y="56"/>
                </a:cxn>
                <a:cxn ang="0">
                  <a:pos x="27" y="58"/>
                </a:cxn>
                <a:cxn ang="0">
                  <a:pos x="35" y="61"/>
                </a:cxn>
                <a:cxn ang="0">
                  <a:pos x="41" y="61"/>
                </a:cxn>
                <a:cxn ang="0">
                  <a:pos x="47" y="58"/>
                </a:cxn>
                <a:cxn ang="0">
                  <a:pos x="59" y="56"/>
                </a:cxn>
                <a:cxn ang="0">
                  <a:pos x="69" y="52"/>
                </a:cxn>
                <a:cxn ang="0">
                  <a:pos x="80" y="50"/>
                </a:cxn>
                <a:cxn ang="0">
                  <a:pos x="93" y="46"/>
                </a:cxn>
                <a:cxn ang="0">
                  <a:pos x="103" y="42"/>
                </a:cxn>
                <a:cxn ang="0">
                  <a:pos x="115" y="37"/>
                </a:cxn>
                <a:cxn ang="0">
                  <a:pos x="125" y="32"/>
                </a:cxn>
                <a:cxn ang="0">
                  <a:pos x="134" y="24"/>
                </a:cxn>
                <a:cxn ang="0">
                  <a:pos x="141" y="20"/>
                </a:cxn>
                <a:cxn ang="0">
                  <a:pos x="146" y="14"/>
                </a:cxn>
                <a:cxn ang="0">
                  <a:pos x="153" y="6"/>
                </a:cxn>
                <a:cxn ang="0">
                  <a:pos x="159" y="0"/>
                </a:cxn>
                <a:cxn ang="0">
                  <a:pos x="153" y="18"/>
                </a:cxn>
                <a:cxn ang="0">
                  <a:pos x="146" y="36"/>
                </a:cxn>
                <a:cxn ang="0">
                  <a:pos x="137" y="52"/>
                </a:cxn>
                <a:cxn ang="0">
                  <a:pos x="127" y="67"/>
                </a:cxn>
                <a:cxn ang="0">
                  <a:pos x="115" y="80"/>
                </a:cxn>
                <a:cxn ang="0">
                  <a:pos x="101" y="91"/>
                </a:cxn>
                <a:cxn ang="0">
                  <a:pos x="83" y="99"/>
                </a:cxn>
                <a:cxn ang="0">
                  <a:pos x="64" y="104"/>
                </a:cxn>
              </a:cxnLst>
              <a:rect l="0" t="0" r="r" b="b"/>
              <a:pathLst>
                <a:path w="159" h="104">
                  <a:moveTo>
                    <a:pt x="64" y="104"/>
                  </a:moveTo>
                  <a:lnTo>
                    <a:pt x="54" y="102"/>
                  </a:lnTo>
                  <a:lnTo>
                    <a:pt x="45" y="98"/>
                  </a:lnTo>
                  <a:lnTo>
                    <a:pt x="37" y="93"/>
                  </a:lnTo>
                  <a:lnTo>
                    <a:pt x="30" y="88"/>
                  </a:lnTo>
                  <a:lnTo>
                    <a:pt x="22" y="81"/>
                  </a:lnTo>
                  <a:lnTo>
                    <a:pt x="16" y="76"/>
                  </a:lnTo>
                  <a:lnTo>
                    <a:pt x="8" y="71"/>
                  </a:lnTo>
                  <a:lnTo>
                    <a:pt x="0" y="66"/>
                  </a:lnTo>
                  <a:lnTo>
                    <a:pt x="3" y="58"/>
                  </a:lnTo>
                  <a:lnTo>
                    <a:pt x="8" y="55"/>
                  </a:lnTo>
                  <a:lnTo>
                    <a:pt x="13" y="55"/>
                  </a:lnTo>
                  <a:lnTo>
                    <a:pt x="21" y="56"/>
                  </a:lnTo>
                  <a:lnTo>
                    <a:pt x="27" y="58"/>
                  </a:lnTo>
                  <a:lnTo>
                    <a:pt x="35" y="61"/>
                  </a:lnTo>
                  <a:lnTo>
                    <a:pt x="41" y="61"/>
                  </a:lnTo>
                  <a:lnTo>
                    <a:pt x="47" y="58"/>
                  </a:lnTo>
                  <a:lnTo>
                    <a:pt x="59" y="56"/>
                  </a:lnTo>
                  <a:lnTo>
                    <a:pt x="69" y="52"/>
                  </a:lnTo>
                  <a:lnTo>
                    <a:pt x="80" y="50"/>
                  </a:lnTo>
                  <a:lnTo>
                    <a:pt x="93" y="46"/>
                  </a:lnTo>
                  <a:lnTo>
                    <a:pt x="103" y="42"/>
                  </a:lnTo>
                  <a:lnTo>
                    <a:pt x="115" y="37"/>
                  </a:lnTo>
                  <a:lnTo>
                    <a:pt x="125" y="32"/>
                  </a:lnTo>
                  <a:lnTo>
                    <a:pt x="134" y="24"/>
                  </a:lnTo>
                  <a:lnTo>
                    <a:pt x="141" y="20"/>
                  </a:lnTo>
                  <a:lnTo>
                    <a:pt x="146" y="14"/>
                  </a:lnTo>
                  <a:lnTo>
                    <a:pt x="153" y="6"/>
                  </a:lnTo>
                  <a:lnTo>
                    <a:pt x="159" y="0"/>
                  </a:lnTo>
                  <a:lnTo>
                    <a:pt x="153" y="18"/>
                  </a:lnTo>
                  <a:lnTo>
                    <a:pt x="146" y="36"/>
                  </a:lnTo>
                  <a:lnTo>
                    <a:pt x="137" y="52"/>
                  </a:lnTo>
                  <a:lnTo>
                    <a:pt x="127" y="67"/>
                  </a:lnTo>
                  <a:lnTo>
                    <a:pt x="115" y="80"/>
                  </a:lnTo>
                  <a:lnTo>
                    <a:pt x="101" y="91"/>
                  </a:lnTo>
                  <a:lnTo>
                    <a:pt x="83" y="99"/>
                  </a:lnTo>
                  <a:lnTo>
                    <a:pt x="64" y="104"/>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59" name="Freeform 39"/>
            <p:cNvSpPr>
              <a:spLocks/>
            </p:cNvSpPr>
            <p:nvPr/>
          </p:nvSpPr>
          <p:spPr bwMode="auto">
            <a:xfrm>
              <a:off x="1060" y="2049"/>
              <a:ext cx="189" cy="154"/>
            </a:xfrm>
            <a:custGeom>
              <a:avLst/>
              <a:gdLst/>
              <a:ahLst/>
              <a:cxnLst>
                <a:cxn ang="0">
                  <a:pos x="187" y="10"/>
                </a:cxn>
                <a:cxn ang="0">
                  <a:pos x="188" y="13"/>
                </a:cxn>
                <a:cxn ang="0">
                  <a:pos x="188" y="17"/>
                </a:cxn>
                <a:cxn ang="0">
                  <a:pos x="187" y="22"/>
                </a:cxn>
                <a:cxn ang="0">
                  <a:pos x="186" y="26"/>
                </a:cxn>
                <a:cxn ang="0">
                  <a:pos x="186" y="38"/>
                </a:cxn>
                <a:cxn ang="0">
                  <a:pos x="184" y="38"/>
                </a:cxn>
                <a:cxn ang="0">
                  <a:pos x="183" y="59"/>
                </a:cxn>
                <a:cxn ang="0">
                  <a:pos x="177" y="76"/>
                </a:cxn>
                <a:cxn ang="0">
                  <a:pos x="167" y="93"/>
                </a:cxn>
                <a:cxn ang="0">
                  <a:pos x="154" y="108"/>
                </a:cxn>
                <a:cxn ang="0">
                  <a:pos x="139" y="121"/>
                </a:cxn>
                <a:cxn ang="0">
                  <a:pos x="122" y="132"/>
                </a:cxn>
                <a:cxn ang="0">
                  <a:pos x="104" y="142"/>
                </a:cxn>
                <a:cxn ang="0">
                  <a:pos x="88" y="151"/>
                </a:cxn>
                <a:cxn ang="0">
                  <a:pos x="76" y="153"/>
                </a:cxn>
                <a:cxn ang="0">
                  <a:pos x="66" y="154"/>
                </a:cxn>
                <a:cxn ang="0">
                  <a:pos x="55" y="154"/>
                </a:cxn>
                <a:cxn ang="0">
                  <a:pos x="45" y="153"/>
                </a:cxn>
                <a:cxn ang="0">
                  <a:pos x="35" y="150"/>
                </a:cxn>
                <a:cxn ang="0">
                  <a:pos x="26" y="146"/>
                </a:cxn>
                <a:cxn ang="0">
                  <a:pos x="18" y="141"/>
                </a:cxn>
                <a:cxn ang="0">
                  <a:pos x="11" y="134"/>
                </a:cxn>
                <a:cxn ang="0">
                  <a:pos x="5" y="125"/>
                </a:cxn>
                <a:cxn ang="0">
                  <a:pos x="2" y="113"/>
                </a:cxn>
                <a:cxn ang="0">
                  <a:pos x="0" y="103"/>
                </a:cxn>
                <a:cxn ang="0">
                  <a:pos x="3" y="90"/>
                </a:cxn>
                <a:cxn ang="0">
                  <a:pos x="9" y="87"/>
                </a:cxn>
                <a:cxn ang="0">
                  <a:pos x="18" y="94"/>
                </a:cxn>
                <a:cxn ang="0">
                  <a:pos x="28" y="101"/>
                </a:cxn>
                <a:cxn ang="0">
                  <a:pos x="40" y="108"/>
                </a:cxn>
                <a:cxn ang="0">
                  <a:pos x="51" y="113"/>
                </a:cxn>
                <a:cxn ang="0">
                  <a:pos x="64" y="118"/>
                </a:cxn>
                <a:cxn ang="0">
                  <a:pos x="76" y="120"/>
                </a:cxn>
                <a:cxn ang="0">
                  <a:pos x="90" y="120"/>
                </a:cxn>
                <a:cxn ang="0">
                  <a:pos x="103" y="114"/>
                </a:cxn>
                <a:cxn ang="0">
                  <a:pos x="117" y="107"/>
                </a:cxn>
                <a:cxn ang="0">
                  <a:pos x="130" y="97"/>
                </a:cxn>
                <a:cxn ang="0">
                  <a:pos x="141" y="85"/>
                </a:cxn>
                <a:cxn ang="0">
                  <a:pos x="153" y="73"/>
                </a:cxn>
                <a:cxn ang="0">
                  <a:pos x="162" y="59"/>
                </a:cxn>
                <a:cxn ang="0">
                  <a:pos x="170" y="43"/>
                </a:cxn>
                <a:cxn ang="0">
                  <a:pos x="177" y="28"/>
                </a:cxn>
                <a:cxn ang="0">
                  <a:pos x="181" y="12"/>
                </a:cxn>
                <a:cxn ang="0">
                  <a:pos x="188" y="0"/>
                </a:cxn>
                <a:cxn ang="0">
                  <a:pos x="189" y="3"/>
                </a:cxn>
                <a:cxn ang="0">
                  <a:pos x="189" y="5"/>
                </a:cxn>
                <a:cxn ang="0">
                  <a:pos x="189" y="9"/>
                </a:cxn>
                <a:cxn ang="0">
                  <a:pos x="187" y="10"/>
                </a:cxn>
              </a:cxnLst>
              <a:rect l="0" t="0" r="r" b="b"/>
              <a:pathLst>
                <a:path w="189" h="154">
                  <a:moveTo>
                    <a:pt x="187" y="10"/>
                  </a:moveTo>
                  <a:lnTo>
                    <a:pt x="188" y="13"/>
                  </a:lnTo>
                  <a:lnTo>
                    <a:pt x="188" y="17"/>
                  </a:lnTo>
                  <a:lnTo>
                    <a:pt x="187" y="22"/>
                  </a:lnTo>
                  <a:lnTo>
                    <a:pt x="186" y="26"/>
                  </a:lnTo>
                  <a:lnTo>
                    <a:pt x="186" y="38"/>
                  </a:lnTo>
                  <a:lnTo>
                    <a:pt x="184" y="38"/>
                  </a:lnTo>
                  <a:lnTo>
                    <a:pt x="183" y="59"/>
                  </a:lnTo>
                  <a:lnTo>
                    <a:pt x="177" y="76"/>
                  </a:lnTo>
                  <a:lnTo>
                    <a:pt x="167" y="93"/>
                  </a:lnTo>
                  <a:lnTo>
                    <a:pt x="154" y="108"/>
                  </a:lnTo>
                  <a:lnTo>
                    <a:pt x="139" y="121"/>
                  </a:lnTo>
                  <a:lnTo>
                    <a:pt x="122" y="132"/>
                  </a:lnTo>
                  <a:lnTo>
                    <a:pt x="104" y="142"/>
                  </a:lnTo>
                  <a:lnTo>
                    <a:pt x="88" y="151"/>
                  </a:lnTo>
                  <a:lnTo>
                    <a:pt x="76" y="153"/>
                  </a:lnTo>
                  <a:lnTo>
                    <a:pt x="66" y="154"/>
                  </a:lnTo>
                  <a:lnTo>
                    <a:pt x="55" y="154"/>
                  </a:lnTo>
                  <a:lnTo>
                    <a:pt x="45" y="153"/>
                  </a:lnTo>
                  <a:lnTo>
                    <a:pt x="35" y="150"/>
                  </a:lnTo>
                  <a:lnTo>
                    <a:pt x="26" y="146"/>
                  </a:lnTo>
                  <a:lnTo>
                    <a:pt x="18" y="141"/>
                  </a:lnTo>
                  <a:lnTo>
                    <a:pt x="11" y="134"/>
                  </a:lnTo>
                  <a:lnTo>
                    <a:pt x="5" y="125"/>
                  </a:lnTo>
                  <a:lnTo>
                    <a:pt x="2" y="113"/>
                  </a:lnTo>
                  <a:lnTo>
                    <a:pt x="0" y="103"/>
                  </a:lnTo>
                  <a:lnTo>
                    <a:pt x="3" y="90"/>
                  </a:lnTo>
                  <a:lnTo>
                    <a:pt x="9" y="87"/>
                  </a:lnTo>
                  <a:lnTo>
                    <a:pt x="18" y="94"/>
                  </a:lnTo>
                  <a:lnTo>
                    <a:pt x="28" y="101"/>
                  </a:lnTo>
                  <a:lnTo>
                    <a:pt x="40" y="108"/>
                  </a:lnTo>
                  <a:lnTo>
                    <a:pt x="51" y="113"/>
                  </a:lnTo>
                  <a:lnTo>
                    <a:pt x="64" y="118"/>
                  </a:lnTo>
                  <a:lnTo>
                    <a:pt x="76" y="120"/>
                  </a:lnTo>
                  <a:lnTo>
                    <a:pt x="90" y="120"/>
                  </a:lnTo>
                  <a:lnTo>
                    <a:pt x="103" y="114"/>
                  </a:lnTo>
                  <a:lnTo>
                    <a:pt x="117" y="107"/>
                  </a:lnTo>
                  <a:lnTo>
                    <a:pt x="130" y="97"/>
                  </a:lnTo>
                  <a:lnTo>
                    <a:pt x="141" y="85"/>
                  </a:lnTo>
                  <a:lnTo>
                    <a:pt x="153" y="73"/>
                  </a:lnTo>
                  <a:lnTo>
                    <a:pt x="162" y="59"/>
                  </a:lnTo>
                  <a:lnTo>
                    <a:pt x="170" y="43"/>
                  </a:lnTo>
                  <a:lnTo>
                    <a:pt x="177" y="28"/>
                  </a:lnTo>
                  <a:lnTo>
                    <a:pt x="181" y="12"/>
                  </a:lnTo>
                  <a:lnTo>
                    <a:pt x="188" y="0"/>
                  </a:lnTo>
                  <a:lnTo>
                    <a:pt x="189" y="3"/>
                  </a:lnTo>
                  <a:lnTo>
                    <a:pt x="189" y="5"/>
                  </a:lnTo>
                  <a:lnTo>
                    <a:pt x="189" y="9"/>
                  </a:lnTo>
                  <a:lnTo>
                    <a:pt x="187" y="10"/>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60" name="Freeform 40"/>
            <p:cNvSpPr>
              <a:spLocks/>
            </p:cNvSpPr>
            <p:nvPr/>
          </p:nvSpPr>
          <p:spPr bwMode="auto">
            <a:xfrm>
              <a:off x="2162" y="2056"/>
              <a:ext cx="51" cy="92"/>
            </a:xfrm>
            <a:custGeom>
              <a:avLst/>
              <a:gdLst/>
              <a:ahLst/>
              <a:cxnLst>
                <a:cxn ang="0">
                  <a:pos x="51" y="0"/>
                </a:cxn>
                <a:cxn ang="0">
                  <a:pos x="46" y="24"/>
                </a:cxn>
                <a:cxn ang="0">
                  <a:pos x="42" y="49"/>
                </a:cxn>
                <a:cxn ang="0">
                  <a:pos x="34" y="73"/>
                </a:cxn>
                <a:cxn ang="0">
                  <a:pos x="19" y="90"/>
                </a:cxn>
                <a:cxn ang="0">
                  <a:pos x="14" y="91"/>
                </a:cxn>
                <a:cxn ang="0">
                  <a:pos x="8" y="92"/>
                </a:cxn>
                <a:cxn ang="0">
                  <a:pos x="2" y="91"/>
                </a:cxn>
                <a:cxn ang="0">
                  <a:pos x="0" y="86"/>
                </a:cxn>
                <a:cxn ang="0">
                  <a:pos x="2" y="82"/>
                </a:cxn>
                <a:cxn ang="0">
                  <a:pos x="5" y="78"/>
                </a:cxn>
                <a:cxn ang="0">
                  <a:pos x="9" y="76"/>
                </a:cxn>
                <a:cxn ang="0">
                  <a:pos x="14" y="73"/>
                </a:cxn>
                <a:cxn ang="0">
                  <a:pos x="23" y="57"/>
                </a:cxn>
                <a:cxn ang="0">
                  <a:pos x="28" y="39"/>
                </a:cxn>
                <a:cxn ang="0">
                  <a:pos x="32" y="21"/>
                </a:cxn>
                <a:cxn ang="0">
                  <a:pos x="39" y="5"/>
                </a:cxn>
                <a:cxn ang="0">
                  <a:pos x="42" y="3"/>
                </a:cxn>
                <a:cxn ang="0">
                  <a:pos x="44" y="2"/>
                </a:cxn>
                <a:cxn ang="0">
                  <a:pos x="48" y="1"/>
                </a:cxn>
                <a:cxn ang="0">
                  <a:pos x="51" y="0"/>
                </a:cxn>
              </a:cxnLst>
              <a:rect l="0" t="0" r="r" b="b"/>
              <a:pathLst>
                <a:path w="51" h="92">
                  <a:moveTo>
                    <a:pt x="51" y="0"/>
                  </a:moveTo>
                  <a:lnTo>
                    <a:pt x="46" y="24"/>
                  </a:lnTo>
                  <a:lnTo>
                    <a:pt x="42" y="49"/>
                  </a:lnTo>
                  <a:lnTo>
                    <a:pt x="34" y="73"/>
                  </a:lnTo>
                  <a:lnTo>
                    <a:pt x="19" y="90"/>
                  </a:lnTo>
                  <a:lnTo>
                    <a:pt x="14" y="91"/>
                  </a:lnTo>
                  <a:lnTo>
                    <a:pt x="8" y="92"/>
                  </a:lnTo>
                  <a:lnTo>
                    <a:pt x="2" y="91"/>
                  </a:lnTo>
                  <a:lnTo>
                    <a:pt x="0" y="86"/>
                  </a:lnTo>
                  <a:lnTo>
                    <a:pt x="2" y="82"/>
                  </a:lnTo>
                  <a:lnTo>
                    <a:pt x="5" y="78"/>
                  </a:lnTo>
                  <a:lnTo>
                    <a:pt x="9" y="76"/>
                  </a:lnTo>
                  <a:lnTo>
                    <a:pt x="14" y="73"/>
                  </a:lnTo>
                  <a:lnTo>
                    <a:pt x="23" y="57"/>
                  </a:lnTo>
                  <a:lnTo>
                    <a:pt x="28" y="39"/>
                  </a:lnTo>
                  <a:lnTo>
                    <a:pt x="32" y="21"/>
                  </a:lnTo>
                  <a:lnTo>
                    <a:pt x="39" y="5"/>
                  </a:lnTo>
                  <a:lnTo>
                    <a:pt x="42" y="3"/>
                  </a:lnTo>
                  <a:lnTo>
                    <a:pt x="44" y="2"/>
                  </a:lnTo>
                  <a:lnTo>
                    <a:pt x="48" y="1"/>
                  </a:lnTo>
                  <a:lnTo>
                    <a:pt x="51" y="0"/>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61" name="Freeform 41"/>
            <p:cNvSpPr>
              <a:spLocks/>
            </p:cNvSpPr>
            <p:nvPr/>
          </p:nvSpPr>
          <p:spPr bwMode="auto">
            <a:xfrm>
              <a:off x="1378" y="2061"/>
              <a:ext cx="231" cy="105"/>
            </a:xfrm>
            <a:custGeom>
              <a:avLst/>
              <a:gdLst/>
              <a:ahLst/>
              <a:cxnLst>
                <a:cxn ang="0">
                  <a:pos x="231" y="39"/>
                </a:cxn>
                <a:cxn ang="0">
                  <a:pos x="228" y="48"/>
                </a:cxn>
                <a:cxn ang="0">
                  <a:pos x="224" y="57"/>
                </a:cxn>
                <a:cxn ang="0">
                  <a:pos x="220" y="67"/>
                </a:cxn>
                <a:cxn ang="0">
                  <a:pos x="215" y="75"/>
                </a:cxn>
                <a:cxn ang="0">
                  <a:pos x="209" y="82"/>
                </a:cxn>
                <a:cxn ang="0">
                  <a:pos x="201" y="89"/>
                </a:cxn>
                <a:cxn ang="0">
                  <a:pos x="194" y="94"/>
                </a:cxn>
                <a:cxn ang="0">
                  <a:pos x="184" y="97"/>
                </a:cxn>
                <a:cxn ang="0">
                  <a:pos x="156" y="104"/>
                </a:cxn>
                <a:cxn ang="0">
                  <a:pos x="129" y="105"/>
                </a:cxn>
                <a:cxn ang="0">
                  <a:pos x="104" y="101"/>
                </a:cxn>
                <a:cxn ang="0">
                  <a:pos x="80" y="92"/>
                </a:cxn>
                <a:cxn ang="0">
                  <a:pos x="57" y="81"/>
                </a:cxn>
                <a:cxn ang="0">
                  <a:pos x="36" y="67"/>
                </a:cxn>
                <a:cxn ang="0">
                  <a:pos x="17" y="50"/>
                </a:cxn>
                <a:cxn ang="0">
                  <a:pos x="0" y="34"/>
                </a:cxn>
                <a:cxn ang="0">
                  <a:pos x="0" y="30"/>
                </a:cxn>
                <a:cxn ang="0">
                  <a:pos x="0" y="26"/>
                </a:cxn>
                <a:cxn ang="0">
                  <a:pos x="1" y="23"/>
                </a:cxn>
                <a:cxn ang="0">
                  <a:pos x="2" y="19"/>
                </a:cxn>
                <a:cxn ang="0">
                  <a:pos x="19" y="33"/>
                </a:cxn>
                <a:cxn ang="0">
                  <a:pos x="36" y="43"/>
                </a:cxn>
                <a:cxn ang="0">
                  <a:pos x="57" y="52"/>
                </a:cxn>
                <a:cxn ang="0">
                  <a:pos x="78" y="58"/>
                </a:cxn>
                <a:cxn ang="0">
                  <a:pos x="100" y="62"/>
                </a:cxn>
                <a:cxn ang="0">
                  <a:pos x="123" y="64"/>
                </a:cxn>
                <a:cxn ang="0">
                  <a:pos x="146" y="64"/>
                </a:cxn>
                <a:cxn ang="0">
                  <a:pos x="168" y="63"/>
                </a:cxn>
                <a:cxn ang="0">
                  <a:pos x="180" y="59"/>
                </a:cxn>
                <a:cxn ang="0">
                  <a:pos x="189" y="52"/>
                </a:cxn>
                <a:cxn ang="0">
                  <a:pos x="195" y="43"/>
                </a:cxn>
                <a:cxn ang="0">
                  <a:pos x="200" y="33"/>
                </a:cxn>
                <a:cxn ang="0">
                  <a:pos x="201" y="24"/>
                </a:cxn>
                <a:cxn ang="0">
                  <a:pos x="203" y="15"/>
                </a:cxn>
                <a:cxn ang="0">
                  <a:pos x="205" y="7"/>
                </a:cxn>
                <a:cxn ang="0">
                  <a:pos x="210" y="0"/>
                </a:cxn>
                <a:cxn ang="0">
                  <a:pos x="219" y="6"/>
                </a:cxn>
                <a:cxn ang="0">
                  <a:pos x="226" y="15"/>
                </a:cxn>
                <a:cxn ang="0">
                  <a:pos x="229" y="26"/>
                </a:cxn>
                <a:cxn ang="0">
                  <a:pos x="231" y="39"/>
                </a:cxn>
              </a:cxnLst>
              <a:rect l="0" t="0" r="r" b="b"/>
              <a:pathLst>
                <a:path w="231" h="105">
                  <a:moveTo>
                    <a:pt x="231" y="39"/>
                  </a:moveTo>
                  <a:lnTo>
                    <a:pt x="228" y="48"/>
                  </a:lnTo>
                  <a:lnTo>
                    <a:pt x="224" y="57"/>
                  </a:lnTo>
                  <a:lnTo>
                    <a:pt x="220" y="67"/>
                  </a:lnTo>
                  <a:lnTo>
                    <a:pt x="215" y="75"/>
                  </a:lnTo>
                  <a:lnTo>
                    <a:pt x="209" y="82"/>
                  </a:lnTo>
                  <a:lnTo>
                    <a:pt x="201" y="89"/>
                  </a:lnTo>
                  <a:lnTo>
                    <a:pt x="194" y="94"/>
                  </a:lnTo>
                  <a:lnTo>
                    <a:pt x="184" y="97"/>
                  </a:lnTo>
                  <a:lnTo>
                    <a:pt x="156" y="104"/>
                  </a:lnTo>
                  <a:lnTo>
                    <a:pt x="129" y="105"/>
                  </a:lnTo>
                  <a:lnTo>
                    <a:pt x="104" y="101"/>
                  </a:lnTo>
                  <a:lnTo>
                    <a:pt x="80" y="92"/>
                  </a:lnTo>
                  <a:lnTo>
                    <a:pt x="57" y="81"/>
                  </a:lnTo>
                  <a:lnTo>
                    <a:pt x="36" y="67"/>
                  </a:lnTo>
                  <a:lnTo>
                    <a:pt x="17" y="50"/>
                  </a:lnTo>
                  <a:lnTo>
                    <a:pt x="0" y="34"/>
                  </a:lnTo>
                  <a:lnTo>
                    <a:pt x="0" y="30"/>
                  </a:lnTo>
                  <a:lnTo>
                    <a:pt x="0" y="26"/>
                  </a:lnTo>
                  <a:lnTo>
                    <a:pt x="1" y="23"/>
                  </a:lnTo>
                  <a:lnTo>
                    <a:pt x="2" y="19"/>
                  </a:lnTo>
                  <a:lnTo>
                    <a:pt x="19" y="33"/>
                  </a:lnTo>
                  <a:lnTo>
                    <a:pt x="36" y="43"/>
                  </a:lnTo>
                  <a:lnTo>
                    <a:pt x="57" y="52"/>
                  </a:lnTo>
                  <a:lnTo>
                    <a:pt x="78" y="58"/>
                  </a:lnTo>
                  <a:lnTo>
                    <a:pt x="100" y="62"/>
                  </a:lnTo>
                  <a:lnTo>
                    <a:pt x="123" y="64"/>
                  </a:lnTo>
                  <a:lnTo>
                    <a:pt x="146" y="64"/>
                  </a:lnTo>
                  <a:lnTo>
                    <a:pt x="168" y="63"/>
                  </a:lnTo>
                  <a:lnTo>
                    <a:pt x="180" y="59"/>
                  </a:lnTo>
                  <a:lnTo>
                    <a:pt x="189" y="52"/>
                  </a:lnTo>
                  <a:lnTo>
                    <a:pt x="195" y="43"/>
                  </a:lnTo>
                  <a:lnTo>
                    <a:pt x="200" y="33"/>
                  </a:lnTo>
                  <a:lnTo>
                    <a:pt x="201" y="24"/>
                  </a:lnTo>
                  <a:lnTo>
                    <a:pt x="203" y="15"/>
                  </a:lnTo>
                  <a:lnTo>
                    <a:pt x="205" y="7"/>
                  </a:lnTo>
                  <a:lnTo>
                    <a:pt x="210" y="0"/>
                  </a:lnTo>
                  <a:lnTo>
                    <a:pt x="219" y="6"/>
                  </a:lnTo>
                  <a:lnTo>
                    <a:pt x="226" y="15"/>
                  </a:lnTo>
                  <a:lnTo>
                    <a:pt x="229" y="26"/>
                  </a:lnTo>
                  <a:lnTo>
                    <a:pt x="231" y="39"/>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62" name="Freeform 42"/>
            <p:cNvSpPr>
              <a:spLocks/>
            </p:cNvSpPr>
            <p:nvPr/>
          </p:nvSpPr>
          <p:spPr bwMode="auto">
            <a:xfrm>
              <a:off x="2246" y="2061"/>
              <a:ext cx="17" cy="77"/>
            </a:xfrm>
            <a:custGeom>
              <a:avLst/>
              <a:gdLst/>
              <a:ahLst/>
              <a:cxnLst>
                <a:cxn ang="0">
                  <a:pos x="7" y="77"/>
                </a:cxn>
                <a:cxn ang="0">
                  <a:pos x="1" y="59"/>
                </a:cxn>
                <a:cxn ang="0">
                  <a:pos x="4" y="57"/>
                </a:cxn>
                <a:cxn ang="0">
                  <a:pos x="2" y="54"/>
                </a:cxn>
                <a:cxn ang="0">
                  <a:pos x="1" y="53"/>
                </a:cxn>
                <a:cxn ang="0">
                  <a:pos x="0" y="50"/>
                </a:cxn>
                <a:cxn ang="0">
                  <a:pos x="0" y="0"/>
                </a:cxn>
                <a:cxn ang="0">
                  <a:pos x="7" y="19"/>
                </a:cxn>
                <a:cxn ang="0">
                  <a:pos x="15" y="40"/>
                </a:cxn>
                <a:cxn ang="0">
                  <a:pos x="17" y="61"/>
                </a:cxn>
                <a:cxn ang="0">
                  <a:pos x="7" y="77"/>
                </a:cxn>
              </a:cxnLst>
              <a:rect l="0" t="0" r="r" b="b"/>
              <a:pathLst>
                <a:path w="17" h="77">
                  <a:moveTo>
                    <a:pt x="7" y="77"/>
                  </a:moveTo>
                  <a:lnTo>
                    <a:pt x="1" y="59"/>
                  </a:lnTo>
                  <a:lnTo>
                    <a:pt x="4" y="57"/>
                  </a:lnTo>
                  <a:lnTo>
                    <a:pt x="2" y="54"/>
                  </a:lnTo>
                  <a:lnTo>
                    <a:pt x="1" y="53"/>
                  </a:lnTo>
                  <a:lnTo>
                    <a:pt x="0" y="50"/>
                  </a:lnTo>
                  <a:lnTo>
                    <a:pt x="0" y="0"/>
                  </a:lnTo>
                  <a:lnTo>
                    <a:pt x="7" y="19"/>
                  </a:lnTo>
                  <a:lnTo>
                    <a:pt x="15" y="40"/>
                  </a:lnTo>
                  <a:lnTo>
                    <a:pt x="17" y="61"/>
                  </a:lnTo>
                  <a:lnTo>
                    <a:pt x="7" y="77"/>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63" name="Freeform 43"/>
            <p:cNvSpPr>
              <a:spLocks/>
            </p:cNvSpPr>
            <p:nvPr/>
          </p:nvSpPr>
          <p:spPr bwMode="auto">
            <a:xfrm>
              <a:off x="1081" y="2096"/>
              <a:ext cx="187" cy="165"/>
            </a:xfrm>
            <a:custGeom>
              <a:avLst/>
              <a:gdLst/>
              <a:ahLst/>
              <a:cxnLst>
                <a:cxn ang="0">
                  <a:pos x="184" y="31"/>
                </a:cxn>
                <a:cxn ang="0">
                  <a:pos x="182" y="36"/>
                </a:cxn>
                <a:cxn ang="0">
                  <a:pos x="180" y="41"/>
                </a:cxn>
                <a:cxn ang="0">
                  <a:pos x="179" y="46"/>
                </a:cxn>
                <a:cxn ang="0">
                  <a:pos x="179" y="50"/>
                </a:cxn>
                <a:cxn ang="0">
                  <a:pos x="171" y="66"/>
                </a:cxn>
                <a:cxn ang="0">
                  <a:pos x="161" y="81"/>
                </a:cxn>
                <a:cxn ang="0">
                  <a:pos x="151" y="95"/>
                </a:cxn>
                <a:cxn ang="0">
                  <a:pos x="139" y="109"/>
                </a:cxn>
                <a:cxn ang="0">
                  <a:pos x="127" y="122"/>
                </a:cxn>
                <a:cxn ang="0">
                  <a:pos x="114" y="135"/>
                </a:cxn>
                <a:cxn ang="0">
                  <a:pos x="99" y="146"/>
                </a:cxn>
                <a:cxn ang="0">
                  <a:pos x="85" y="156"/>
                </a:cxn>
                <a:cxn ang="0">
                  <a:pos x="80" y="160"/>
                </a:cxn>
                <a:cxn ang="0">
                  <a:pos x="75" y="163"/>
                </a:cxn>
                <a:cxn ang="0">
                  <a:pos x="68" y="164"/>
                </a:cxn>
                <a:cxn ang="0">
                  <a:pos x="62" y="165"/>
                </a:cxn>
                <a:cxn ang="0">
                  <a:pos x="54" y="165"/>
                </a:cxn>
                <a:cxn ang="0">
                  <a:pos x="48" y="164"/>
                </a:cxn>
                <a:cxn ang="0">
                  <a:pos x="40" y="164"/>
                </a:cxn>
                <a:cxn ang="0">
                  <a:pos x="34" y="163"/>
                </a:cxn>
                <a:cxn ang="0">
                  <a:pos x="30" y="158"/>
                </a:cxn>
                <a:cxn ang="0">
                  <a:pos x="24" y="154"/>
                </a:cxn>
                <a:cxn ang="0">
                  <a:pos x="16" y="149"/>
                </a:cxn>
                <a:cxn ang="0">
                  <a:pos x="9" y="145"/>
                </a:cxn>
                <a:cxn ang="0">
                  <a:pos x="3" y="140"/>
                </a:cxn>
                <a:cxn ang="0">
                  <a:pos x="0" y="133"/>
                </a:cxn>
                <a:cxn ang="0">
                  <a:pos x="1" y="127"/>
                </a:cxn>
                <a:cxn ang="0">
                  <a:pos x="7" y="119"/>
                </a:cxn>
                <a:cxn ang="0">
                  <a:pos x="33" y="125"/>
                </a:cxn>
                <a:cxn ang="0">
                  <a:pos x="57" y="123"/>
                </a:cxn>
                <a:cxn ang="0">
                  <a:pos x="78" y="118"/>
                </a:cxn>
                <a:cxn ang="0">
                  <a:pos x="100" y="109"/>
                </a:cxn>
                <a:cxn ang="0">
                  <a:pos x="119" y="97"/>
                </a:cxn>
                <a:cxn ang="0">
                  <a:pos x="137" y="83"/>
                </a:cxn>
                <a:cxn ang="0">
                  <a:pos x="153" y="66"/>
                </a:cxn>
                <a:cxn ang="0">
                  <a:pos x="167" y="50"/>
                </a:cxn>
                <a:cxn ang="0">
                  <a:pos x="170" y="41"/>
                </a:cxn>
                <a:cxn ang="0">
                  <a:pos x="174" y="35"/>
                </a:cxn>
                <a:cxn ang="0">
                  <a:pos x="176" y="28"/>
                </a:cxn>
                <a:cxn ang="0">
                  <a:pos x="179" y="21"/>
                </a:cxn>
                <a:cxn ang="0">
                  <a:pos x="182" y="0"/>
                </a:cxn>
                <a:cxn ang="0">
                  <a:pos x="187" y="5"/>
                </a:cxn>
                <a:cxn ang="0">
                  <a:pos x="187" y="13"/>
                </a:cxn>
                <a:cxn ang="0">
                  <a:pos x="185" y="22"/>
                </a:cxn>
                <a:cxn ang="0">
                  <a:pos x="184" y="31"/>
                </a:cxn>
              </a:cxnLst>
              <a:rect l="0" t="0" r="r" b="b"/>
              <a:pathLst>
                <a:path w="187" h="165">
                  <a:moveTo>
                    <a:pt x="184" y="31"/>
                  </a:moveTo>
                  <a:lnTo>
                    <a:pt x="182" y="36"/>
                  </a:lnTo>
                  <a:lnTo>
                    <a:pt x="180" y="41"/>
                  </a:lnTo>
                  <a:lnTo>
                    <a:pt x="179" y="46"/>
                  </a:lnTo>
                  <a:lnTo>
                    <a:pt x="179" y="50"/>
                  </a:lnTo>
                  <a:lnTo>
                    <a:pt x="171" y="66"/>
                  </a:lnTo>
                  <a:lnTo>
                    <a:pt x="161" y="81"/>
                  </a:lnTo>
                  <a:lnTo>
                    <a:pt x="151" y="95"/>
                  </a:lnTo>
                  <a:lnTo>
                    <a:pt x="139" y="109"/>
                  </a:lnTo>
                  <a:lnTo>
                    <a:pt x="127" y="122"/>
                  </a:lnTo>
                  <a:lnTo>
                    <a:pt x="114" y="135"/>
                  </a:lnTo>
                  <a:lnTo>
                    <a:pt x="99" y="146"/>
                  </a:lnTo>
                  <a:lnTo>
                    <a:pt x="85" y="156"/>
                  </a:lnTo>
                  <a:lnTo>
                    <a:pt x="80" y="160"/>
                  </a:lnTo>
                  <a:lnTo>
                    <a:pt x="75" y="163"/>
                  </a:lnTo>
                  <a:lnTo>
                    <a:pt x="68" y="164"/>
                  </a:lnTo>
                  <a:lnTo>
                    <a:pt x="62" y="165"/>
                  </a:lnTo>
                  <a:lnTo>
                    <a:pt x="54" y="165"/>
                  </a:lnTo>
                  <a:lnTo>
                    <a:pt x="48" y="164"/>
                  </a:lnTo>
                  <a:lnTo>
                    <a:pt x="40" y="164"/>
                  </a:lnTo>
                  <a:lnTo>
                    <a:pt x="34" y="163"/>
                  </a:lnTo>
                  <a:lnTo>
                    <a:pt x="30" y="158"/>
                  </a:lnTo>
                  <a:lnTo>
                    <a:pt x="24" y="154"/>
                  </a:lnTo>
                  <a:lnTo>
                    <a:pt x="16" y="149"/>
                  </a:lnTo>
                  <a:lnTo>
                    <a:pt x="9" y="145"/>
                  </a:lnTo>
                  <a:lnTo>
                    <a:pt x="3" y="140"/>
                  </a:lnTo>
                  <a:lnTo>
                    <a:pt x="0" y="133"/>
                  </a:lnTo>
                  <a:lnTo>
                    <a:pt x="1" y="127"/>
                  </a:lnTo>
                  <a:lnTo>
                    <a:pt x="7" y="119"/>
                  </a:lnTo>
                  <a:lnTo>
                    <a:pt x="33" y="125"/>
                  </a:lnTo>
                  <a:lnTo>
                    <a:pt x="57" y="123"/>
                  </a:lnTo>
                  <a:lnTo>
                    <a:pt x="78" y="118"/>
                  </a:lnTo>
                  <a:lnTo>
                    <a:pt x="100" y="109"/>
                  </a:lnTo>
                  <a:lnTo>
                    <a:pt x="119" y="97"/>
                  </a:lnTo>
                  <a:lnTo>
                    <a:pt x="137" y="83"/>
                  </a:lnTo>
                  <a:lnTo>
                    <a:pt x="153" y="66"/>
                  </a:lnTo>
                  <a:lnTo>
                    <a:pt x="167" y="50"/>
                  </a:lnTo>
                  <a:lnTo>
                    <a:pt x="170" y="41"/>
                  </a:lnTo>
                  <a:lnTo>
                    <a:pt x="174" y="35"/>
                  </a:lnTo>
                  <a:lnTo>
                    <a:pt x="176" y="28"/>
                  </a:lnTo>
                  <a:lnTo>
                    <a:pt x="179" y="21"/>
                  </a:lnTo>
                  <a:lnTo>
                    <a:pt x="182" y="0"/>
                  </a:lnTo>
                  <a:lnTo>
                    <a:pt x="187" y="5"/>
                  </a:lnTo>
                  <a:lnTo>
                    <a:pt x="187" y="13"/>
                  </a:lnTo>
                  <a:lnTo>
                    <a:pt x="185" y="22"/>
                  </a:lnTo>
                  <a:lnTo>
                    <a:pt x="184" y="31"/>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64" name="Freeform 44"/>
            <p:cNvSpPr>
              <a:spLocks/>
            </p:cNvSpPr>
            <p:nvPr/>
          </p:nvSpPr>
          <p:spPr bwMode="auto">
            <a:xfrm>
              <a:off x="2341" y="2100"/>
              <a:ext cx="20" cy="52"/>
            </a:xfrm>
            <a:custGeom>
              <a:avLst/>
              <a:gdLst/>
              <a:ahLst/>
              <a:cxnLst>
                <a:cxn ang="0">
                  <a:pos x="18" y="23"/>
                </a:cxn>
                <a:cxn ang="0">
                  <a:pos x="18" y="27"/>
                </a:cxn>
                <a:cxn ang="0">
                  <a:pos x="18" y="32"/>
                </a:cxn>
                <a:cxn ang="0">
                  <a:pos x="18" y="36"/>
                </a:cxn>
                <a:cxn ang="0">
                  <a:pos x="20" y="39"/>
                </a:cxn>
                <a:cxn ang="0">
                  <a:pos x="19" y="39"/>
                </a:cxn>
                <a:cxn ang="0">
                  <a:pos x="19" y="52"/>
                </a:cxn>
                <a:cxn ang="0">
                  <a:pos x="13" y="41"/>
                </a:cxn>
                <a:cxn ang="0">
                  <a:pos x="10" y="28"/>
                </a:cxn>
                <a:cxn ang="0">
                  <a:pos x="6" y="13"/>
                </a:cxn>
                <a:cxn ang="0">
                  <a:pos x="0" y="0"/>
                </a:cxn>
                <a:cxn ang="0">
                  <a:pos x="5" y="4"/>
                </a:cxn>
                <a:cxn ang="0">
                  <a:pos x="10" y="9"/>
                </a:cxn>
                <a:cxn ang="0">
                  <a:pos x="15" y="17"/>
                </a:cxn>
                <a:cxn ang="0">
                  <a:pos x="18" y="23"/>
                </a:cxn>
              </a:cxnLst>
              <a:rect l="0" t="0" r="r" b="b"/>
              <a:pathLst>
                <a:path w="20" h="52">
                  <a:moveTo>
                    <a:pt x="18" y="23"/>
                  </a:moveTo>
                  <a:lnTo>
                    <a:pt x="18" y="27"/>
                  </a:lnTo>
                  <a:lnTo>
                    <a:pt x="18" y="32"/>
                  </a:lnTo>
                  <a:lnTo>
                    <a:pt x="18" y="36"/>
                  </a:lnTo>
                  <a:lnTo>
                    <a:pt x="20" y="39"/>
                  </a:lnTo>
                  <a:lnTo>
                    <a:pt x="19" y="39"/>
                  </a:lnTo>
                  <a:lnTo>
                    <a:pt x="19" y="52"/>
                  </a:lnTo>
                  <a:lnTo>
                    <a:pt x="13" y="41"/>
                  </a:lnTo>
                  <a:lnTo>
                    <a:pt x="10" y="28"/>
                  </a:lnTo>
                  <a:lnTo>
                    <a:pt x="6" y="13"/>
                  </a:lnTo>
                  <a:lnTo>
                    <a:pt x="0" y="0"/>
                  </a:lnTo>
                  <a:lnTo>
                    <a:pt x="5" y="4"/>
                  </a:lnTo>
                  <a:lnTo>
                    <a:pt x="10" y="9"/>
                  </a:lnTo>
                  <a:lnTo>
                    <a:pt x="15" y="17"/>
                  </a:lnTo>
                  <a:lnTo>
                    <a:pt x="18" y="23"/>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65" name="Freeform 45"/>
            <p:cNvSpPr>
              <a:spLocks/>
            </p:cNvSpPr>
            <p:nvPr/>
          </p:nvSpPr>
          <p:spPr bwMode="auto">
            <a:xfrm>
              <a:off x="1083" y="2111"/>
              <a:ext cx="207" cy="189"/>
            </a:xfrm>
            <a:custGeom>
              <a:avLst/>
              <a:gdLst/>
              <a:ahLst/>
              <a:cxnLst>
                <a:cxn ang="0">
                  <a:pos x="202" y="56"/>
                </a:cxn>
                <a:cxn ang="0">
                  <a:pos x="202" y="65"/>
                </a:cxn>
                <a:cxn ang="0">
                  <a:pos x="199" y="72"/>
                </a:cxn>
                <a:cxn ang="0">
                  <a:pos x="197" y="78"/>
                </a:cxn>
                <a:cxn ang="0">
                  <a:pos x="194" y="85"/>
                </a:cxn>
                <a:cxn ang="0">
                  <a:pos x="187" y="98"/>
                </a:cxn>
                <a:cxn ang="0">
                  <a:pos x="178" y="111"/>
                </a:cxn>
                <a:cxn ang="0">
                  <a:pos x="168" y="122"/>
                </a:cxn>
                <a:cxn ang="0">
                  <a:pos x="158" y="134"/>
                </a:cxn>
                <a:cxn ang="0">
                  <a:pos x="145" y="144"/>
                </a:cxn>
                <a:cxn ang="0">
                  <a:pos x="133" y="153"/>
                </a:cxn>
                <a:cxn ang="0">
                  <a:pos x="119" y="163"/>
                </a:cxn>
                <a:cxn ang="0">
                  <a:pos x="107" y="172"/>
                </a:cxn>
                <a:cxn ang="0">
                  <a:pos x="97" y="174"/>
                </a:cxn>
                <a:cxn ang="0">
                  <a:pos x="86" y="178"/>
                </a:cxn>
                <a:cxn ang="0">
                  <a:pos x="75" y="182"/>
                </a:cxn>
                <a:cxn ang="0">
                  <a:pos x="64" y="186"/>
                </a:cxn>
                <a:cxn ang="0">
                  <a:pos x="53" y="188"/>
                </a:cxn>
                <a:cxn ang="0">
                  <a:pos x="42" y="189"/>
                </a:cxn>
                <a:cxn ang="0">
                  <a:pos x="31" y="188"/>
                </a:cxn>
                <a:cxn ang="0">
                  <a:pos x="21" y="184"/>
                </a:cxn>
                <a:cxn ang="0">
                  <a:pos x="14" y="174"/>
                </a:cxn>
                <a:cxn ang="0">
                  <a:pos x="9" y="164"/>
                </a:cxn>
                <a:cxn ang="0">
                  <a:pos x="4" y="155"/>
                </a:cxn>
                <a:cxn ang="0">
                  <a:pos x="0" y="145"/>
                </a:cxn>
                <a:cxn ang="0">
                  <a:pos x="8" y="150"/>
                </a:cxn>
                <a:cxn ang="0">
                  <a:pos x="15" y="155"/>
                </a:cxn>
                <a:cxn ang="0">
                  <a:pos x="24" y="160"/>
                </a:cxn>
                <a:cxn ang="0">
                  <a:pos x="33" y="164"/>
                </a:cxn>
                <a:cxn ang="0">
                  <a:pos x="43" y="167"/>
                </a:cxn>
                <a:cxn ang="0">
                  <a:pos x="53" y="168"/>
                </a:cxn>
                <a:cxn ang="0">
                  <a:pos x="64" y="168"/>
                </a:cxn>
                <a:cxn ang="0">
                  <a:pos x="74" y="167"/>
                </a:cxn>
                <a:cxn ang="0">
                  <a:pos x="94" y="157"/>
                </a:cxn>
                <a:cxn ang="0">
                  <a:pos x="114" y="144"/>
                </a:cxn>
                <a:cxn ang="0">
                  <a:pos x="133" y="129"/>
                </a:cxn>
                <a:cxn ang="0">
                  <a:pos x="150" y="112"/>
                </a:cxn>
                <a:cxn ang="0">
                  <a:pos x="166" y="94"/>
                </a:cxn>
                <a:cxn ang="0">
                  <a:pos x="179" y="75"/>
                </a:cxn>
                <a:cxn ang="0">
                  <a:pos x="191" y="55"/>
                </a:cxn>
                <a:cxn ang="0">
                  <a:pos x="199" y="35"/>
                </a:cxn>
                <a:cxn ang="0">
                  <a:pos x="201" y="25"/>
                </a:cxn>
                <a:cxn ang="0">
                  <a:pos x="202" y="16"/>
                </a:cxn>
                <a:cxn ang="0">
                  <a:pos x="205" y="8"/>
                </a:cxn>
                <a:cxn ang="0">
                  <a:pos x="207" y="0"/>
                </a:cxn>
                <a:cxn ang="0">
                  <a:pos x="206" y="14"/>
                </a:cxn>
                <a:cxn ang="0">
                  <a:pos x="205" y="30"/>
                </a:cxn>
                <a:cxn ang="0">
                  <a:pos x="203" y="44"/>
                </a:cxn>
                <a:cxn ang="0">
                  <a:pos x="202" y="56"/>
                </a:cxn>
              </a:cxnLst>
              <a:rect l="0" t="0" r="r" b="b"/>
              <a:pathLst>
                <a:path w="207" h="189">
                  <a:moveTo>
                    <a:pt x="202" y="56"/>
                  </a:moveTo>
                  <a:lnTo>
                    <a:pt x="202" y="65"/>
                  </a:lnTo>
                  <a:lnTo>
                    <a:pt x="199" y="72"/>
                  </a:lnTo>
                  <a:lnTo>
                    <a:pt x="197" y="78"/>
                  </a:lnTo>
                  <a:lnTo>
                    <a:pt x="194" y="85"/>
                  </a:lnTo>
                  <a:lnTo>
                    <a:pt x="187" y="98"/>
                  </a:lnTo>
                  <a:lnTo>
                    <a:pt x="178" y="111"/>
                  </a:lnTo>
                  <a:lnTo>
                    <a:pt x="168" y="122"/>
                  </a:lnTo>
                  <a:lnTo>
                    <a:pt x="158" y="134"/>
                  </a:lnTo>
                  <a:lnTo>
                    <a:pt x="145" y="144"/>
                  </a:lnTo>
                  <a:lnTo>
                    <a:pt x="133" y="153"/>
                  </a:lnTo>
                  <a:lnTo>
                    <a:pt x="119" y="163"/>
                  </a:lnTo>
                  <a:lnTo>
                    <a:pt x="107" y="172"/>
                  </a:lnTo>
                  <a:lnTo>
                    <a:pt x="97" y="174"/>
                  </a:lnTo>
                  <a:lnTo>
                    <a:pt x="86" y="178"/>
                  </a:lnTo>
                  <a:lnTo>
                    <a:pt x="75" y="182"/>
                  </a:lnTo>
                  <a:lnTo>
                    <a:pt x="64" y="186"/>
                  </a:lnTo>
                  <a:lnTo>
                    <a:pt x="53" y="188"/>
                  </a:lnTo>
                  <a:lnTo>
                    <a:pt x="42" y="189"/>
                  </a:lnTo>
                  <a:lnTo>
                    <a:pt x="31" y="188"/>
                  </a:lnTo>
                  <a:lnTo>
                    <a:pt x="21" y="184"/>
                  </a:lnTo>
                  <a:lnTo>
                    <a:pt x="14" y="174"/>
                  </a:lnTo>
                  <a:lnTo>
                    <a:pt x="9" y="164"/>
                  </a:lnTo>
                  <a:lnTo>
                    <a:pt x="4" y="155"/>
                  </a:lnTo>
                  <a:lnTo>
                    <a:pt x="0" y="145"/>
                  </a:lnTo>
                  <a:lnTo>
                    <a:pt x="8" y="150"/>
                  </a:lnTo>
                  <a:lnTo>
                    <a:pt x="15" y="155"/>
                  </a:lnTo>
                  <a:lnTo>
                    <a:pt x="24" y="160"/>
                  </a:lnTo>
                  <a:lnTo>
                    <a:pt x="33" y="164"/>
                  </a:lnTo>
                  <a:lnTo>
                    <a:pt x="43" y="167"/>
                  </a:lnTo>
                  <a:lnTo>
                    <a:pt x="53" y="168"/>
                  </a:lnTo>
                  <a:lnTo>
                    <a:pt x="64" y="168"/>
                  </a:lnTo>
                  <a:lnTo>
                    <a:pt x="74" y="167"/>
                  </a:lnTo>
                  <a:lnTo>
                    <a:pt x="94" y="157"/>
                  </a:lnTo>
                  <a:lnTo>
                    <a:pt x="114" y="144"/>
                  </a:lnTo>
                  <a:lnTo>
                    <a:pt x="133" y="129"/>
                  </a:lnTo>
                  <a:lnTo>
                    <a:pt x="150" y="112"/>
                  </a:lnTo>
                  <a:lnTo>
                    <a:pt x="166" y="94"/>
                  </a:lnTo>
                  <a:lnTo>
                    <a:pt x="179" y="75"/>
                  </a:lnTo>
                  <a:lnTo>
                    <a:pt x="191" y="55"/>
                  </a:lnTo>
                  <a:lnTo>
                    <a:pt x="199" y="35"/>
                  </a:lnTo>
                  <a:lnTo>
                    <a:pt x="201" y="25"/>
                  </a:lnTo>
                  <a:lnTo>
                    <a:pt x="202" y="16"/>
                  </a:lnTo>
                  <a:lnTo>
                    <a:pt x="205" y="8"/>
                  </a:lnTo>
                  <a:lnTo>
                    <a:pt x="207" y="0"/>
                  </a:lnTo>
                  <a:lnTo>
                    <a:pt x="206" y="14"/>
                  </a:lnTo>
                  <a:lnTo>
                    <a:pt x="205" y="30"/>
                  </a:lnTo>
                  <a:lnTo>
                    <a:pt x="203" y="44"/>
                  </a:lnTo>
                  <a:lnTo>
                    <a:pt x="202" y="56"/>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66" name="Freeform 46"/>
            <p:cNvSpPr>
              <a:spLocks/>
            </p:cNvSpPr>
            <p:nvPr/>
          </p:nvSpPr>
          <p:spPr bwMode="auto">
            <a:xfrm>
              <a:off x="1109" y="2120"/>
              <a:ext cx="214" cy="240"/>
            </a:xfrm>
            <a:custGeom>
              <a:avLst/>
              <a:gdLst/>
              <a:ahLst/>
              <a:cxnLst>
                <a:cxn ang="0">
                  <a:pos x="214" y="17"/>
                </a:cxn>
                <a:cxn ang="0">
                  <a:pos x="212" y="30"/>
                </a:cxn>
                <a:cxn ang="0">
                  <a:pos x="210" y="50"/>
                </a:cxn>
                <a:cxn ang="0">
                  <a:pos x="200" y="84"/>
                </a:cxn>
                <a:cxn ang="0">
                  <a:pos x="195" y="102"/>
                </a:cxn>
                <a:cxn ang="0">
                  <a:pos x="194" y="111"/>
                </a:cxn>
                <a:cxn ang="0">
                  <a:pos x="187" y="128"/>
                </a:cxn>
                <a:cxn ang="0">
                  <a:pos x="171" y="153"/>
                </a:cxn>
                <a:cxn ang="0">
                  <a:pos x="153" y="174"/>
                </a:cxn>
                <a:cxn ang="0">
                  <a:pos x="134" y="196"/>
                </a:cxn>
                <a:cxn ang="0">
                  <a:pos x="114" y="215"/>
                </a:cxn>
                <a:cxn ang="0">
                  <a:pos x="88" y="231"/>
                </a:cxn>
                <a:cxn ang="0">
                  <a:pos x="64" y="240"/>
                </a:cxn>
                <a:cxn ang="0">
                  <a:pos x="45" y="239"/>
                </a:cxn>
                <a:cxn ang="0">
                  <a:pos x="26" y="234"/>
                </a:cxn>
                <a:cxn ang="0">
                  <a:pos x="8" y="225"/>
                </a:cxn>
                <a:cxn ang="0">
                  <a:pos x="3" y="215"/>
                </a:cxn>
                <a:cxn ang="0">
                  <a:pos x="7" y="203"/>
                </a:cxn>
                <a:cxn ang="0">
                  <a:pos x="19" y="196"/>
                </a:cxn>
                <a:cxn ang="0">
                  <a:pos x="44" y="193"/>
                </a:cxn>
                <a:cxn ang="0">
                  <a:pos x="69" y="184"/>
                </a:cxn>
                <a:cxn ang="0">
                  <a:pos x="93" y="174"/>
                </a:cxn>
                <a:cxn ang="0">
                  <a:pos x="115" y="160"/>
                </a:cxn>
                <a:cxn ang="0">
                  <a:pos x="139" y="142"/>
                </a:cxn>
                <a:cxn ang="0">
                  <a:pos x="162" y="122"/>
                </a:cxn>
                <a:cxn ang="0">
                  <a:pos x="180" y="97"/>
                </a:cxn>
                <a:cxn ang="0">
                  <a:pos x="189" y="80"/>
                </a:cxn>
                <a:cxn ang="0">
                  <a:pos x="189" y="74"/>
                </a:cxn>
                <a:cxn ang="0">
                  <a:pos x="195" y="60"/>
                </a:cxn>
                <a:cxn ang="0">
                  <a:pos x="196" y="30"/>
                </a:cxn>
                <a:cxn ang="0">
                  <a:pos x="198" y="16"/>
                </a:cxn>
                <a:cxn ang="0">
                  <a:pos x="200" y="8"/>
                </a:cxn>
                <a:cxn ang="0">
                  <a:pos x="200" y="0"/>
                </a:cxn>
                <a:cxn ang="0">
                  <a:pos x="208" y="5"/>
                </a:cxn>
                <a:cxn ang="0">
                  <a:pos x="213" y="11"/>
                </a:cxn>
              </a:cxnLst>
              <a:rect l="0" t="0" r="r" b="b"/>
              <a:pathLst>
                <a:path w="214" h="240">
                  <a:moveTo>
                    <a:pt x="213" y="11"/>
                  </a:moveTo>
                  <a:lnTo>
                    <a:pt x="214" y="17"/>
                  </a:lnTo>
                  <a:lnTo>
                    <a:pt x="213" y="24"/>
                  </a:lnTo>
                  <a:lnTo>
                    <a:pt x="212" y="30"/>
                  </a:lnTo>
                  <a:lnTo>
                    <a:pt x="213" y="35"/>
                  </a:lnTo>
                  <a:lnTo>
                    <a:pt x="210" y="50"/>
                  </a:lnTo>
                  <a:lnTo>
                    <a:pt x="206" y="66"/>
                  </a:lnTo>
                  <a:lnTo>
                    <a:pt x="200" y="84"/>
                  </a:lnTo>
                  <a:lnTo>
                    <a:pt x="195" y="99"/>
                  </a:lnTo>
                  <a:lnTo>
                    <a:pt x="195" y="102"/>
                  </a:lnTo>
                  <a:lnTo>
                    <a:pt x="195" y="106"/>
                  </a:lnTo>
                  <a:lnTo>
                    <a:pt x="194" y="111"/>
                  </a:lnTo>
                  <a:lnTo>
                    <a:pt x="191" y="113"/>
                  </a:lnTo>
                  <a:lnTo>
                    <a:pt x="187" y="128"/>
                  </a:lnTo>
                  <a:lnTo>
                    <a:pt x="181" y="141"/>
                  </a:lnTo>
                  <a:lnTo>
                    <a:pt x="171" y="153"/>
                  </a:lnTo>
                  <a:lnTo>
                    <a:pt x="162" y="164"/>
                  </a:lnTo>
                  <a:lnTo>
                    <a:pt x="153" y="174"/>
                  </a:lnTo>
                  <a:lnTo>
                    <a:pt x="144" y="186"/>
                  </a:lnTo>
                  <a:lnTo>
                    <a:pt x="134" y="196"/>
                  </a:lnTo>
                  <a:lnTo>
                    <a:pt x="124" y="206"/>
                  </a:lnTo>
                  <a:lnTo>
                    <a:pt x="114" y="215"/>
                  </a:lnTo>
                  <a:lnTo>
                    <a:pt x="101" y="224"/>
                  </a:lnTo>
                  <a:lnTo>
                    <a:pt x="88" y="231"/>
                  </a:lnTo>
                  <a:lnTo>
                    <a:pt x="74" y="238"/>
                  </a:lnTo>
                  <a:lnTo>
                    <a:pt x="64" y="240"/>
                  </a:lnTo>
                  <a:lnTo>
                    <a:pt x="54" y="240"/>
                  </a:lnTo>
                  <a:lnTo>
                    <a:pt x="45" y="239"/>
                  </a:lnTo>
                  <a:lnTo>
                    <a:pt x="35" y="238"/>
                  </a:lnTo>
                  <a:lnTo>
                    <a:pt x="26" y="234"/>
                  </a:lnTo>
                  <a:lnTo>
                    <a:pt x="16" y="230"/>
                  </a:lnTo>
                  <a:lnTo>
                    <a:pt x="8" y="225"/>
                  </a:lnTo>
                  <a:lnTo>
                    <a:pt x="0" y="220"/>
                  </a:lnTo>
                  <a:lnTo>
                    <a:pt x="3" y="215"/>
                  </a:lnTo>
                  <a:lnTo>
                    <a:pt x="6" y="210"/>
                  </a:lnTo>
                  <a:lnTo>
                    <a:pt x="7" y="203"/>
                  </a:lnTo>
                  <a:lnTo>
                    <a:pt x="6" y="196"/>
                  </a:lnTo>
                  <a:lnTo>
                    <a:pt x="19" y="196"/>
                  </a:lnTo>
                  <a:lnTo>
                    <a:pt x="31" y="196"/>
                  </a:lnTo>
                  <a:lnTo>
                    <a:pt x="44" y="193"/>
                  </a:lnTo>
                  <a:lnTo>
                    <a:pt x="57" y="189"/>
                  </a:lnTo>
                  <a:lnTo>
                    <a:pt x="69" y="184"/>
                  </a:lnTo>
                  <a:lnTo>
                    <a:pt x="81" y="179"/>
                  </a:lnTo>
                  <a:lnTo>
                    <a:pt x="93" y="174"/>
                  </a:lnTo>
                  <a:lnTo>
                    <a:pt x="105" y="169"/>
                  </a:lnTo>
                  <a:lnTo>
                    <a:pt x="115" y="160"/>
                  </a:lnTo>
                  <a:lnTo>
                    <a:pt x="128" y="151"/>
                  </a:lnTo>
                  <a:lnTo>
                    <a:pt x="139" y="142"/>
                  </a:lnTo>
                  <a:lnTo>
                    <a:pt x="151" y="132"/>
                  </a:lnTo>
                  <a:lnTo>
                    <a:pt x="162" y="122"/>
                  </a:lnTo>
                  <a:lnTo>
                    <a:pt x="172" y="109"/>
                  </a:lnTo>
                  <a:lnTo>
                    <a:pt x="180" y="97"/>
                  </a:lnTo>
                  <a:lnTo>
                    <a:pt x="185" y="82"/>
                  </a:lnTo>
                  <a:lnTo>
                    <a:pt x="189" y="80"/>
                  </a:lnTo>
                  <a:lnTo>
                    <a:pt x="189" y="76"/>
                  </a:lnTo>
                  <a:lnTo>
                    <a:pt x="189" y="74"/>
                  </a:lnTo>
                  <a:lnTo>
                    <a:pt x="192" y="73"/>
                  </a:lnTo>
                  <a:lnTo>
                    <a:pt x="195" y="60"/>
                  </a:lnTo>
                  <a:lnTo>
                    <a:pt x="196" y="45"/>
                  </a:lnTo>
                  <a:lnTo>
                    <a:pt x="196" y="30"/>
                  </a:lnTo>
                  <a:lnTo>
                    <a:pt x="200" y="18"/>
                  </a:lnTo>
                  <a:lnTo>
                    <a:pt x="198" y="16"/>
                  </a:lnTo>
                  <a:lnTo>
                    <a:pt x="200" y="11"/>
                  </a:lnTo>
                  <a:lnTo>
                    <a:pt x="200" y="8"/>
                  </a:lnTo>
                  <a:lnTo>
                    <a:pt x="200" y="5"/>
                  </a:lnTo>
                  <a:lnTo>
                    <a:pt x="200" y="0"/>
                  </a:lnTo>
                  <a:lnTo>
                    <a:pt x="204" y="3"/>
                  </a:lnTo>
                  <a:lnTo>
                    <a:pt x="208" y="5"/>
                  </a:lnTo>
                  <a:lnTo>
                    <a:pt x="210" y="7"/>
                  </a:lnTo>
                  <a:lnTo>
                    <a:pt x="213" y="11"/>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67" name="Freeform 47"/>
            <p:cNvSpPr>
              <a:spLocks/>
            </p:cNvSpPr>
            <p:nvPr/>
          </p:nvSpPr>
          <p:spPr bwMode="auto">
            <a:xfrm>
              <a:off x="1367" y="2127"/>
              <a:ext cx="267" cy="189"/>
            </a:xfrm>
            <a:custGeom>
              <a:avLst/>
              <a:gdLst/>
              <a:ahLst/>
              <a:cxnLst>
                <a:cxn ang="0">
                  <a:pos x="74" y="67"/>
                </a:cxn>
                <a:cxn ang="0">
                  <a:pos x="86" y="75"/>
                </a:cxn>
                <a:cxn ang="0">
                  <a:pos x="97" y="83"/>
                </a:cxn>
                <a:cxn ang="0">
                  <a:pos x="108" y="92"/>
                </a:cxn>
                <a:cxn ang="0">
                  <a:pos x="120" y="101"/>
                </a:cxn>
                <a:cxn ang="0">
                  <a:pos x="131" y="110"/>
                </a:cxn>
                <a:cxn ang="0">
                  <a:pos x="144" y="118"/>
                </a:cxn>
                <a:cxn ang="0">
                  <a:pos x="157" y="125"/>
                </a:cxn>
                <a:cxn ang="0">
                  <a:pos x="169" y="132"/>
                </a:cxn>
                <a:cxn ang="0">
                  <a:pos x="177" y="133"/>
                </a:cxn>
                <a:cxn ang="0">
                  <a:pos x="184" y="134"/>
                </a:cxn>
                <a:cxn ang="0">
                  <a:pos x="191" y="135"/>
                </a:cxn>
                <a:cxn ang="0">
                  <a:pos x="198" y="137"/>
                </a:cxn>
                <a:cxn ang="0">
                  <a:pos x="205" y="138"/>
                </a:cxn>
                <a:cxn ang="0">
                  <a:pos x="212" y="137"/>
                </a:cxn>
                <a:cxn ang="0">
                  <a:pos x="220" y="135"/>
                </a:cxn>
                <a:cxn ang="0">
                  <a:pos x="228" y="133"/>
                </a:cxn>
                <a:cxn ang="0">
                  <a:pos x="238" y="119"/>
                </a:cxn>
                <a:cxn ang="0">
                  <a:pos x="245" y="101"/>
                </a:cxn>
                <a:cxn ang="0">
                  <a:pos x="252" y="81"/>
                </a:cxn>
                <a:cxn ang="0">
                  <a:pos x="259" y="63"/>
                </a:cxn>
                <a:cxn ang="0">
                  <a:pos x="264" y="76"/>
                </a:cxn>
                <a:cxn ang="0">
                  <a:pos x="267" y="94"/>
                </a:cxn>
                <a:cxn ang="0">
                  <a:pos x="266" y="111"/>
                </a:cxn>
                <a:cxn ang="0">
                  <a:pos x="263" y="125"/>
                </a:cxn>
                <a:cxn ang="0">
                  <a:pos x="263" y="137"/>
                </a:cxn>
                <a:cxn ang="0">
                  <a:pos x="259" y="146"/>
                </a:cxn>
                <a:cxn ang="0">
                  <a:pos x="256" y="153"/>
                </a:cxn>
                <a:cxn ang="0">
                  <a:pos x="252" y="161"/>
                </a:cxn>
                <a:cxn ang="0">
                  <a:pos x="248" y="170"/>
                </a:cxn>
                <a:cxn ang="0">
                  <a:pos x="240" y="177"/>
                </a:cxn>
                <a:cxn ang="0">
                  <a:pos x="230" y="182"/>
                </a:cxn>
                <a:cxn ang="0">
                  <a:pos x="221" y="187"/>
                </a:cxn>
                <a:cxn ang="0">
                  <a:pos x="202" y="189"/>
                </a:cxn>
                <a:cxn ang="0">
                  <a:pos x="184" y="186"/>
                </a:cxn>
                <a:cxn ang="0">
                  <a:pos x="169" y="181"/>
                </a:cxn>
                <a:cxn ang="0">
                  <a:pos x="153" y="173"/>
                </a:cxn>
                <a:cxn ang="0">
                  <a:pos x="138" y="165"/>
                </a:cxn>
                <a:cxn ang="0">
                  <a:pos x="124" y="156"/>
                </a:cxn>
                <a:cxn ang="0">
                  <a:pos x="110" y="147"/>
                </a:cxn>
                <a:cxn ang="0">
                  <a:pos x="94" y="138"/>
                </a:cxn>
                <a:cxn ang="0">
                  <a:pos x="82" y="125"/>
                </a:cxn>
                <a:cxn ang="0">
                  <a:pos x="69" y="113"/>
                </a:cxn>
                <a:cxn ang="0">
                  <a:pos x="56" y="99"/>
                </a:cxn>
                <a:cxn ang="0">
                  <a:pos x="45" y="83"/>
                </a:cxn>
                <a:cxn ang="0">
                  <a:pos x="32" y="68"/>
                </a:cxn>
                <a:cxn ang="0">
                  <a:pos x="21" y="53"/>
                </a:cxn>
                <a:cxn ang="0">
                  <a:pos x="11" y="38"/>
                </a:cxn>
                <a:cxn ang="0">
                  <a:pos x="2" y="23"/>
                </a:cxn>
                <a:cxn ang="0">
                  <a:pos x="2" y="16"/>
                </a:cxn>
                <a:cxn ang="0">
                  <a:pos x="2" y="11"/>
                </a:cxn>
                <a:cxn ang="0">
                  <a:pos x="0" y="6"/>
                </a:cxn>
                <a:cxn ang="0">
                  <a:pos x="2" y="0"/>
                </a:cxn>
                <a:cxn ang="0">
                  <a:pos x="11" y="9"/>
                </a:cxn>
                <a:cxn ang="0">
                  <a:pos x="18" y="17"/>
                </a:cxn>
                <a:cxn ang="0">
                  <a:pos x="27" y="26"/>
                </a:cxn>
                <a:cxn ang="0">
                  <a:pos x="36" y="35"/>
                </a:cxn>
                <a:cxn ang="0">
                  <a:pos x="45" y="43"/>
                </a:cxn>
                <a:cxn ang="0">
                  <a:pos x="54" y="52"/>
                </a:cxn>
                <a:cxn ang="0">
                  <a:pos x="64" y="59"/>
                </a:cxn>
                <a:cxn ang="0">
                  <a:pos x="74" y="67"/>
                </a:cxn>
              </a:cxnLst>
              <a:rect l="0" t="0" r="r" b="b"/>
              <a:pathLst>
                <a:path w="267" h="189">
                  <a:moveTo>
                    <a:pt x="74" y="67"/>
                  </a:moveTo>
                  <a:lnTo>
                    <a:pt x="86" y="75"/>
                  </a:lnTo>
                  <a:lnTo>
                    <a:pt x="97" y="83"/>
                  </a:lnTo>
                  <a:lnTo>
                    <a:pt x="108" y="92"/>
                  </a:lnTo>
                  <a:lnTo>
                    <a:pt x="120" y="101"/>
                  </a:lnTo>
                  <a:lnTo>
                    <a:pt x="131" y="110"/>
                  </a:lnTo>
                  <a:lnTo>
                    <a:pt x="144" y="118"/>
                  </a:lnTo>
                  <a:lnTo>
                    <a:pt x="157" y="125"/>
                  </a:lnTo>
                  <a:lnTo>
                    <a:pt x="169" y="132"/>
                  </a:lnTo>
                  <a:lnTo>
                    <a:pt x="177" y="133"/>
                  </a:lnTo>
                  <a:lnTo>
                    <a:pt x="184" y="134"/>
                  </a:lnTo>
                  <a:lnTo>
                    <a:pt x="191" y="135"/>
                  </a:lnTo>
                  <a:lnTo>
                    <a:pt x="198" y="137"/>
                  </a:lnTo>
                  <a:lnTo>
                    <a:pt x="205" y="138"/>
                  </a:lnTo>
                  <a:lnTo>
                    <a:pt x="212" y="137"/>
                  </a:lnTo>
                  <a:lnTo>
                    <a:pt x="220" y="135"/>
                  </a:lnTo>
                  <a:lnTo>
                    <a:pt x="228" y="133"/>
                  </a:lnTo>
                  <a:lnTo>
                    <a:pt x="238" y="119"/>
                  </a:lnTo>
                  <a:lnTo>
                    <a:pt x="245" y="101"/>
                  </a:lnTo>
                  <a:lnTo>
                    <a:pt x="252" y="81"/>
                  </a:lnTo>
                  <a:lnTo>
                    <a:pt x="259" y="63"/>
                  </a:lnTo>
                  <a:lnTo>
                    <a:pt x="264" y="76"/>
                  </a:lnTo>
                  <a:lnTo>
                    <a:pt x="267" y="94"/>
                  </a:lnTo>
                  <a:lnTo>
                    <a:pt x="266" y="111"/>
                  </a:lnTo>
                  <a:lnTo>
                    <a:pt x="263" y="125"/>
                  </a:lnTo>
                  <a:lnTo>
                    <a:pt x="263" y="137"/>
                  </a:lnTo>
                  <a:lnTo>
                    <a:pt x="259" y="146"/>
                  </a:lnTo>
                  <a:lnTo>
                    <a:pt x="256" y="153"/>
                  </a:lnTo>
                  <a:lnTo>
                    <a:pt x="252" y="161"/>
                  </a:lnTo>
                  <a:lnTo>
                    <a:pt x="248" y="170"/>
                  </a:lnTo>
                  <a:lnTo>
                    <a:pt x="240" y="177"/>
                  </a:lnTo>
                  <a:lnTo>
                    <a:pt x="230" y="182"/>
                  </a:lnTo>
                  <a:lnTo>
                    <a:pt x="221" y="187"/>
                  </a:lnTo>
                  <a:lnTo>
                    <a:pt x="202" y="189"/>
                  </a:lnTo>
                  <a:lnTo>
                    <a:pt x="184" y="186"/>
                  </a:lnTo>
                  <a:lnTo>
                    <a:pt x="169" y="181"/>
                  </a:lnTo>
                  <a:lnTo>
                    <a:pt x="153" y="173"/>
                  </a:lnTo>
                  <a:lnTo>
                    <a:pt x="138" y="165"/>
                  </a:lnTo>
                  <a:lnTo>
                    <a:pt x="124" y="156"/>
                  </a:lnTo>
                  <a:lnTo>
                    <a:pt x="110" y="147"/>
                  </a:lnTo>
                  <a:lnTo>
                    <a:pt x="94" y="138"/>
                  </a:lnTo>
                  <a:lnTo>
                    <a:pt x="82" y="125"/>
                  </a:lnTo>
                  <a:lnTo>
                    <a:pt x="69" y="113"/>
                  </a:lnTo>
                  <a:lnTo>
                    <a:pt x="56" y="99"/>
                  </a:lnTo>
                  <a:lnTo>
                    <a:pt x="45" y="83"/>
                  </a:lnTo>
                  <a:lnTo>
                    <a:pt x="32" y="68"/>
                  </a:lnTo>
                  <a:lnTo>
                    <a:pt x="21" y="53"/>
                  </a:lnTo>
                  <a:lnTo>
                    <a:pt x="11" y="38"/>
                  </a:lnTo>
                  <a:lnTo>
                    <a:pt x="2" y="23"/>
                  </a:lnTo>
                  <a:lnTo>
                    <a:pt x="2" y="16"/>
                  </a:lnTo>
                  <a:lnTo>
                    <a:pt x="2" y="11"/>
                  </a:lnTo>
                  <a:lnTo>
                    <a:pt x="0" y="6"/>
                  </a:lnTo>
                  <a:lnTo>
                    <a:pt x="2" y="0"/>
                  </a:lnTo>
                  <a:lnTo>
                    <a:pt x="11" y="9"/>
                  </a:lnTo>
                  <a:lnTo>
                    <a:pt x="18" y="17"/>
                  </a:lnTo>
                  <a:lnTo>
                    <a:pt x="27" y="26"/>
                  </a:lnTo>
                  <a:lnTo>
                    <a:pt x="36" y="35"/>
                  </a:lnTo>
                  <a:lnTo>
                    <a:pt x="45" y="43"/>
                  </a:lnTo>
                  <a:lnTo>
                    <a:pt x="54" y="52"/>
                  </a:lnTo>
                  <a:lnTo>
                    <a:pt x="64" y="59"/>
                  </a:lnTo>
                  <a:lnTo>
                    <a:pt x="74" y="67"/>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68" name="Freeform 48"/>
            <p:cNvSpPr>
              <a:spLocks/>
            </p:cNvSpPr>
            <p:nvPr/>
          </p:nvSpPr>
          <p:spPr bwMode="auto">
            <a:xfrm>
              <a:off x="1107" y="2139"/>
              <a:ext cx="247" cy="276"/>
            </a:xfrm>
            <a:custGeom>
              <a:avLst/>
              <a:gdLst/>
              <a:ahLst/>
              <a:cxnLst>
                <a:cxn ang="0">
                  <a:pos x="244" y="49"/>
                </a:cxn>
                <a:cxn ang="0">
                  <a:pos x="238" y="69"/>
                </a:cxn>
                <a:cxn ang="0">
                  <a:pos x="236" y="80"/>
                </a:cxn>
                <a:cxn ang="0">
                  <a:pos x="233" y="102"/>
                </a:cxn>
                <a:cxn ang="0">
                  <a:pos x="225" y="126"/>
                </a:cxn>
                <a:cxn ang="0">
                  <a:pos x="219" y="144"/>
                </a:cxn>
                <a:cxn ang="0">
                  <a:pos x="211" y="161"/>
                </a:cxn>
                <a:cxn ang="0">
                  <a:pos x="187" y="192"/>
                </a:cxn>
                <a:cxn ang="0">
                  <a:pos x="160" y="220"/>
                </a:cxn>
                <a:cxn ang="0">
                  <a:pos x="131" y="245"/>
                </a:cxn>
                <a:cxn ang="0">
                  <a:pos x="98" y="269"/>
                </a:cxn>
                <a:cxn ang="0">
                  <a:pos x="83" y="273"/>
                </a:cxn>
                <a:cxn ang="0">
                  <a:pos x="66" y="276"/>
                </a:cxn>
                <a:cxn ang="0">
                  <a:pos x="50" y="274"/>
                </a:cxn>
                <a:cxn ang="0">
                  <a:pos x="35" y="269"/>
                </a:cxn>
                <a:cxn ang="0">
                  <a:pos x="14" y="249"/>
                </a:cxn>
                <a:cxn ang="0">
                  <a:pos x="0" y="221"/>
                </a:cxn>
                <a:cxn ang="0">
                  <a:pos x="19" y="230"/>
                </a:cxn>
                <a:cxn ang="0">
                  <a:pos x="40" y="236"/>
                </a:cxn>
                <a:cxn ang="0">
                  <a:pos x="61" y="239"/>
                </a:cxn>
                <a:cxn ang="0">
                  <a:pos x="83" y="235"/>
                </a:cxn>
                <a:cxn ang="0">
                  <a:pos x="101" y="226"/>
                </a:cxn>
                <a:cxn ang="0">
                  <a:pos x="118" y="216"/>
                </a:cxn>
                <a:cxn ang="0">
                  <a:pos x="135" y="203"/>
                </a:cxn>
                <a:cxn ang="0">
                  <a:pos x="150" y="191"/>
                </a:cxn>
                <a:cxn ang="0">
                  <a:pos x="175" y="164"/>
                </a:cxn>
                <a:cxn ang="0">
                  <a:pos x="196" y="137"/>
                </a:cxn>
                <a:cxn ang="0">
                  <a:pos x="212" y="106"/>
                </a:cxn>
                <a:cxn ang="0">
                  <a:pos x="222" y="69"/>
                </a:cxn>
                <a:cxn ang="0">
                  <a:pos x="229" y="37"/>
                </a:cxn>
                <a:cxn ang="0">
                  <a:pos x="233" y="0"/>
                </a:cxn>
                <a:cxn ang="0">
                  <a:pos x="245" y="18"/>
                </a:cxn>
                <a:cxn ang="0">
                  <a:pos x="245" y="38"/>
                </a:cxn>
              </a:cxnLst>
              <a:rect l="0" t="0" r="r" b="b"/>
              <a:pathLst>
                <a:path w="247" h="276">
                  <a:moveTo>
                    <a:pt x="245" y="38"/>
                  </a:moveTo>
                  <a:lnTo>
                    <a:pt x="244" y="49"/>
                  </a:lnTo>
                  <a:lnTo>
                    <a:pt x="240" y="59"/>
                  </a:lnTo>
                  <a:lnTo>
                    <a:pt x="238" y="69"/>
                  </a:lnTo>
                  <a:lnTo>
                    <a:pt x="238" y="80"/>
                  </a:lnTo>
                  <a:lnTo>
                    <a:pt x="236" y="80"/>
                  </a:lnTo>
                  <a:lnTo>
                    <a:pt x="235" y="90"/>
                  </a:lnTo>
                  <a:lnTo>
                    <a:pt x="233" y="102"/>
                  </a:lnTo>
                  <a:lnTo>
                    <a:pt x="230" y="115"/>
                  </a:lnTo>
                  <a:lnTo>
                    <a:pt x="225" y="126"/>
                  </a:lnTo>
                  <a:lnTo>
                    <a:pt x="224" y="135"/>
                  </a:lnTo>
                  <a:lnTo>
                    <a:pt x="219" y="144"/>
                  </a:lnTo>
                  <a:lnTo>
                    <a:pt x="215" y="153"/>
                  </a:lnTo>
                  <a:lnTo>
                    <a:pt x="211" y="161"/>
                  </a:lnTo>
                  <a:lnTo>
                    <a:pt x="200" y="177"/>
                  </a:lnTo>
                  <a:lnTo>
                    <a:pt x="187" y="192"/>
                  </a:lnTo>
                  <a:lnTo>
                    <a:pt x="174" y="206"/>
                  </a:lnTo>
                  <a:lnTo>
                    <a:pt x="160" y="220"/>
                  </a:lnTo>
                  <a:lnTo>
                    <a:pt x="146" y="233"/>
                  </a:lnTo>
                  <a:lnTo>
                    <a:pt x="131" y="245"/>
                  </a:lnTo>
                  <a:lnTo>
                    <a:pt x="115" y="258"/>
                  </a:lnTo>
                  <a:lnTo>
                    <a:pt x="98" y="269"/>
                  </a:lnTo>
                  <a:lnTo>
                    <a:pt x="90" y="272"/>
                  </a:lnTo>
                  <a:lnTo>
                    <a:pt x="83" y="273"/>
                  </a:lnTo>
                  <a:lnTo>
                    <a:pt x="75" y="276"/>
                  </a:lnTo>
                  <a:lnTo>
                    <a:pt x="66" y="276"/>
                  </a:lnTo>
                  <a:lnTo>
                    <a:pt x="59" y="276"/>
                  </a:lnTo>
                  <a:lnTo>
                    <a:pt x="50" y="274"/>
                  </a:lnTo>
                  <a:lnTo>
                    <a:pt x="42" y="273"/>
                  </a:lnTo>
                  <a:lnTo>
                    <a:pt x="35" y="269"/>
                  </a:lnTo>
                  <a:lnTo>
                    <a:pt x="24" y="259"/>
                  </a:lnTo>
                  <a:lnTo>
                    <a:pt x="14" y="249"/>
                  </a:lnTo>
                  <a:lnTo>
                    <a:pt x="5" y="236"/>
                  </a:lnTo>
                  <a:lnTo>
                    <a:pt x="0" y="221"/>
                  </a:lnTo>
                  <a:lnTo>
                    <a:pt x="9" y="226"/>
                  </a:lnTo>
                  <a:lnTo>
                    <a:pt x="19" y="230"/>
                  </a:lnTo>
                  <a:lnTo>
                    <a:pt x="29" y="234"/>
                  </a:lnTo>
                  <a:lnTo>
                    <a:pt x="40" y="236"/>
                  </a:lnTo>
                  <a:lnTo>
                    <a:pt x="50" y="238"/>
                  </a:lnTo>
                  <a:lnTo>
                    <a:pt x="61" y="239"/>
                  </a:lnTo>
                  <a:lnTo>
                    <a:pt x="71" y="238"/>
                  </a:lnTo>
                  <a:lnTo>
                    <a:pt x="83" y="235"/>
                  </a:lnTo>
                  <a:lnTo>
                    <a:pt x="92" y="231"/>
                  </a:lnTo>
                  <a:lnTo>
                    <a:pt x="101" y="226"/>
                  </a:lnTo>
                  <a:lnTo>
                    <a:pt x="109" y="221"/>
                  </a:lnTo>
                  <a:lnTo>
                    <a:pt x="118" y="216"/>
                  </a:lnTo>
                  <a:lnTo>
                    <a:pt x="127" y="210"/>
                  </a:lnTo>
                  <a:lnTo>
                    <a:pt x="135" y="203"/>
                  </a:lnTo>
                  <a:lnTo>
                    <a:pt x="142" y="197"/>
                  </a:lnTo>
                  <a:lnTo>
                    <a:pt x="150" y="191"/>
                  </a:lnTo>
                  <a:lnTo>
                    <a:pt x="163" y="177"/>
                  </a:lnTo>
                  <a:lnTo>
                    <a:pt x="175" y="164"/>
                  </a:lnTo>
                  <a:lnTo>
                    <a:pt x="186" y="150"/>
                  </a:lnTo>
                  <a:lnTo>
                    <a:pt x="196" y="137"/>
                  </a:lnTo>
                  <a:lnTo>
                    <a:pt x="205" y="122"/>
                  </a:lnTo>
                  <a:lnTo>
                    <a:pt x="212" y="106"/>
                  </a:lnTo>
                  <a:lnTo>
                    <a:pt x="217" y="89"/>
                  </a:lnTo>
                  <a:lnTo>
                    <a:pt x="222" y="69"/>
                  </a:lnTo>
                  <a:lnTo>
                    <a:pt x="226" y="55"/>
                  </a:lnTo>
                  <a:lnTo>
                    <a:pt x="229" y="37"/>
                  </a:lnTo>
                  <a:lnTo>
                    <a:pt x="230" y="19"/>
                  </a:lnTo>
                  <a:lnTo>
                    <a:pt x="233" y="0"/>
                  </a:lnTo>
                  <a:lnTo>
                    <a:pt x="240" y="9"/>
                  </a:lnTo>
                  <a:lnTo>
                    <a:pt x="245" y="18"/>
                  </a:lnTo>
                  <a:lnTo>
                    <a:pt x="247" y="28"/>
                  </a:lnTo>
                  <a:lnTo>
                    <a:pt x="245" y="38"/>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69" name="Freeform 49"/>
            <p:cNvSpPr>
              <a:spLocks/>
            </p:cNvSpPr>
            <p:nvPr/>
          </p:nvSpPr>
          <p:spPr bwMode="auto">
            <a:xfrm>
              <a:off x="2310" y="2141"/>
              <a:ext cx="19" cy="53"/>
            </a:xfrm>
            <a:custGeom>
              <a:avLst/>
              <a:gdLst/>
              <a:ahLst/>
              <a:cxnLst>
                <a:cxn ang="0">
                  <a:pos x="18" y="17"/>
                </a:cxn>
                <a:cxn ang="0">
                  <a:pos x="17" y="28"/>
                </a:cxn>
                <a:cxn ang="0">
                  <a:pos x="18" y="35"/>
                </a:cxn>
                <a:cxn ang="0">
                  <a:pos x="19" y="44"/>
                </a:cxn>
                <a:cxn ang="0">
                  <a:pos x="18" y="53"/>
                </a:cxn>
                <a:cxn ang="0">
                  <a:pos x="9" y="44"/>
                </a:cxn>
                <a:cxn ang="0">
                  <a:pos x="6" y="31"/>
                </a:cxn>
                <a:cxn ang="0">
                  <a:pos x="3" y="17"/>
                </a:cxn>
                <a:cxn ang="0">
                  <a:pos x="0" y="3"/>
                </a:cxn>
                <a:cxn ang="0">
                  <a:pos x="9" y="0"/>
                </a:cxn>
                <a:cxn ang="0">
                  <a:pos x="13" y="5"/>
                </a:cxn>
                <a:cxn ang="0">
                  <a:pos x="14" y="11"/>
                </a:cxn>
                <a:cxn ang="0">
                  <a:pos x="18" y="17"/>
                </a:cxn>
              </a:cxnLst>
              <a:rect l="0" t="0" r="r" b="b"/>
              <a:pathLst>
                <a:path w="19" h="53">
                  <a:moveTo>
                    <a:pt x="18" y="17"/>
                  </a:moveTo>
                  <a:lnTo>
                    <a:pt x="17" y="28"/>
                  </a:lnTo>
                  <a:lnTo>
                    <a:pt x="18" y="35"/>
                  </a:lnTo>
                  <a:lnTo>
                    <a:pt x="19" y="44"/>
                  </a:lnTo>
                  <a:lnTo>
                    <a:pt x="18" y="53"/>
                  </a:lnTo>
                  <a:lnTo>
                    <a:pt x="9" y="44"/>
                  </a:lnTo>
                  <a:lnTo>
                    <a:pt x="6" y="31"/>
                  </a:lnTo>
                  <a:lnTo>
                    <a:pt x="3" y="17"/>
                  </a:lnTo>
                  <a:lnTo>
                    <a:pt x="0" y="3"/>
                  </a:lnTo>
                  <a:lnTo>
                    <a:pt x="9" y="0"/>
                  </a:lnTo>
                  <a:lnTo>
                    <a:pt x="13" y="5"/>
                  </a:lnTo>
                  <a:lnTo>
                    <a:pt x="14" y="11"/>
                  </a:lnTo>
                  <a:lnTo>
                    <a:pt x="18" y="17"/>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70" name="Freeform 50"/>
            <p:cNvSpPr>
              <a:spLocks/>
            </p:cNvSpPr>
            <p:nvPr/>
          </p:nvSpPr>
          <p:spPr bwMode="auto">
            <a:xfrm>
              <a:off x="1416" y="2152"/>
              <a:ext cx="195" cy="99"/>
            </a:xfrm>
            <a:custGeom>
              <a:avLst/>
              <a:gdLst/>
              <a:ahLst/>
              <a:cxnLst>
                <a:cxn ang="0">
                  <a:pos x="171" y="17"/>
                </a:cxn>
                <a:cxn ang="0">
                  <a:pos x="181" y="9"/>
                </a:cxn>
                <a:cxn ang="0">
                  <a:pos x="185" y="13"/>
                </a:cxn>
                <a:cxn ang="0">
                  <a:pos x="186" y="18"/>
                </a:cxn>
                <a:cxn ang="0">
                  <a:pos x="190" y="23"/>
                </a:cxn>
                <a:cxn ang="0">
                  <a:pos x="195" y="25"/>
                </a:cxn>
                <a:cxn ang="0">
                  <a:pos x="191" y="34"/>
                </a:cxn>
                <a:cxn ang="0">
                  <a:pos x="188" y="43"/>
                </a:cxn>
                <a:cxn ang="0">
                  <a:pos x="185" y="52"/>
                </a:cxn>
                <a:cxn ang="0">
                  <a:pos x="185" y="62"/>
                </a:cxn>
                <a:cxn ang="0">
                  <a:pos x="181" y="65"/>
                </a:cxn>
                <a:cxn ang="0">
                  <a:pos x="180" y="69"/>
                </a:cxn>
                <a:cxn ang="0">
                  <a:pos x="180" y="74"/>
                </a:cxn>
                <a:cxn ang="0">
                  <a:pos x="179" y="76"/>
                </a:cxn>
                <a:cxn ang="0">
                  <a:pos x="174" y="84"/>
                </a:cxn>
                <a:cxn ang="0">
                  <a:pos x="168" y="91"/>
                </a:cxn>
                <a:cxn ang="0">
                  <a:pos x="162" y="96"/>
                </a:cxn>
                <a:cxn ang="0">
                  <a:pos x="153" y="99"/>
                </a:cxn>
                <a:cxn ang="0">
                  <a:pos x="134" y="95"/>
                </a:cxn>
                <a:cxn ang="0">
                  <a:pos x="118" y="90"/>
                </a:cxn>
                <a:cxn ang="0">
                  <a:pos x="105" y="83"/>
                </a:cxn>
                <a:cxn ang="0">
                  <a:pos x="92" y="74"/>
                </a:cxn>
                <a:cxn ang="0">
                  <a:pos x="81" y="63"/>
                </a:cxn>
                <a:cxn ang="0">
                  <a:pos x="68" y="55"/>
                </a:cxn>
                <a:cxn ang="0">
                  <a:pos x="54" y="44"/>
                </a:cxn>
                <a:cxn ang="0">
                  <a:pos x="39" y="36"/>
                </a:cxn>
                <a:cxn ang="0">
                  <a:pos x="35" y="31"/>
                </a:cxn>
                <a:cxn ang="0">
                  <a:pos x="30" y="27"/>
                </a:cxn>
                <a:cxn ang="0">
                  <a:pos x="25" y="23"/>
                </a:cxn>
                <a:cxn ang="0">
                  <a:pos x="20" y="19"/>
                </a:cxn>
                <a:cxn ang="0">
                  <a:pos x="14" y="15"/>
                </a:cxn>
                <a:cxn ang="0">
                  <a:pos x="9" y="10"/>
                </a:cxn>
                <a:cxn ang="0">
                  <a:pos x="4" y="5"/>
                </a:cxn>
                <a:cxn ang="0">
                  <a:pos x="0" y="0"/>
                </a:cxn>
                <a:cxn ang="0">
                  <a:pos x="17" y="11"/>
                </a:cxn>
                <a:cxn ang="0">
                  <a:pos x="38" y="22"/>
                </a:cxn>
                <a:cxn ang="0">
                  <a:pos x="61" y="28"/>
                </a:cxn>
                <a:cxn ang="0">
                  <a:pos x="83" y="32"/>
                </a:cxn>
                <a:cxn ang="0">
                  <a:pos x="106" y="33"/>
                </a:cxn>
                <a:cxn ang="0">
                  <a:pos x="129" y="31"/>
                </a:cxn>
                <a:cxn ang="0">
                  <a:pos x="151" y="25"/>
                </a:cxn>
                <a:cxn ang="0">
                  <a:pos x="171" y="17"/>
                </a:cxn>
              </a:cxnLst>
              <a:rect l="0" t="0" r="r" b="b"/>
              <a:pathLst>
                <a:path w="195" h="99">
                  <a:moveTo>
                    <a:pt x="171" y="17"/>
                  </a:moveTo>
                  <a:lnTo>
                    <a:pt x="181" y="9"/>
                  </a:lnTo>
                  <a:lnTo>
                    <a:pt x="185" y="13"/>
                  </a:lnTo>
                  <a:lnTo>
                    <a:pt x="186" y="18"/>
                  </a:lnTo>
                  <a:lnTo>
                    <a:pt x="190" y="23"/>
                  </a:lnTo>
                  <a:lnTo>
                    <a:pt x="195" y="25"/>
                  </a:lnTo>
                  <a:lnTo>
                    <a:pt x="191" y="34"/>
                  </a:lnTo>
                  <a:lnTo>
                    <a:pt x="188" y="43"/>
                  </a:lnTo>
                  <a:lnTo>
                    <a:pt x="185" y="52"/>
                  </a:lnTo>
                  <a:lnTo>
                    <a:pt x="185" y="62"/>
                  </a:lnTo>
                  <a:lnTo>
                    <a:pt x="181" y="65"/>
                  </a:lnTo>
                  <a:lnTo>
                    <a:pt x="180" y="69"/>
                  </a:lnTo>
                  <a:lnTo>
                    <a:pt x="180" y="74"/>
                  </a:lnTo>
                  <a:lnTo>
                    <a:pt x="179" y="76"/>
                  </a:lnTo>
                  <a:lnTo>
                    <a:pt x="174" y="84"/>
                  </a:lnTo>
                  <a:lnTo>
                    <a:pt x="168" y="91"/>
                  </a:lnTo>
                  <a:lnTo>
                    <a:pt x="162" y="96"/>
                  </a:lnTo>
                  <a:lnTo>
                    <a:pt x="153" y="99"/>
                  </a:lnTo>
                  <a:lnTo>
                    <a:pt x="134" y="95"/>
                  </a:lnTo>
                  <a:lnTo>
                    <a:pt x="118" y="90"/>
                  </a:lnTo>
                  <a:lnTo>
                    <a:pt x="105" y="83"/>
                  </a:lnTo>
                  <a:lnTo>
                    <a:pt x="92" y="74"/>
                  </a:lnTo>
                  <a:lnTo>
                    <a:pt x="81" y="63"/>
                  </a:lnTo>
                  <a:lnTo>
                    <a:pt x="68" y="55"/>
                  </a:lnTo>
                  <a:lnTo>
                    <a:pt x="54" y="44"/>
                  </a:lnTo>
                  <a:lnTo>
                    <a:pt x="39" y="36"/>
                  </a:lnTo>
                  <a:lnTo>
                    <a:pt x="35" y="31"/>
                  </a:lnTo>
                  <a:lnTo>
                    <a:pt x="30" y="27"/>
                  </a:lnTo>
                  <a:lnTo>
                    <a:pt x="25" y="23"/>
                  </a:lnTo>
                  <a:lnTo>
                    <a:pt x="20" y="19"/>
                  </a:lnTo>
                  <a:lnTo>
                    <a:pt x="14" y="15"/>
                  </a:lnTo>
                  <a:lnTo>
                    <a:pt x="9" y="10"/>
                  </a:lnTo>
                  <a:lnTo>
                    <a:pt x="4" y="5"/>
                  </a:lnTo>
                  <a:lnTo>
                    <a:pt x="0" y="0"/>
                  </a:lnTo>
                  <a:lnTo>
                    <a:pt x="17" y="11"/>
                  </a:lnTo>
                  <a:lnTo>
                    <a:pt x="38" y="22"/>
                  </a:lnTo>
                  <a:lnTo>
                    <a:pt x="61" y="28"/>
                  </a:lnTo>
                  <a:lnTo>
                    <a:pt x="83" y="32"/>
                  </a:lnTo>
                  <a:lnTo>
                    <a:pt x="106" y="33"/>
                  </a:lnTo>
                  <a:lnTo>
                    <a:pt x="129" y="31"/>
                  </a:lnTo>
                  <a:lnTo>
                    <a:pt x="151" y="25"/>
                  </a:lnTo>
                  <a:lnTo>
                    <a:pt x="171" y="17"/>
                  </a:lnTo>
                  <a:close/>
                </a:path>
              </a:pathLst>
            </a:custGeom>
            <a:solidFill>
              <a:schemeClr val="accent2">
                <a:lumMod val="20000"/>
                <a:lumOff val="8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71" name="Freeform 51"/>
            <p:cNvSpPr>
              <a:spLocks/>
            </p:cNvSpPr>
            <p:nvPr/>
          </p:nvSpPr>
          <p:spPr bwMode="auto">
            <a:xfrm>
              <a:off x="2258" y="2157"/>
              <a:ext cx="13" cy="51"/>
            </a:xfrm>
            <a:custGeom>
              <a:avLst/>
              <a:gdLst/>
              <a:ahLst/>
              <a:cxnLst>
                <a:cxn ang="0">
                  <a:pos x="12" y="37"/>
                </a:cxn>
                <a:cxn ang="0">
                  <a:pos x="9" y="39"/>
                </a:cxn>
                <a:cxn ang="0">
                  <a:pos x="9" y="42"/>
                </a:cxn>
                <a:cxn ang="0">
                  <a:pos x="9" y="46"/>
                </a:cxn>
                <a:cxn ang="0">
                  <a:pos x="8" y="51"/>
                </a:cxn>
                <a:cxn ang="0">
                  <a:pos x="4" y="41"/>
                </a:cxn>
                <a:cxn ang="0">
                  <a:pos x="2" y="28"/>
                </a:cxn>
                <a:cxn ang="0">
                  <a:pos x="2" y="17"/>
                </a:cxn>
                <a:cxn ang="0">
                  <a:pos x="0" y="6"/>
                </a:cxn>
                <a:cxn ang="0">
                  <a:pos x="3" y="0"/>
                </a:cxn>
                <a:cxn ang="0">
                  <a:pos x="8" y="8"/>
                </a:cxn>
                <a:cxn ang="0">
                  <a:pos x="12" y="17"/>
                </a:cxn>
                <a:cxn ang="0">
                  <a:pos x="13" y="27"/>
                </a:cxn>
                <a:cxn ang="0">
                  <a:pos x="12" y="37"/>
                </a:cxn>
              </a:cxnLst>
              <a:rect l="0" t="0" r="r" b="b"/>
              <a:pathLst>
                <a:path w="13" h="51">
                  <a:moveTo>
                    <a:pt x="12" y="37"/>
                  </a:moveTo>
                  <a:lnTo>
                    <a:pt x="9" y="39"/>
                  </a:lnTo>
                  <a:lnTo>
                    <a:pt x="9" y="42"/>
                  </a:lnTo>
                  <a:lnTo>
                    <a:pt x="9" y="46"/>
                  </a:lnTo>
                  <a:lnTo>
                    <a:pt x="8" y="51"/>
                  </a:lnTo>
                  <a:lnTo>
                    <a:pt x="4" y="41"/>
                  </a:lnTo>
                  <a:lnTo>
                    <a:pt x="2" y="28"/>
                  </a:lnTo>
                  <a:lnTo>
                    <a:pt x="2" y="17"/>
                  </a:lnTo>
                  <a:lnTo>
                    <a:pt x="0" y="6"/>
                  </a:lnTo>
                  <a:lnTo>
                    <a:pt x="3" y="0"/>
                  </a:lnTo>
                  <a:lnTo>
                    <a:pt x="8" y="8"/>
                  </a:lnTo>
                  <a:lnTo>
                    <a:pt x="12" y="17"/>
                  </a:lnTo>
                  <a:lnTo>
                    <a:pt x="13" y="27"/>
                  </a:lnTo>
                  <a:lnTo>
                    <a:pt x="12" y="37"/>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72" name="Freeform 52"/>
            <p:cNvSpPr>
              <a:spLocks/>
            </p:cNvSpPr>
            <p:nvPr/>
          </p:nvSpPr>
          <p:spPr bwMode="auto">
            <a:xfrm>
              <a:off x="1364" y="2219"/>
              <a:ext cx="56" cy="66"/>
            </a:xfrm>
            <a:custGeom>
              <a:avLst/>
              <a:gdLst/>
              <a:ahLst/>
              <a:cxnLst>
                <a:cxn ang="0">
                  <a:pos x="56" y="47"/>
                </a:cxn>
                <a:cxn ang="0">
                  <a:pos x="49" y="51"/>
                </a:cxn>
                <a:cxn ang="0">
                  <a:pos x="42" y="54"/>
                </a:cxn>
                <a:cxn ang="0">
                  <a:pos x="34" y="56"/>
                </a:cxn>
                <a:cxn ang="0">
                  <a:pos x="26" y="57"/>
                </a:cxn>
                <a:cxn ang="0">
                  <a:pos x="19" y="59"/>
                </a:cxn>
                <a:cxn ang="0">
                  <a:pos x="12" y="61"/>
                </a:cxn>
                <a:cxn ang="0">
                  <a:pos x="5" y="62"/>
                </a:cxn>
                <a:cxn ang="0">
                  <a:pos x="0" y="66"/>
                </a:cxn>
                <a:cxn ang="0">
                  <a:pos x="5" y="52"/>
                </a:cxn>
                <a:cxn ang="0">
                  <a:pos x="11" y="37"/>
                </a:cxn>
                <a:cxn ang="0">
                  <a:pos x="14" y="19"/>
                </a:cxn>
                <a:cxn ang="0">
                  <a:pos x="14" y="0"/>
                </a:cxn>
                <a:cxn ang="0">
                  <a:pos x="20" y="5"/>
                </a:cxn>
                <a:cxn ang="0">
                  <a:pos x="25" y="12"/>
                </a:cxn>
                <a:cxn ang="0">
                  <a:pos x="30" y="17"/>
                </a:cxn>
                <a:cxn ang="0">
                  <a:pos x="35" y="23"/>
                </a:cxn>
                <a:cxn ang="0">
                  <a:pos x="40" y="29"/>
                </a:cxn>
                <a:cxn ang="0">
                  <a:pos x="45" y="36"/>
                </a:cxn>
                <a:cxn ang="0">
                  <a:pos x="50" y="41"/>
                </a:cxn>
                <a:cxn ang="0">
                  <a:pos x="56" y="47"/>
                </a:cxn>
              </a:cxnLst>
              <a:rect l="0" t="0" r="r" b="b"/>
              <a:pathLst>
                <a:path w="56" h="66">
                  <a:moveTo>
                    <a:pt x="56" y="47"/>
                  </a:moveTo>
                  <a:lnTo>
                    <a:pt x="49" y="51"/>
                  </a:lnTo>
                  <a:lnTo>
                    <a:pt x="42" y="54"/>
                  </a:lnTo>
                  <a:lnTo>
                    <a:pt x="34" y="56"/>
                  </a:lnTo>
                  <a:lnTo>
                    <a:pt x="26" y="57"/>
                  </a:lnTo>
                  <a:lnTo>
                    <a:pt x="19" y="59"/>
                  </a:lnTo>
                  <a:lnTo>
                    <a:pt x="12" y="61"/>
                  </a:lnTo>
                  <a:lnTo>
                    <a:pt x="5" y="62"/>
                  </a:lnTo>
                  <a:lnTo>
                    <a:pt x="0" y="66"/>
                  </a:lnTo>
                  <a:lnTo>
                    <a:pt x="5" y="52"/>
                  </a:lnTo>
                  <a:lnTo>
                    <a:pt x="11" y="37"/>
                  </a:lnTo>
                  <a:lnTo>
                    <a:pt x="14" y="19"/>
                  </a:lnTo>
                  <a:lnTo>
                    <a:pt x="14" y="0"/>
                  </a:lnTo>
                  <a:lnTo>
                    <a:pt x="20" y="5"/>
                  </a:lnTo>
                  <a:lnTo>
                    <a:pt x="25" y="12"/>
                  </a:lnTo>
                  <a:lnTo>
                    <a:pt x="30" y="17"/>
                  </a:lnTo>
                  <a:lnTo>
                    <a:pt x="35" y="23"/>
                  </a:lnTo>
                  <a:lnTo>
                    <a:pt x="40" y="29"/>
                  </a:lnTo>
                  <a:lnTo>
                    <a:pt x="45" y="36"/>
                  </a:lnTo>
                  <a:lnTo>
                    <a:pt x="50" y="41"/>
                  </a:lnTo>
                  <a:lnTo>
                    <a:pt x="56" y="47"/>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73" name="Freeform 53"/>
            <p:cNvSpPr>
              <a:spLocks/>
            </p:cNvSpPr>
            <p:nvPr/>
          </p:nvSpPr>
          <p:spPr bwMode="auto">
            <a:xfrm>
              <a:off x="1347" y="2283"/>
              <a:ext cx="113" cy="56"/>
            </a:xfrm>
            <a:custGeom>
              <a:avLst/>
              <a:gdLst/>
              <a:ahLst/>
              <a:cxnLst>
                <a:cxn ang="0">
                  <a:pos x="113" y="24"/>
                </a:cxn>
                <a:cxn ang="0">
                  <a:pos x="99" y="25"/>
                </a:cxn>
                <a:cxn ang="0">
                  <a:pos x="86" y="28"/>
                </a:cxn>
                <a:cxn ang="0">
                  <a:pos x="74" y="33"/>
                </a:cxn>
                <a:cxn ang="0">
                  <a:pos x="61" y="37"/>
                </a:cxn>
                <a:cxn ang="0">
                  <a:pos x="48" y="42"/>
                </a:cxn>
                <a:cxn ang="0">
                  <a:pos x="36" y="47"/>
                </a:cxn>
                <a:cxn ang="0">
                  <a:pos x="22" y="52"/>
                </a:cxn>
                <a:cxn ang="0">
                  <a:pos x="9" y="56"/>
                </a:cxn>
                <a:cxn ang="0">
                  <a:pos x="5" y="54"/>
                </a:cxn>
                <a:cxn ang="0">
                  <a:pos x="1" y="52"/>
                </a:cxn>
                <a:cxn ang="0">
                  <a:pos x="0" y="48"/>
                </a:cxn>
                <a:cxn ang="0">
                  <a:pos x="0" y="44"/>
                </a:cxn>
                <a:cxn ang="0">
                  <a:pos x="5" y="35"/>
                </a:cxn>
                <a:cxn ang="0">
                  <a:pos x="14" y="28"/>
                </a:cxn>
                <a:cxn ang="0">
                  <a:pos x="24" y="24"/>
                </a:cxn>
                <a:cxn ang="0">
                  <a:pos x="33" y="19"/>
                </a:cxn>
                <a:cxn ang="0">
                  <a:pos x="90" y="0"/>
                </a:cxn>
                <a:cxn ang="0">
                  <a:pos x="98" y="4"/>
                </a:cxn>
                <a:cxn ang="0">
                  <a:pos x="104" y="9"/>
                </a:cxn>
                <a:cxn ang="0">
                  <a:pos x="108" y="16"/>
                </a:cxn>
                <a:cxn ang="0">
                  <a:pos x="113" y="24"/>
                </a:cxn>
              </a:cxnLst>
              <a:rect l="0" t="0" r="r" b="b"/>
              <a:pathLst>
                <a:path w="113" h="56">
                  <a:moveTo>
                    <a:pt x="113" y="24"/>
                  </a:moveTo>
                  <a:lnTo>
                    <a:pt x="99" y="25"/>
                  </a:lnTo>
                  <a:lnTo>
                    <a:pt x="86" y="28"/>
                  </a:lnTo>
                  <a:lnTo>
                    <a:pt x="74" y="33"/>
                  </a:lnTo>
                  <a:lnTo>
                    <a:pt x="61" y="37"/>
                  </a:lnTo>
                  <a:lnTo>
                    <a:pt x="48" y="42"/>
                  </a:lnTo>
                  <a:lnTo>
                    <a:pt x="36" y="47"/>
                  </a:lnTo>
                  <a:lnTo>
                    <a:pt x="22" y="52"/>
                  </a:lnTo>
                  <a:lnTo>
                    <a:pt x="9" y="56"/>
                  </a:lnTo>
                  <a:lnTo>
                    <a:pt x="5" y="54"/>
                  </a:lnTo>
                  <a:lnTo>
                    <a:pt x="1" y="52"/>
                  </a:lnTo>
                  <a:lnTo>
                    <a:pt x="0" y="48"/>
                  </a:lnTo>
                  <a:lnTo>
                    <a:pt x="0" y="44"/>
                  </a:lnTo>
                  <a:lnTo>
                    <a:pt x="5" y="35"/>
                  </a:lnTo>
                  <a:lnTo>
                    <a:pt x="14" y="28"/>
                  </a:lnTo>
                  <a:lnTo>
                    <a:pt x="24" y="24"/>
                  </a:lnTo>
                  <a:lnTo>
                    <a:pt x="33" y="19"/>
                  </a:lnTo>
                  <a:lnTo>
                    <a:pt x="90" y="0"/>
                  </a:lnTo>
                  <a:lnTo>
                    <a:pt x="98" y="4"/>
                  </a:lnTo>
                  <a:lnTo>
                    <a:pt x="104" y="9"/>
                  </a:lnTo>
                  <a:lnTo>
                    <a:pt x="108" y="16"/>
                  </a:lnTo>
                  <a:lnTo>
                    <a:pt x="113" y="24"/>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74" name="Freeform 54"/>
            <p:cNvSpPr>
              <a:spLocks/>
            </p:cNvSpPr>
            <p:nvPr/>
          </p:nvSpPr>
          <p:spPr bwMode="auto">
            <a:xfrm>
              <a:off x="1385" y="2328"/>
              <a:ext cx="64" cy="31"/>
            </a:xfrm>
            <a:custGeom>
              <a:avLst/>
              <a:gdLst/>
              <a:ahLst/>
              <a:cxnLst>
                <a:cxn ang="0">
                  <a:pos x="62" y="0"/>
                </a:cxn>
                <a:cxn ang="0">
                  <a:pos x="60" y="4"/>
                </a:cxn>
                <a:cxn ang="0">
                  <a:pos x="61" y="7"/>
                </a:cxn>
                <a:cxn ang="0">
                  <a:pos x="62" y="11"/>
                </a:cxn>
                <a:cxn ang="0">
                  <a:pos x="60" y="12"/>
                </a:cxn>
                <a:cxn ang="0">
                  <a:pos x="64" y="17"/>
                </a:cxn>
                <a:cxn ang="0">
                  <a:pos x="56" y="19"/>
                </a:cxn>
                <a:cxn ang="0">
                  <a:pos x="48" y="21"/>
                </a:cxn>
                <a:cxn ang="0">
                  <a:pos x="42" y="22"/>
                </a:cxn>
                <a:cxn ang="0">
                  <a:pos x="35" y="23"/>
                </a:cxn>
                <a:cxn ang="0">
                  <a:pos x="27" y="25"/>
                </a:cxn>
                <a:cxn ang="0">
                  <a:pos x="19" y="26"/>
                </a:cxn>
                <a:cxn ang="0">
                  <a:pos x="13" y="28"/>
                </a:cxn>
                <a:cxn ang="0">
                  <a:pos x="7" y="31"/>
                </a:cxn>
                <a:cxn ang="0">
                  <a:pos x="4" y="30"/>
                </a:cxn>
                <a:cxn ang="0">
                  <a:pos x="2" y="26"/>
                </a:cxn>
                <a:cxn ang="0">
                  <a:pos x="0" y="22"/>
                </a:cxn>
                <a:cxn ang="0">
                  <a:pos x="3" y="18"/>
                </a:cxn>
                <a:cxn ang="0">
                  <a:pos x="10" y="17"/>
                </a:cxn>
                <a:cxn ang="0">
                  <a:pos x="19" y="16"/>
                </a:cxn>
                <a:cxn ang="0">
                  <a:pos x="26" y="13"/>
                </a:cxn>
                <a:cxn ang="0">
                  <a:pos x="33" y="9"/>
                </a:cxn>
                <a:cxn ang="0">
                  <a:pos x="40" y="7"/>
                </a:cxn>
                <a:cxn ang="0">
                  <a:pos x="47" y="4"/>
                </a:cxn>
                <a:cxn ang="0">
                  <a:pos x="55" y="2"/>
                </a:cxn>
                <a:cxn ang="0">
                  <a:pos x="62" y="0"/>
                </a:cxn>
              </a:cxnLst>
              <a:rect l="0" t="0" r="r" b="b"/>
              <a:pathLst>
                <a:path w="64" h="31">
                  <a:moveTo>
                    <a:pt x="62" y="0"/>
                  </a:moveTo>
                  <a:lnTo>
                    <a:pt x="60" y="4"/>
                  </a:lnTo>
                  <a:lnTo>
                    <a:pt x="61" y="7"/>
                  </a:lnTo>
                  <a:lnTo>
                    <a:pt x="62" y="11"/>
                  </a:lnTo>
                  <a:lnTo>
                    <a:pt x="60" y="12"/>
                  </a:lnTo>
                  <a:lnTo>
                    <a:pt x="64" y="17"/>
                  </a:lnTo>
                  <a:lnTo>
                    <a:pt x="56" y="19"/>
                  </a:lnTo>
                  <a:lnTo>
                    <a:pt x="48" y="21"/>
                  </a:lnTo>
                  <a:lnTo>
                    <a:pt x="42" y="22"/>
                  </a:lnTo>
                  <a:lnTo>
                    <a:pt x="35" y="23"/>
                  </a:lnTo>
                  <a:lnTo>
                    <a:pt x="27" y="25"/>
                  </a:lnTo>
                  <a:lnTo>
                    <a:pt x="19" y="26"/>
                  </a:lnTo>
                  <a:lnTo>
                    <a:pt x="13" y="28"/>
                  </a:lnTo>
                  <a:lnTo>
                    <a:pt x="7" y="31"/>
                  </a:lnTo>
                  <a:lnTo>
                    <a:pt x="4" y="30"/>
                  </a:lnTo>
                  <a:lnTo>
                    <a:pt x="2" y="26"/>
                  </a:lnTo>
                  <a:lnTo>
                    <a:pt x="0" y="22"/>
                  </a:lnTo>
                  <a:lnTo>
                    <a:pt x="3" y="18"/>
                  </a:lnTo>
                  <a:lnTo>
                    <a:pt x="10" y="17"/>
                  </a:lnTo>
                  <a:lnTo>
                    <a:pt x="19" y="16"/>
                  </a:lnTo>
                  <a:lnTo>
                    <a:pt x="26" y="13"/>
                  </a:lnTo>
                  <a:lnTo>
                    <a:pt x="33" y="9"/>
                  </a:lnTo>
                  <a:lnTo>
                    <a:pt x="40" y="7"/>
                  </a:lnTo>
                  <a:lnTo>
                    <a:pt x="47" y="4"/>
                  </a:lnTo>
                  <a:lnTo>
                    <a:pt x="55" y="2"/>
                  </a:lnTo>
                  <a:lnTo>
                    <a:pt x="62" y="0"/>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75" name="Freeform 55"/>
            <p:cNvSpPr>
              <a:spLocks/>
            </p:cNvSpPr>
            <p:nvPr/>
          </p:nvSpPr>
          <p:spPr bwMode="auto">
            <a:xfrm>
              <a:off x="1360" y="2363"/>
              <a:ext cx="122" cy="33"/>
            </a:xfrm>
            <a:custGeom>
              <a:avLst/>
              <a:gdLst/>
              <a:ahLst/>
              <a:cxnLst>
                <a:cxn ang="0">
                  <a:pos x="122" y="2"/>
                </a:cxn>
                <a:cxn ang="0">
                  <a:pos x="110" y="12"/>
                </a:cxn>
                <a:cxn ang="0">
                  <a:pos x="98" y="20"/>
                </a:cxn>
                <a:cxn ang="0">
                  <a:pos x="84" y="25"/>
                </a:cxn>
                <a:cxn ang="0">
                  <a:pos x="67" y="28"/>
                </a:cxn>
                <a:cxn ang="0">
                  <a:pos x="52" y="30"/>
                </a:cxn>
                <a:cxn ang="0">
                  <a:pos x="35" y="31"/>
                </a:cxn>
                <a:cxn ang="0">
                  <a:pos x="19" y="31"/>
                </a:cxn>
                <a:cxn ang="0">
                  <a:pos x="5" y="33"/>
                </a:cxn>
                <a:cxn ang="0">
                  <a:pos x="0" y="30"/>
                </a:cxn>
                <a:cxn ang="0">
                  <a:pos x="4" y="22"/>
                </a:cxn>
                <a:cxn ang="0">
                  <a:pos x="18" y="19"/>
                </a:cxn>
                <a:cxn ang="0">
                  <a:pos x="32" y="14"/>
                </a:cxn>
                <a:cxn ang="0">
                  <a:pos x="47" y="10"/>
                </a:cxn>
                <a:cxn ang="0">
                  <a:pos x="62" y="5"/>
                </a:cxn>
                <a:cxn ang="0">
                  <a:pos x="77" y="2"/>
                </a:cxn>
                <a:cxn ang="0">
                  <a:pos x="91" y="0"/>
                </a:cxn>
                <a:cxn ang="0">
                  <a:pos x="106" y="0"/>
                </a:cxn>
                <a:cxn ang="0">
                  <a:pos x="122" y="2"/>
                </a:cxn>
              </a:cxnLst>
              <a:rect l="0" t="0" r="r" b="b"/>
              <a:pathLst>
                <a:path w="122" h="33">
                  <a:moveTo>
                    <a:pt x="122" y="2"/>
                  </a:moveTo>
                  <a:lnTo>
                    <a:pt x="110" y="12"/>
                  </a:lnTo>
                  <a:lnTo>
                    <a:pt x="98" y="20"/>
                  </a:lnTo>
                  <a:lnTo>
                    <a:pt x="84" y="25"/>
                  </a:lnTo>
                  <a:lnTo>
                    <a:pt x="67" y="28"/>
                  </a:lnTo>
                  <a:lnTo>
                    <a:pt x="52" y="30"/>
                  </a:lnTo>
                  <a:lnTo>
                    <a:pt x="35" y="31"/>
                  </a:lnTo>
                  <a:lnTo>
                    <a:pt x="19" y="31"/>
                  </a:lnTo>
                  <a:lnTo>
                    <a:pt x="5" y="33"/>
                  </a:lnTo>
                  <a:lnTo>
                    <a:pt x="0" y="30"/>
                  </a:lnTo>
                  <a:lnTo>
                    <a:pt x="4" y="22"/>
                  </a:lnTo>
                  <a:lnTo>
                    <a:pt x="18" y="19"/>
                  </a:lnTo>
                  <a:lnTo>
                    <a:pt x="32" y="14"/>
                  </a:lnTo>
                  <a:lnTo>
                    <a:pt x="47" y="10"/>
                  </a:lnTo>
                  <a:lnTo>
                    <a:pt x="62" y="5"/>
                  </a:lnTo>
                  <a:lnTo>
                    <a:pt x="77" y="2"/>
                  </a:lnTo>
                  <a:lnTo>
                    <a:pt x="91" y="0"/>
                  </a:lnTo>
                  <a:lnTo>
                    <a:pt x="106" y="0"/>
                  </a:lnTo>
                  <a:lnTo>
                    <a:pt x="122" y="2"/>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76" name="Freeform 56"/>
            <p:cNvSpPr>
              <a:spLocks/>
            </p:cNvSpPr>
            <p:nvPr/>
          </p:nvSpPr>
          <p:spPr bwMode="auto">
            <a:xfrm>
              <a:off x="800" y="2393"/>
              <a:ext cx="367" cy="56"/>
            </a:xfrm>
            <a:custGeom>
              <a:avLst/>
              <a:gdLst/>
              <a:ahLst/>
              <a:cxnLst>
                <a:cxn ang="0">
                  <a:pos x="333" y="41"/>
                </a:cxn>
                <a:cxn ang="0">
                  <a:pos x="342" y="44"/>
                </a:cxn>
                <a:cxn ang="0">
                  <a:pos x="352" y="47"/>
                </a:cxn>
                <a:cxn ang="0">
                  <a:pos x="361" y="50"/>
                </a:cxn>
                <a:cxn ang="0">
                  <a:pos x="367" y="55"/>
                </a:cxn>
                <a:cxn ang="0">
                  <a:pos x="357" y="56"/>
                </a:cxn>
                <a:cxn ang="0">
                  <a:pos x="347" y="55"/>
                </a:cxn>
                <a:cxn ang="0">
                  <a:pos x="336" y="55"/>
                </a:cxn>
                <a:cxn ang="0">
                  <a:pos x="326" y="53"/>
                </a:cxn>
                <a:cxn ang="0">
                  <a:pos x="316" y="51"/>
                </a:cxn>
                <a:cxn ang="0">
                  <a:pos x="306" y="50"/>
                </a:cxn>
                <a:cxn ang="0">
                  <a:pos x="295" y="48"/>
                </a:cxn>
                <a:cxn ang="0">
                  <a:pos x="283" y="48"/>
                </a:cxn>
                <a:cxn ang="0">
                  <a:pos x="265" y="46"/>
                </a:cxn>
                <a:cxn ang="0">
                  <a:pos x="248" y="43"/>
                </a:cxn>
                <a:cxn ang="0">
                  <a:pos x="230" y="42"/>
                </a:cxn>
                <a:cxn ang="0">
                  <a:pos x="212" y="39"/>
                </a:cxn>
                <a:cxn ang="0">
                  <a:pos x="194" y="38"/>
                </a:cxn>
                <a:cxn ang="0">
                  <a:pos x="177" y="36"/>
                </a:cxn>
                <a:cxn ang="0">
                  <a:pos x="159" y="34"/>
                </a:cxn>
                <a:cxn ang="0">
                  <a:pos x="141" y="32"/>
                </a:cxn>
                <a:cxn ang="0">
                  <a:pos x="123" y="31"/>
                </a:cxn>
                <a:cxn ang="0">
                  <a:pos x="106" y="29"/>
                </a:cxn>
                <a:cxn ang="0">
                  <a:pos x="88" y="27"/>
                </a:cxn>
                <a:cxn ang="0">
                  <a:pos x="70" y="25"/>
                </a:cxn>
                <a:cxn ang="0">
                  <a:pos x="52" y="23"/>
                </a:cxn>
                <a:cxn ang="0">
                  <a:pos x="34" y="22"/>
                </a:cxn>
                <a:cxn ang="0">
                  <a:pos x="18" y="19"/>
                </a:cxn>
                <a:cxn ang="0">
                  <a:pos x="0" y="17"/>
                </a:cxn>
                <a:cxn ang="0">
                  <a:pos x="5" y="10"/>
                </a:cxn>
                <a:cxn ang="0">
                  <a:pos x="12" y="4"/>
                </a:cxn>
                <a:cxn ang="0">
                  <a:pos x="20" y="0"/>
                </a:cxn>
                <a:cxn ang="0">
                  <a:pos x="31" y="0"/>
                </a:cxn>
                <a:cxn ang="0">
                  <a:pos x="50" y="3"/>
                </a:cxn>
                <a:cxn ang="0">
                  <a:pos x="67" y="5"/>
                </a:cxn>
                <a:cxn ang="0">
                  <a:pos x="86" y="6"/>
                </a:cxn>
                <a:cxn ang="0">
                  <a:pos x="106" y="9"/>
                </a:cxn>
                <a:cxn ang="0">
                  <a:pos x="125" y="10"/>
                </a:cxn>
                <a:cxn ang="0">
                  <a:pos x="144" y="12"/>
                </a:cxn>
                <a:cxn ang="0">
                  <a:pos x="163" y="14"/>
                </a:cxn>
                <a:cxn ang="0">
                  <a:pos x="182" y="15"/>
                </a:cxn>
                <a:cxn ang="0">
                  <a:pos x="201" y="18"/>
                </a:cxn>
                <a:cxn ang="0">
                  <a:pos x="220" y="20"/>
                </a:cxn>
                <a:cxn ang="0">
                  <a:pos x="239" y="22"/>
                </a:cxn>
                <a:cxn ang="0">
                  <a:pos x="258" y="25"/>
                </a:cxn>
                <a:cxn ang="0">
                  <a:pos x="277" y="28"/>
                </a:cxn>
                <a:cxn ang="0">
                  <a:pos x="296" y="32"/>
                </a:cxn>
                <a:cxn ang="0">
                  <a:pos x="314" y="36"/>
                </a:cxn>
                <a:cxn ang="0">
                  <a:pos x="333" y="41"/>
                </a:cxn>
              </a:cxnLst>
              <a:rect l="0" t="0" r="r" b="b"/>
              <a:pathLst>
                <a:path w="367" h="56">
                  <a:moveTo>
                    <a:pt x="333" y="41"/>
                  </a:moveTo>
                  <a:lnTo>
                    <a:pt x="342" y="44"/>
                  </a:lnTo>
                  <a:lnTo>
                    <a:pt x="352" y="47"/>
                  </a:lnTo>
                  <a:lnTo>
                    <a:pt x="361" y="50"/>
                  </a:lnTo>
                  <a:lnTo>
                    <a:pt x="367" y="55"/>
                  </a:lnTo>
                  <a:lnTo>
                    <a:pt x="357" y="56"/>
                  </a:lnTo>
                  <a:lnTo>
                    <a:pt x="347" y="55"/>
                  </a:lnTo>
                  <a:lnTo>
                    <a:pt x="336" y="55"/>
                  </a:lnTo>
                  <a:lnTo>
                    <a:pt x="326" y="53"/>
                  </a:lnTo>
                  <a:lnTo>
                    <a:pt x="316" y="51"/>
                  </a:lnTo>
                  <a:lnTo>
                    <a:pt x="306" y="50"/>
                  </a:lnTo>
                  <a:lnTo>
                    <a:pt x="295" y="48"/>
                  </a:lnTo>
                  <a:lnTo>
                    <a:pt x="283" y="48"/>
                  </a:lnTo>
                  <a:lnTo>
                    <a:pt x="265" y="46"/>
                  </a:lnTo>
                  <a:lnTo>
                    <a:pt x="248" y="43"/>
                  </a:lnTo>
                  <a:lnTo>
                    <a:pt x="230" y="42"/>
                  </a:lnTo>
                  <a:lnTo>
                    <a:pt x="212" y="39"/>
                  </a:lnTo>
                  <a:lnTo>
                    <a:pt x="194" y="38"/>
                  </a:lnTo>
                  <a:lnTo>
                    <a:pt x="177" y="36"/>
                  </a:lnTo>
                  <a:lnTo>
                    <a:pt x="159" y="34"/>
                  </a:lnTo>
                  <a:lnTo>
                    <a:pt x="141" y="32"/>
                  </a:lnTo>
                  <a:lnTo>
                    <a:pt x="123" y="31"/>
                  </a:lnTo>
                  <a:lnTo>
                    <a:pt x="106" y="29"/>
                  </a:lnTo>
                  <a:lnTo>
                    <a:pt x="88" y="27"/>
                  </a:lnTo>
                  <a:lnTo>
                    <a:pt x="70" y="25"/>
                  </a:lnTo>
                  <a:lnTo>
                    <a:pt x="52" y="23"/>
                  </a:lnTo>
                  <a:lnTo>
                    <a:pt x="34" y="22"/>
                  </a:lnTo>
                  <a:lnTo>
                    <a:pt x="18" y="19"/>
                  </a:lnTo>
                  <a:lnTo>
                    <a:pt x="0" y="17"/>
                  </a:lnTo>
                  <a:lnTo>
                    <a:pt x="5" y="10"/>
                  </a:lnTo>
                  <a:lnTo>
                    <a:pt x="12" y="4"/>
                  </a:lnTo>
                  <a:lnTo>
                    <a:pt x="20" y="0"/>
                  </a:lnTo>
                  <a:lnTo>
                    <a:pt x="31" y="0"/>
                  </a:lnTo>
                  <a:lnTo>
                    <a:pt x="50" y="3"/>
                  </a:lnTo>
                  <a:lnTo>
                    <a:pt x="67" y="5"/>
                  </a:lnTo>
                  <a:lnTo>
                    <a:pt x="86" y="6"/>
                  </a:lnTo>
                  <a:lnTo>
                    <a:pt x="106" y="9"/>
                  </a:lnTo>
                  <a:lnTo>
                    <a:pt x="125" y="10"/>
                  </a:lnTo>
                  <a:lnTo>
                    <a:pt x="144" y="12"/>
                  </a:lnTo>
                  <a:lnTo>
                    <a:pt x="163" y="14"/>
                  </a:lnTo>
                  <a:lnTo>
                    <a:pt x="182" y="15"/>
                  </a:lnTo>
                  <a:lnTo>
                    <a:pt x="201" y="18"/>
                  </a:lnTo>
                  <a:lnTo>
                    <a:pt x="220" y="20"/>
                  </a:lnTo>
                  <a:lnTo>
                    <a:pt x="239" y="22"/>
                  </a:lnTo>
                  <a:lnTo>
                    <a:pt x="258" y="25"/>
                  </a:lnTo>
                  <a:lnTo>
                    <a:pt x="277" y="28"/>
                  </a:lnTo>
                  <a:lnTo>
                    <a:pt x="296" y="32"/>
                  </a:lnTo>
                  <a:lnTo>
                    <a:pt x="314" y="36"/>
                  </a:lnTo>
                  <a:lnTo>
                    <a:pt x="333" y="41"/>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77" name="Freeform 57"/>
            <p:cNvSpPr>
              <a:spLocks/>
            </p:cNvSpPr>
            <p:nvPr/>
          </p:nvSpPr>
          <p:spPr bwMode="auto">
            <a:xfrm>
              <a:off x="747" y="2398"/>
              <a:ext cx="20" cy="20"/>
            </a:xfrm>
            <a:custGeom>
              <a:avLst/>
              <a:gdLst/>
              <a:ahLst/>
              <a:cxnLst>
                <a:cxn ang="0">
                  <a:pos x="20" y="20"/>
                </a:cxn>
                <a:cxn ang="0">
                  <a:pos x="13" y="18"/>
                </a:cxn>
                <a:cxn ang="0">
                  <a:pos x="6" y="19"/>
                </a:cxn>
                <a:cxn ang="0">
                  <a:pos x="2" y="18"/>
                </a:cxn>
                <a:cxn ang="0">
                  <a:pos x="0" y="10"/>
                </a:cxn>
                <a:cxn ang="0">
                  <a:pos x="4" y="0"/>
                </a:cxn>
                <a:cxn ang="0">
                  <a:pos x="5" y="7"/>
                </a:cxn>
                <a:cxn ang="0">
                  <a:pos x="10" y="12"/>
                </a:cxn>
                <a:cxn ang="0">
                  <a:pos x="15" y="17"/>
                </a:cxn>
                <a:cxn ang="0">
                  <a:pos x="20" y="20"/>
                </a:cxn>
              </a:cxnLst>
              <a:rect l="0" t="0" r="r" b="b"/>
              <a:pathLst>
                <a:path w="20" h="20">
                  <a:moveTo>
                    <a:pt x="20" y="20"/>
                  </a:moveTo>
                  <a:lnTo>
                    <a:pt x="13" y="18"/>
                  </a:lnTo>
                  <a:lnTo>
                    <a:pt x="6" y="19"/>
                  </a:lnTo>
                  <a:lnTo>
                    <a:pt x="2" y="18"/>
                  </a:lnTo>
                  <a:lnTo>
                    <a:pt x="0" y="10"/>
                  </a:lnTo>
                  <a:lnTo>
                    <a:pt x="4" y="0"/>
                  </a:lnTo>
                  <a:lnTo>
                    <a:pt x="5" y="7"/>
                  </a:lnTo>
                  <a:lnTo>
                    <a:pt x="10" y="12"/>
                  </a:lnTo>
                  <a:lnTo>
                    <a:pt x="15" y="17"/>
                  </a:lnTo>
                  <a:lnTo>
                    <a:pt x="20" y="2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78" name="Freeform 58"/>
            <p:cNvSpPr>
              <a:spLocks/>
            </p:cNvSpPr>
            <p:nvPr/>
          </p:nvSpPr>
          <p:spPr bwMode="auto">
            <a:xfrm>
              <a:off x="1387" y="2406"/>
              <a:ext cx="64" cy="24"/>
            </a:xfrm>
            <a:custGeom>
              <a:avLst/>
              <a:gdLst/>
              <a:ahLst/>
              <a:cxnLst>
                <a:cxn ang="0">
                  <a:pos x="64" y="18"/>
                </a:cxn>
                <a:cxn ang="0">
                  <a:pos x="0" y="24"/>
                </a:cxn>
                <a:cxn ang="0">
                  <a:pos x="1" y="9"/>
                </a:cxn>
                <a:cxn ang="0">
                  <a:pos x="8" y="6"/>
                </a:cxn>
                <a:cxn ang="0">
                  <a:pos x="16" y="5"/>
                </a:cxn>
                <a:cxn ang="0">
                  <a:pos x="24" y="5"/>
                </a:cxn>
                <a:cxn ang="0">
                  <a:pos x="33" y="4"/>
                </a:cxn>
                <a:cxn ang="0">
                  <a:pos x="40" y="4"/>
                </a:cxn>
                <a:cxn ang="0">
                  <a:pos x="49" y="2"/>
                </a:cxn>
                <a:cxn ang="0">
                  <a:pos x="57" y="1"/>
                </a:cxn>
                <a:cxn ang="0">
                  <a:pos x="64" y="0"/>
                </a:cxn>
                <a:cxn ang="0">
                  <a:pos x="64" y="18"/>
                </a:cxn>
              </a:cxnLst>
              <a:rect l="0" t="0" r="r" b="b"/>
              <a:pathLst>
                <a:path w="64" h="24">
                  <a:moveTo>
                    <a:pt x="64" y="18"/>
                  </a:moveTo>
                  <a:lnTo>
                    <a:pt x="0" y="24"/>
                  </a:lnTo>
                  <a:lnTo>
                    <a:pt x="1" y="9"/>
                  </a:lnTo>
                  <a:lnTo>
                    <a:pt x="8" y="6"/>
                  </a:lnTo>
                  <a:lnTo>
                    <a:pt x="16" y="5"/>
                  </a:lnTo>
                  <a:lnTo>
                    <a:pt x="24" y="5"/>
                  </a:lnTo>
                  <a:lnTo>
                    <a:pt x="33" y="4"/>
                  </a:lnTo>
                  <a:lnTo>
                    <a:pt x="40" y="4"/>
                  </a:lnTo>
                  <a:lnTo>
                    <a:pt x="49" y="2"/>
                  </a:lnTo>
                  <a:lnTo>
                    <a:pt x="57" y="1"/>
                  </a:lnTo>
                  <a:lnTo>
                    <a:pt x="64" y="0"/>
                  </a:lnTo>
                  <a:lnTo>
                    <a:pt x="64" y="18"/>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79" name="Freeform 59"/>
            <p:cNvSpPr>
              <a:spLocks/>
            </p:cNvSpPr>
            <p:nvPr/>
          </p:nvSpPr>
          <p:spPr bwMode="auto">
            <a:xfrm>
              <a:off x="1185" y="2415"/>
              <a:ext cx="491" cy="275"/>
            </a:xfrm>
            <a:custGeom>
              <a:avLst/>
              <a:gdLst/>
              <a:ahLst/>
              <a:cxnLst>
                <a:cxn ang="0">
                  <a:pos x="486" y="55"/>
                </a:cxn>
                <a:cxn ang="0">
                  <a:pos x="491" y="77"/>
                </a:cxn>
                <a:cxn ang="0">
                  <a:pos x="482" y="99"/>
                </a:cxn>
                <a:cxn ang="0">
                  <a:pos x="462" y="113"/>
                </a:cxn>
                <a:cxn ang="0">
                  <a:pos x="439" y="127"/>
                </a:cxn>
                <a:cxn ang="0">
                  <a:pos x="422" y="144"/>
                </a:cxn>
                <a:cxn ang="0">
                  <a:pos x="419" y="165"/>
                </a:cxn>
                <a:cxn ang="0">
                  <a:pos x="419" y="186"/>
                </a:cxn>
                <a:cxn ang="0">
                  <a:pos x="420" y="196"/>
                </a:cxn>
                <a:cxn ang="0">
                  <a:pos x="425" y="222"/>
                </a:cxn>
                <a:cxn ang="0">
                  <a:pos x="417" y="248"/>
                </a:cxn>
                <a:cxn ang="0">
                  <a:pos x="394" y="247"/>
                </a:cxn>
                <a:cxn ang="0">
                  <a:pos x="373" y="238"/>
                </a:cxn>
                <a:cxn ang="0">
                  <a:pos x="354" y="227"/>
                </a:cxn>
                <a:cxn ang="0">
                  <a:pos x="335" y="215"/>
                </a:cxn>
                <a:cxn ang="0">
                  <a:pos x="293" y="203"/>
                </a:cxn>
                <a:cxn ang="0">
                  <a:pos x="250" y="204"/>
                </a:cxn>
                <a:cxn ang="0">
                  <a:pos x="209" y="218"/>
                </a:cxn>
                <a:cxn ang="0">
                  <a:pos x="174" y="239"/>
                </a:cxn>
                <a:cxn ang="0">
                  <a:pos x="162" y="253"/>
                </a:cxn>
                <a:cxn ang="0">
                  <a:pos x="148" y="264"/>
                </a:cxn>
                <a:cxn ang="0">
                  <a:pos x="132" y="271"/>
                </a:cxn>
                <a:cxn ang="0">
                  <a:pos x="113" y="275"/>
                </a:cxn>
                <a:cxn ang="0">
                  <a:pos x="96" y="257"/>
                </a:cxn>
                <a:cxn ang="0">
                  <a:pos x="86" y="229"/>
                </a:cxn>
                <a:cxn ang="0">
                  <a:pos x="67" y="215"/>
                </a:cxn>
                <a:cxn ang="0">
                  <a:pos x="44" y="209"/>
                </a:cxn>
                <a:cxn ang="0">
                  <a:pos x="20" y="204"/>
                </a:cxn>
                <a:cxn ang="0">
                  <a:pos x="0" y="191"/>
                </a:cxn>
                <a:cxn ang="0">
                  <a:pos x="19" y="172"/>
                </a:cxn>
                <a:cxn ang="0">
                  <a:pos x="34" y="149"/>
                </a:cxn>
                <a:cxn ang="0">
                  <a:pos x="43" y="124"/>
                </a:cxn>
                <a:cxn ang="0">
                  <a:pos x="42" y="99"/>
                </a:cxn>
                <a:cxn ang="0">
                  <a:pos x="42" y="92"/>
                </a:cxn>
                <a:cxn ang="0">
                  <a:pos x="39" y="76"/>
                </a:cxn>
                <a:cxn ang="0">
                  <a:pos x="50" y="64"/>
                </a:cxn>
                <a:cxn ang="0">
                  <a:pos x="77" y="61"/>
                </a:cxn>
                <a:cxn ang="0">
                  <a:pos x="104" y="66"/>
                </a:cxn>
                <a:cxn ang="0">
                  <a:pos x="129" y="76"/>
                </a:cxn>
                <a:cxn ang="0">
                  <a:pos x="144" y="83"/>
                </a:cxn>
                <a:cxn ang="0">
                  <a:pos x="155" y="88"/>
                </a:cxn>
                <a:cxn ang="0">
                  <a:pos x="165" y="95"/>
                </a:cxn>
                <a:cxn ang="0">
                  <a:pos x="174" y="101"/>
                </a:cxn>
                <a:cxn ang="0">
                  <a:pos x="237" y="113"/>
                </a:cxn>
                <a:cxn ang="0">
                  <a:pos x="280" y="97"/>
                </a:cxn>
                <a:cxn ang="0">
                  <a:pos x="313" y="72"/>
                </a:cxn>
                <a:cxn ang="0">
                  <a:pos x="342" y="42"/>
                </a:cxn>
                <a:cxn ang="0">
                  <a:pos x="374" y="10"/>
                </a:cxn>
                <a:cxn ang="0">
                  <a:pos x="391" y="1"/>
                </a:cxn>
                <a:cxn ang="0">
                  <a:pos x="410" y="1"/>
                </a:cxn>
                <a:cxn ang="0">
                  <a:pos x="429" y="5"/>
                </a:cxn>
                <a:cxn ang="0">
                  <a:pos x="446" y="12"/>
                </a:cxn>
                <a:cxn ang="0">
                  <a:pos x="465" y="28"/>
                </a:cxn>
                <a:cxn ang="0">
                  <a:pos x="483" y="45"/>
                </a:cxn>
              </a:cxnLst>
              <a:rect l="0" t="0" r="r" b="b"/>
              <a:pathLst>
                <a:path w="491" h="275">
                  <a:moveTo>
                    <a:pt x="483" y="45"/>
                  </a:moveTo>
                  <a:lnTo>
                    <a:pt x="486" y="55"/>
                  </a:lnTo>
                  <a:lnTo>
                    <a:pt x="488" y="67"/>
                  </a:lnTo>
                  <a:lnTo>
                    <a:pt x="491" y="77"/>
                  </a:lnTo>
                  <a:lnTo>
                    <a:pt x="490" y="88"/>
                  </a:lnTo>
                  <a:lnTo>
                    <a:pt x="482" y="99"/>
                  </a:lnTo>
                  <a:lnTo>
                    <a:pt x="473" y="106"/>
                  </a:lnTo>
                  <a:lnTo>
                    <a:pt x="462" y="113"/>
                  </a:lnTo>
                  <a:lnTo>
                    <a:pt x="450" y="120"/>
                  </a:lnTo>
                  <a:lnTo>
                    <a:pt x="439" y="127"/>
                  </a:lnTo>
                  <a:lnTo>
                    <a:pt x="430" y="134"/>
                  </a:lnTo>
                  <a:lnTo>
                    <a:pt x="422" y="144"/>
                  </a:lnTo>
                  <a:lnTo>
                    <a:pt x="420" y="156"/>
                  </a:lnTo>
                  <a:lnTo>
                    <a:pt x="419" y="165"/>
                  </a:lnTo>
                  <a:lnTo>
                    <a:pt x="419" y="176"/>
                  </a:lnTo>
                  <a:lnTo>
                    <a:pt x="419" y="186"/>
                  </a:lnTo>
                  <a:lnTo>
                    <a:pt x="421" y="196"/>
                  </a:lnTo>
                  <a:lnTo>
                    <a:pt x="420" y="196"/>
                  </a:lnTo>
                  <a:lnTo>
                    <a:pt x="422" y="208"/>
                  </a:lnTo>
                  <a:lnTo>
                    <a:pt x="425" y="222"/>
                  </a:lnTo>
                  <a:lnTo>
                    <a:pt x="425" y="236"/>
                  </a:lnTo>
                  <a:lnTo>
                    <a:pt x="417" y="248"/>
                  </a:lnTo>
                  <a:lnTo>
                    <a:pt x="406" y="250"/>
                  </a:lnTo>
                  <a:lnTo>
                    <a:pt x="394" y="247"/>
                  </a:lnTo>
                  <a:lnTo>
                    <a:pt x="383" y="243"/>
                  </a:lnTo>
                  <a:lnTo>
                    <a:pt x="373" y="238"/>
                  </a:lnTo>
                  <a:lnTo>
                    <a:pt x="363" y="232"/>
                  </a:lnTo>
                  <a:lnTo>
                    <a:pt x="354" y="227"/>
                  </a:lnTo>
                  <a:lnTo>
                    <a:pt x="344" y="220"/>
                  </a:lnTo>
                  <a:lnTo>
                    <a:pt x="335" y="215"/>
                  </a:lnTo>
                  <a:lnTo>
                    <a:pt x="314" y="206"/>
                  </a:lnTo>
                  <a:lnTo>
                    <a:pt x="293" y="203"/>
                  </a:lnTo>
                  <a:lnTo>
                    <a:pt x="271" y="201"/>
                  </a:lnTo>
                  <a:lnTo>
                    <a:pt x="250" y="204"/>
                  </a:lnTo>
                  <a:lnTo>
                    <a:pt x="229" y="209"/>
                  </a:lnTo>
                  <a:lnTo>
                    <a:pt x="209" y="218"/>
                  </a:lnTo>
                  <a:lnTo>
                    <a:pt x="190" y="228"/>
                  </a:lnTo>
                  <a:lnTo>
                    <a:pt x="174" y="239"/>
                  </a:lnTo>
                  <a:lnTo>
                    <a:pt x="169" y="246"/>
                  </a:lnTo>
                  <a:lnTo>
                    <a:pt x="162" y="253"/>
                  </a:lnTo>
                  <a:lnTo>
                    <a:pt x="156" y="258"/>
                  </a:lnTo>
                  <a:lnTo>
                    <a:pt x="148" y="264"/>
                  </a:lnTo>
                  <a:lnTo>
                    <a:pt x="141" y="269"/>
                  </a:lnTo>
                  <a:lnTo>
                    <a:pt x="132" y="271"/>
                  </a:lnTo>
                  <a:lnTo>
                    <a:pt x="123" y="274"/>
                  </a:lnTo>
                  <a:lnTo>
                    <a:pt x="113" y="275"/>
                  </a:lnTo>
                  <a:lnTo>
                    <a:pt x="99" y="269"/>
                  </a:lnTo>
                  <a:lnTo>
                    <a:pt x="96" y="257"/>
                  </a:lnTo>
                  <a:lnTo>
                    <a:pt x="94" y="242"/>
                  </a:lnTo>
                  <a:lnTo>
                    <a:pt x="86" y="229"/>
                  </a:lnTo>
                  <a:lnTo>
                    <a:pt x="77" y="220"/>
                  </a:lnTo>
                  <a:lnTo>
                    <a:pt x="67" y="215"/>
                  </a:lnTo>
                  <a:lnTo>
                    <a:pt x="56" y="212"/>
                  </a:lnTo>
                  <a:lnTo>
                    <a:pt x="44" y="209"/>
                  </a:lnTo>
                  <a:lnTo>
                    <a:pt x="31" y="206"/>
                  </a:lnTo>
                  <a:lnTo>
                    <a:pt x="20" y="204"/>
                  </a:lnTo>
                  <a:lnTo>
                    <a:pt x="9" y="199"/>
                  </a:lnTo>
                  <a:lnTo>
                    <a:pt x="0" y="191"/>
                  </a:lnTo>
                  <a:lnTo>
                    <a:pt x="10" y="182"/>
                  </a:lnTo>
                  <a:lnTo>
                    <a:pt x="19" y="172"/>
                  </a:lnTo>
                  <a:lnTo>
                    <a:pt x="28" y="162"/>
                  </a:lnTo>
                  <a:lnTo>
                    <a:pt x="34" y="149"/>
                  </a:lnTo>
                  <a:lnTo>
                    <a:pt x="40" y="137"/>
                  </a:lnTo>
                  <a:lnTo>
                    <a:pt x="43" y="124"/>
                  </a:lnTo>
                  <a:lnTo>
                    <a:pt x="44" y="111"/>
                  </a:lnTo>
                  <a:lnTo>
                    <a:pt x="42" y="99"/>
                  </a:lnTo>
                  <a:lnTo>
                    <a:pt x="43" y="99"/>
                  </a:lnTo>
                  <a:lnTo>
                    <a:pt x="42" y="92"/>
                  </a:lnTo>
                  <a:lnTo>
                    <a:pt x="40" y="83"/>
                  </a:lnTo>
                  <a:lnTo>
                    <a:pt x="39" y="76"/>
                  </a:lnTo>
                  <a:lnTo>
                    <a:pt x="38" y="69"/>
                  </a:lnTo>
                  <a:lnTo>
                    <a:pt x="50" y="64"/>
                  </a:lnTo>
                  <a:lnTo>
                    <a:pt x="63" y="61"/>
                  </a:lnTo>
                  <a:lnTo>
                    <a:pt x="77" y="61"/>
                  </a:lnTo>
                  <a:lnTo>
                    <a:pt x="91" y="62"/>
                  </a:lnTo>
                  <a:lnTo>
                    <a:pt x="104" y="66"/>
                  </a:lnTo>
                  <a:lnTo>
                    <a:pt x="116" y="69"/>
                  </a:lnTo>
                  <a:lnTo>
                    <a:pt x="129" y="76"/>
                  </a:lnTo>
                  <a:lnTo>
                    <a:pt x="139" y="81"/>
                  </a:lnTo>
                  <a:lnTo>
                    <a:pt x="144" y="83"/>
                  </a:lnTo>
                  <a:lnTo>
                    <a:pt x="149" y="86"/>
                  </a:lnTo>
                  <a:lnTo>
                    <a:pt x="155" y="88"/>
                  </a:lnTo>
                  <a:lnTo>
                    <a:pt x="160" y="91"/>
                  </a:lnTo>
                  <a:lnTo>
                    <a:pt x="165" y="95"/>
                  </a:lnTo>
                  <a:lnTo>
                    <a:pt x="169" y="99"/>
                  </a:lnTo>
                  <a:lnTo>
                    <a:pt x="174" y="101"/>
                  </a:lnTo>
                  <a:lnTo>
                    <a:pt x="177" y="105"/>
                  </a:lnTo>
                  <a:lnTo>
                    <a:pt x="237" y="113"/>
                  </a:lnTo>
                  <a:lnTo>
                    <a:pt x="260" y="106"/>
                  </a:lnTo>
                  <a:lnTo>
                    <a:pt x="280" y="97"/>
                  </a:lnTo>
                  <a:lnTo>
                    <a:pt x="298" y="85"/>
                  </a:lnTo>
                  <a:lnTo>
                    <a:pt x="313" y="72"/>
                  </a:lnTo>
                  <a:lnTo>
                    <a:pt x="328" y="57"/>
                  </a:lnTo>
                  <a:lnTo>
                    <a:pt x="342" y="42"/>
                  </a:lnTo>
                  <a:lnTo>
                    <a:pt x="358" y="25"/>
                  </a:lnTo>
                  <a:lnTo>
                    <a:pt x="374" y="10"/>
                  </a:lnTo>
                  <a:lnTo>
                    <a:pt x="382" y="5"/>
                  </a:lnTo>
                  <a:lnTo>
                    <a:pt x="391" y="1"/>
                  </a:lnTo>
                  <a:lnTo>
                    <a:pt x="399" y="0"/>
                  </a:lnTo>
                  <a:lnTo>
                    <a:pt x="410" y="1"/>
                  </a:lnTo>
                  <a:lnTo>
                    <a:pt x="419" y="2"/>
                  </a:lnTo>
                  <a:lnTo>
                    <a:pt x="429" y="5"/>
                  </a:lnTo>
                  <a:lnTo>
                    <a:pt x="438" y="9"/>
                  </a:lnTo>
                  <a:lnTo>
                    <a:pt x="446" y="12"/>
                  </a:lnTo>
                  <a:lnTo>
                    <a:pt x="457" y="20"/>
                  </a:lnTo>
                  <a:lnTo>
                    <a:pt x="465" y="28"/>
                  </a:lnTo>
                  <a:lnTo>
                    <a:pt x="474" y="36"/>
                  </a:lnTo>
                  <a:lnTo>
                    <a:pt x="483" y="45"/>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80" name="Freeform 60"/>
            <p:cNvSpPr>
              <a:spLocks/>
            </p:cNvSpPr>
            <p:nvPr/>
          </p:nvSpPr>
          <p:spPr bwMode="auto">
            <a:xfrm>
              <a:off x="776" y="2422"/>
              <a:ext cx="331" cy="54"/>
            </a:xfrm>
            <a:custGeom>
              <a:avLst/>
              <a:gdLst/>
              <a:ahLst/>
              <a:cxnLst>
                <a:cxn ang="0">
                  <a:pos x="277" y="37"/>
                </a:cxn>
                <a:cxn ang="0">
                  <a:pos x="331" y="42"/>
                </a:cxn>
                <a:cxn ang="0">
                  <a:pos x="311" y="45"/>
                </a:cxn>
                <a:cxn ang="0">
                  <a:pos x="289" y="47"/>
                </a:cxn>
                <a:cxn ang="0">
                  <a:pos x="268" y="48"/>
                </a:cxn>
                <a:cxn ang="0">
                  <a:pos x="246" y="51"/>
                </a:cxn>
                <a:cxn ang="0">
                  <a:pos x="223" y="52"/>
                </a:cxn>
                <a:cxn ang="0">
                  <a:pos x="202" y="54"/>
                </a:cxn>
                <a:cxn ang="0">
                  <a:pos x="179" y="54"/>
                </a:cxn>
                <a:cxn ang="0">
                  <a:pos x="157" y="54"/>
                </a:cxn>
                <a:cxn ang="0">
                  <a:pos x="136" y="51"/>
                </a:cxn>
                <a:cxn ang="0">
                  <a:pos x="114" y="48"/>
                </a:cxn>
                <a:cxn ang="0">
                  <a:pos x="94" y="45"/>
                </a:cxn>
                <a:cxn ang="0">
                  <a:pos x="74" y="40"/>
                </a:cxn>
                <a:cxn ang="0">
                  <a:pos x="53" y="32"/>
                </a:cxn>
                <a:cxn ang="0">
                  <a:pos x="34" y="23"/>
                </a:cxn>
                <a:cxn ang="0">
                  <a:pos x="17" y="13"/>
                </a:cxn>
                <a:cxn ang="0">
                  <a:pos x="0" y="0"/>
                </a:cxn>
                <a:cxn ang="0">
                  <a:pos x="17" y="5"/>
                </a:cxn>
                <a:cxn ang="0">
                  <a:pos x="34" y="9"/>
                </a:cxn>
                <a:cxn ang="0">
                  <a:pos x="51" y="12"/>
                </a:cxn>
                <a:cxn ang="0">
                  <a:pos x="69" y="14"/>
                </a:cxn>
                <a:cxn ang="0">
                  <a:pos x="85" y="17"/>
                </a:cxn>
                <a:cxn ang="0">
                  <a:pos x="103" y="18"/>
                </a:cxn>
                <a:cxn ang="0">
                  <a:pos x="121" y="19"/>
                </a:cxn>
                <a:cxn ang="0">
                  <a:pos x="138" y="21"/>
                </a:cxn>
                <a:cxn ang="0">
                  <a:pos x="155" y="21"/>
                </a:cxn>
                <a:cxn ang="0">
                  <a:pos x="173" y="22"/>
                </a:cxn>
                <a:cxn ang="0">
                  <a:pos x="190" y="23"/>
                </a:cxn>
                <a:cxn ang="0">
                  <a:pos x="208" y="26"/>
                </a:cxn>
                <a:cxn ang="0">
                  <a:pos x="226" y="27"/>
                </a:cxn>
                <a:cxn ang="0">
                  <a:pos x="242" y="29"/>
                </a:cxn>
                <a:cxn ang="0">
                  <a:pos x="260" y="33"/>
                </a:cxn>
                <a:cxn ang="0">
                  <a:pos x="277" y="37"/>
                </a:cxn>
              </a:cxnLst>
              <a:rect l="0" t="0" r="r" b="b"/>
              <a:pathLst>
                <a:path w="331" h="54">
                  <a:moveTo>
                    <a:pt x="277" y="37"/>
                  </a:moveTo>
                  <a:lnTo>
                    <a:pt x="331" y="42"/>
                  </a:lnTo>
                  <a:lnTo>
                    <a:pt x="311" y="45"/>
                  </a:lnTo>
                  <a:lnTo>
                    <a:pt x="289" y="47"/>
                  </a:lnTo>
                  <a:lnTo>
                    <a:pt x="268" y="48"/>
                  </a:lnTo>
                  <a:lnTo>
                    <a:pt x="246" y="51"/>
                  </a:lnTo>
                  <a:lnTo>
                    <a:pt x="223" y="52"/>
                  </a:lnTo>
                  <a:lnTo>
                    <a:pt x="202" y="54"/>
                  </a:lnTo>
                  <a:lnTo>
                    <a:pt x="179" y="54"/>
                  </a:lnTo>
                  <a:lnTo>
                    <a:pt x="157" y="54"/>
                  </a:lnTo>
                  <a:lnTo>
                    <a:pt x="136" y="51"/>
                  </a:lnTo>
                  <a:lnTo>
                    <a:pt x="114" y="48"/>
                  </a:lnTo>
                  <a:lnTo>
                    <a:pt x="94" y="45"/>
                  </a:lnTo>
                  <a:lnTo>
                    <a:pt x="74" y="40"/>
                  </a:lnTo>
                  <a:lnTo>
                    <a:pt x="53" y="32"/>
                  </a:lnTo>
                  <a:lnTo>
                    <a:pt x="34" y="23"/>
                  </a:lnTo>
                  <a:lnTo>
                    <a:pt x="17" y="13"/>
                  </a:lnTo>
                  <a:lnTo>
                    <a:pt x="0" y="0"/>
                  </a:lnTo>
                  <a:lnTo>
                    <a:pt x="17" y="5"/>
                  </a:lnTo>
                  <a:lnTo>
                    <a:pt x="34" y="9"/>
                  </a:lnTo>
                  <a:lnTo>
                    <a:pt x="51" y="12"/>
                  </a:lnTo>
                  <a:lnTo>
                    <a:pt x="69" y="14"/>
                  </a:lnTo>
                  <a:lnTo>
                    <a:pt x="85" y="17"/>
                  </a:lnTo>
                  <a:lnTo>
                    <a:pt x="103" y="18"/>
                  </a:lnTo>
                  <a:lnTo>
                    <a:pt x="121" y="19"/>
                  </a:lnTo>
                  <a:lnTo>
                    <a:pt x="138" y="21"/>
                  </a:lnTo>
                  <a:lnTo>
                    <a:pt x="155" y="21"/>
                  </a:lnTo>
                  <a:lnTo>
                    <a:pt x="173" y="22"/>
                  </a:lnTo>
                  <a:lnTo>
                    <a:pt x="190" y="23"/>
                  </a:lnTo>
                  <a:lnTo>
                    <a:pt x="208" y="26"/>
                  </a:lnTo>
                  <a:lnTo>
                    <a:pt x="226" y="27"/>
                  </a:lnTo>
                  <a:lnTo>
                    <a:pt x="242" y="29"/>
                  </a:lnTo>
                  <a:lnTo>
                    <a:pt x="260" y="33"/>
                  </a:lnTo>
                  <a:lnTo>
                    <a:pt x="277" y="37"/>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81" name="Freeform 61"/>
            <p:cNvSpPr>
              <a:spLocks/>
            </p:cNvSpPr>
            <p:nvPr/>
          </p:nvSpPr>
          <p:spPr bwMode="auto">
            <a:xfrm>
              <a:off x="1362" y="2443"/>
              <a:ext cx="120" cy="21"/>
            </a:xfrm>
            <a:custGeom>
              <a:avLst/>
              <a:gdLst/>
              <a:ahLst/>
              <a:cxnLst>
                <a:cxn ang="0">
                  <a:pos x="120" y="5"/>
                </a:cxn>
                <a:cxn ang="0">
                  <a:pos x="117" y="14"/>
                </a:cxn>
                <a:cxn ang="0">
                  <a:pos x="103" y="15"/>
                </a:cxn>
                <a:cxn ang="0">
                  <a:pos x="88" y="16"/>
                </a:cxn>
                <a:cxn ang="0">
                  <a:pos x="73" y="19"/>
                </a:cxn>
                <a:cxn ang="0">
                  <a:pos x="59" y="20"/>
                </a:cxn>
                <a:cxn ang="0">
                  <a:pos x="44" y="21"/>
                </a:cxn>
                <a:cxn ang="0">
                  <a:pos x="28" y="21"/>
                </a:cxn>
                <a:cxn ang="0">
                  <a:pos x="14" y="21"/>
                </a:cxn>
                <a:cxn ang="0">
                  <a:pos x="0" y="19"/>
                </a:cxn>
                <a:cxn ang="0">
                  <a:pos x="4" y="11"/>
                </a:cxn>
                <a:cxn ang="0">
                  <a:pos x="12" y="10"/>
                </a:cxn>
                <a:cxn ang="0">
                  <a:pos x="21" y="10"/>
                </a:cxn>
                <a:cxn ang="0">
                  <a:pos x="30" y="7"/>
                </a:cxn>
                <a:cxn ang="0">
                  <a:pos x="40" y="5"/>
                </a:cxn>
                <a:cxn ang="0">
                  <a:pos x="51" y="2"/>
                </a:cxn>
                <a:cxn ang="0">
                  <a:pos x="63" y="1"/>
                </a:cxn>
                <a:cxn ang="0">
                  <a:pos x="75" y="0"/>
                </a:cxn>
                <a:cxn ang="0">
                  <a:pos x="87" y="0"/>
                </a:cxn>
                <a:cxn ang="0">
                  <a:pos x="98" y="1"/>
                </a:cxn>
                <a:cxn ang="0">
                  <a:pos x="110" y="2"/>
                </a:cxn>
                <a:cxn ang="0">
                  <a:pos x="120" y="5"/>
                </a:cxn>
              </a:cxnLst>
              <a:rect l="0" t="0" r="r" b="b"/>
              <a:pathLst>
                <a:path w="120" h="21">
                  <a:moveTo>
                    <a:pt x="120" y="5"/>
                  </a:moveTo>
                  <a:lnTo>
                    <a:pt x="117" y="14"/>
                  </a:lnTo>
                  <a:lnTo>
                    <a:pt x="103" y="15"/>
                  </a:lnTo>
                  <a:lnTo>
                    <a:pt x="88" y="16"/>
                  </a:lnTo>
                  <a:lnTo>
                    <a:pt x="73" y="19"/>
                  </a:lnTo>
                  <a:lnTo>
                    <a:pt x="59" y="20"/>
                  </a:lnTo>
                  <a:lnTo>
                    <a:pt x="44" y="21"/>
                  </a:lnTo>
                  <a:lnTo>
                    <a:pt x="28" y="21"/>
                  </a:lnTo>
                  <a:lnTo>
                    <a:pt x="14" y="21"/>
                  </a:lnTo>
                  <a:lnTo>
                    <a:pt x="0" y="19"/>
                  </a:lnTo>
                  <a:lnTo>
                    <a:pt x="4" y="11"/>
                  </a:lnTo>
                  <a:lnTo>
                    <a:pt x="12" y="10"/>
                  </a:lnTo>
                  <a:lnTo>
                    <a:pt x="21" y="10"/>
                  </a:lnTo>
                  <a:lnTo>
                    <a:pt x="30" y="7"/>
                  </a:lnTo>
                  <a:lnTo>
                    <a:pt x="40" y="5"/>
                  </a:lnTo>
                  <a:lnTo>
                    <a:pt x="51" y="2"/>
                  </a:lnTo>
                  <a:lnTo>
                    <a:pt x="63" y="1"/>
                  </a:lnTo>
                  <a:lnTo>
                    <a:pt x="75" y="0"/>
                  </a:lnTo>
                  <a:lnTo>
                    <a:pt x="87" y="0"/>
                  </a:lnTo>
                  <a:lnTo>
                    <a:pt x="98" y="1"/>
                  </a:lnTo>
                  <a:lnTo>
                    <a:pt x="110" y="2"/>
                  </a:lnTo>
                  <a:lnTo>
                    <a:pt x="120" y="5"/>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82" name="Freeform 62"/>
            <p:cNvSpPr>
              <a:spLocks/>
            </p:cNvSpPr>
            <p:nvPr/>
          </p:nvSpPr>
          <p:spPr bwMode="auto">
            <a:xfrm>
              <a:off x="1156" y="2468"/>
              <a:ext cx="33" cy="98"/>
            </a:xfrm>
            <a:custGeom>
              <a:avLst/>
              <a:gdLst/>
              <a:ahLst/>
              <a:cxnLst>
                <a:cxn ang="0">
                  <a:pos x="33" y="46"/>
                </a:cxn>
                <a:cxn ang="0">
                  <a:pos x="33" y="48"/>
                </a:cxn>
                <a:cxn ang="0">
                  <a:pos x="33" y="51"/>
                </a:cxn>
                <a:cxn ang="0">
                  <a:pos x="33" y="56"/>
                </a:cxn>
                <a:cxn ang="0">
                  <a:pos x="33" y="61"/>
                </a:cxn>
                <a:cxn ang="0">
                  <a:pos x="29" y="71"/>
                </a:cxn>
                <a:cxn ang="0">
                  <a:pos x="24" y="81"/>
                </a:cxn>
                <a:cxn ang="0">
                  <a:pos x="16" y="90"/>
                </a:cxn>
                <a:cxn ang="0">
                  <a:pos x="8" y="98"/>
                </a:cxn>
                <a:cxn ang="0">
                  <a:pos x="2" y="93"/>
                </a:cxn>
                <a:cxn ang="0">
                  <a:pos x="0" y="84"/>
                </a:cxn>
                <a:cxn ang="0">
                  <a:pos x="1" y="75"/>
                </a:cxn>
                <a:cxn ang="0">
                  <a:pos x="1" y="65"/>
                </a:cxn>
                <a:cxn ang="0">
                  <a:pos x="5" y="48"/>
                </a:cxn>
                <a:cxn ang="0">
                  <a:pos x="6" y="30"/>
                </a:cxn>
                <a:cxn ang="0">
                  <a:pos x="7" y="14"/>
                </a:cxn>
                <a:cxn ang="0">
                  <a:pos x="8" y="0"/>
                </a:cxn>
                <a:cxn ang="0">
                  <a:pos x="16" y="10"/>
                </a:cxn>
                <a:cxn ang="0">
                  <a:pos x="22" y="22"/>
                </a:cxn>
                <a:cxn ang="0">
                  <a:pos x="27" y="33"/>
                </a:cxn>
                <a:cxn ang="0">
                  <a:pos x="33" y="46"/>
                </a:cxn>
              </a:cxnLst>
              <a:rect l="0" t="0" r="r" b="b"/>
              <a:pathLst>
                <a:path w="33" h="98">
                  <a:moveTo>
                    <a:pt x="33" y="46"/>
                  </a:moveTo>
                  <a:lnTo>
                    <a:pt x="33" y="48"/>
                  </a:lnTo>
                  <a:lnTo>
                    <a:pt x="33" y="51"/>
                  </a:lnTo>
                  <a:lnTo>
                    <a:pt x="33" y="56"/>
                  </a:lnTo>
                  <a:lnTo>
                    <a:pt x="33" y="61"/>
                  </a:lnTo>
                  <a:lnTo>
                    <a:pt x="29" y="71"/>
                  </a:lnTo>
                  <a:lnTo>
                    <a:pt x="24" y="81"/>
                  </a:lnTo>
                  <a:lnTo>
                    <a:pt x="16" y="90"/>
                  </a:lnTo>
                  <a:lnTo>
                    <a:pt x="8" y="98"/>
                  </a:lnTo>
                  <a:lnTo>
                    <a:pt x="2" y="93"/>
                  </a:lnTo>
                  <a:lnTo>
                    <a:pt x="0" y="84"/>
                  </a:lnTo>
                  <a:lnTo>
                    <a:pt x="1" y="75"/>
                  </a:lnTo>
                  <a:lnTo>
                    <a:pt x="1" y="65"/>
                  </a:lnTo>
                  <a:lnTo>
                    <a:pt x="5" y="48"/>
                  </a:lnTo>
                  <a:lnTo>
                    <a:pt x="6" y="30"/>
                  </a:lnTo>
                  <a:lnTo>
                    <a:pt x="7" y="14"/>
                  </a:lnTo>
                  <a:lnTo>
                    <a:pt x="8" y="0"/>
                  </a:lnTo>
                  <a:lnTo>
                    <a:pt x="16" y="10"/>
                  </a:lnTo>
                  <a:lnTo>
                    <a:pt x="22" y="22"/>
                  </a:lnTo>
                  <a:lnTo>
                    <a:pt x="27" y="33"/>
                  </a:lnTo>
                  <a:lnTo>
                    <a:pt x="33" y="46"/>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83" name="Freeform 63"/>
            <p:cNvSpPr>
              <a:spLocks/>
            </p:cNvSpPr>
            <p:nvPr/>
          </p:nvSpPr>
          <p:spPr bwMode="auto">
            <a:xfrm>
              <a:off x="1394" y="2478"/>
              <a:ext cx="55" cy="29"/>
            </a:xfrm>
            <a:custGeom>
              <a:avLst/>
              <a:gdLst/>
              <a:ahLst/>
              <a:cxnLst>
                <a:cxn ang="0">
                  <a:pos x="55" y="14"/>
                </a:cxn>
                <a:cxn ang="0">
                  <a:pos x="55" y="19"/>
                </a:cxn>
                <a:cxn ang="0">
                  <a:pos x="48" y="20"/>
                </a:cxn>
                <a:cxn ang="0">
                  <a:pos x="42" y="23"/>
                </a:cxn>
                <a:cxn ang="0">
                  <a:pos x="36" y="25"/>
                </a:cxn>
                <a:cxn ang="0">
                  <a:pos x="29" y="27"/>
                </a:cxn>
                <a:cxn ang="0">
                  <a:pos x="23" y="29"/>
                </a:cxn>
                <a:cxn ang="0">
                  <a:pos x="17" y="29"/>
                </a:cxn>
                <a:cxn ang="0">
                  <a:pos x="9" y="29"/>
                </a:cxn>
                <a:cxn ang="0">
                  <a:pos x="3" y="27"/>
                </a:cxn>
                <a:cxn ang="0">
                  <a:pos x="0" y="18"/>
                </a:cxn>
                <a:cxn ang="0">
                  <a:pos x="0" y="12"/>
                </a:cxn>
                <a:cxn ang="0">
                  <a:pos x="4" y="6"/>
                </a:cxn>
                <a:cxn ang="0">
                  <a:pos x="9" y="4"/>
                </a:cxn>
                <a:cxn ang="0">
                  <a:pos x="17" y="3"/>
                </a:cxn>
                <a:cxn ang="0">
                  <a:pos x="24" y="3"/>
                </a:cxn>
                <a:cxn ang="0">
                  <a:pos x="31" y="1"/>
                </a:cxn>
                <a:cxn ang="0">
                  <a:pos x="37" y="0"/>
                </a:cxn>
                <a:cxn ang="0">
                  <a:pos x="45" y="0"/>
                </a:cxn>
                <a:cxn ang="0">
                  <a:pos x="51" y="1"/>
                </a:cxn>
                <a:cxn ang="0">
                  <a:pos x="55" y="6"/>
                </a:cxn>
                <a:cxn ang="0">
                  <a:pos x="55" y="14"/>
                </a:cxn>
              </a:cxnLst>
              <a:rect l="0" t="0" r="r" b="b"/>
              <a:pathLst>
                <a:path w="55" h="29">
                  <a:moveTo>
                    <a:pt x="55" y="14"/>
                  </a:moveTo>
                  <a:lnTo>
                    <a:pt x="55" y="19"/>
                  </a:lnTo>
                  <a:lnTo>
                    <a:pt x="48" y="20"/>
                  </a:lnTo>
                  <a:lnTo>
                    <a:pt x="42" y="23"/>
                  </a:lnTo>
                  <a:lnTo>
                    <a:pt x="36" y="25"/>
                  </a:lnTo>
                  <a:lnTo>
                    <a:pt x="29" y="27"/>
                  </a:lnTo>
                  <a:lnTo>
                    <a:pt x="23" y="29"/>
                  </a:lnTo>
                  <a:lnTo>
                    <a:pt x="17" y="29"/>
                  </a:lnTo>
                  <a:lnTo>
                    <a:pt x="9" y="29"/>
                  </a:lnTo>
                  <a:lnTo>
                    <a:pt x="3" y="27"/>
                  </a:lnTo>
                  <a:lnTo>
                    <a:pt x="0" y="18"/>
                  </a:lnTo>
                  <a:lnTo>
                    <a:pt x="0" y="12"/>
                  </a:lnTo>
                  <a:lnTo>
                    <a:pt x="4" y="6"/>
                  </a:lnTo>
                  <a:lnTo>
                    <a:pt x="9" y="4"/>
                  </a:lnTo>
                  <a:lnTo>
                    <a:pt x="17" y="3"/>
                  </a:lnTo>
                  <a:lnTo>
                    <a:pt x="24" y="3"/>
                  </a:lnTo>
                  <a:lnTo>
                    <a:pt x="31" y="1"/>
                  </a:lnTo>
                  <a:lnTo>
                    <a:pt x="37" y="0"/>
                  </a:lnTo>
                  <a:lnTo>
                    <a:pt x="45" y="0"/>
                  </a:lnTo>
                  <a:lnTo>
                    <a:pt x="51" y="1"/>
                  </a:lnTo>
                  <a:lnTo>
                    <a:pt x="55" y="6"/>
                  </a:lnTo>
                  <a:lnTo>
                    <a:pt x="55" y="14"/>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84" name="Freeform 64"/>
            <p:cNvSpPr>
              <a:spLocks/>
            </p:cNvSpPr>
            <p:nvPr/>
          </p:nvSpPr>
          <p:spPr bwMode="auto">
            <a:xfrm>
              <a:off x="1071" y="2510"/>
              <a:ext cx="39" cy="15"/>
            </a:xfrm>
            <a:custGeom>
              <a:avLst/>
              <a:gdLst/>
              <a:ahLst/>
              <a:cxnLst>
                <a:cxn ang="0">
                  <a:pos x="39" y="12"/>
                </a:cxn>
                <a:cxn ang="0">
                  <a:pos x="31" y="15"/>
                </a:cxn>
                <a:cxn ang="0">
                  <a:pos x="24" y="15"/>
                </a:cxn>
                <a:cxn ang="0">
                  <a:pos x="15" y="15"/>
                </a:cxn>
                <a:cxn ang="0">
                  <a:pos x="6" y="12"/>
                </a:cxn>
                <a:cxn ang="0">
                  <a:pos x="0" y="4"/>
                </a:cxn>
                <a:cxn ang="0">
                  <a:pos x="5" y="1"/>
                </a:cxn>
                <a:cxn ang="0">
                  <a:pos x="11" y="0"/>
                </a:cxn>
                <a:cxn ang="0">
                  <a:pos x="16" y="0"/>
                </a:cxn>
                <a:cxn ang="0">
                  <a:pos x="21" y="1"/>
                </a:cxn>
                <a:cxn ang="0">
                  <a:pos x="26" y="4"/>
                </a:cxn>
                <a:cxn ang="0">
                  <a:pos x="31" y="6"/>
                </a:cxn>
                <a:cxn ang="0">
                  <a:pos x="35" y="9"/>
                </a:cxn>
                <a:cxn ang="0">
                  <a:pos x="39" y="12"/>
                </a:cxn>
              </a:cxnLst>
              <a:rect l="0" t="0" r="r" b="b"/>
              <a:pathLst>
                <a:path w="39" h="15">
                  <a:moveTo>
                    <a:pt x="39" y="12"/>
                  </a:moveTo>
                  <a:lnTo>
                    <a:pt x="31" y="15"/>
                  </a:lnTo>
                  <a:lnTo>
                    <a:pt x="24" y="15"/>
                  </a:lnTo>
                  <a:lnTo>
                    <a:pt x="15" y="15"/>
                  </a:lnTo>
                  <a:lnTo>
                    <a:pt x="6" y="12"/>
                  </a:lnTo>
                  <a:lnTo>
                    <a:pt x="0" y="4"/>
                  </a:lnTo>
                  <a:lnTo>
                    <a:pt x="5" y="1"/>
                  </a:lnTo>
                  <a:lnTo>
                    <a:pt x="11" y="0"/>
                  </a:lnTo>
                  <a:lnTo>
                    <a:pt x="16" y="0"/>
                  </a:lnTo>
                  <a:lnTo>
                    <a:pt x="21" y="1"/>
                  </a:lnTo>
                  <a:lnTo>
                    <a:pt x="26" y="4"/>
                  </a:lnTo>
                  <a:lnTo>
                    <a:pt x="31" y="6"/>
                  </a:lnTo>
                  <a:lnTo>
                    <a:pt x="35" y="9"/>
                  </a:lnTo>
                  <a:lnTo>
                    <a:pt x="39" y="12"/>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85" name="Freeform 65"/>
            <p:cNvSpPr>
              <a:spLocks/>
            </p:cNvSpPr>
            <p:nvPr/>
          </p:nvSpPr>
          <p:spPr bwMode="auto">
            <a:xfrm>
              <a:off x="1046" y="2550"/>
              <a:ext cx="87" cy="18"/>
            </a:xfrm>
            <a:custGeom>
              <a:avLst/>
              <a:gdLst/>
              <a:ahLst/>
              <a:cxnLst>
                <a:cxn ang="0">
                  <a:pos x="87" y="3"/>
                </a:cxn>
                <a:cxn ang="0">
                  <a:pos x="77" y="4"/>
                </a:cxn>
                <a:cxn ang="0">
                  <a:pos x="66" y="7"/>
                </a:cxn>
                <a:cxn ang="0">
                  <a:pos x="55" y="11"/>
                </a:cxn>
                <a:cxn ang="0">
                  <a:pos x="45" y="13"/>
                </a:cxn>
                <a:cxn ang="0">
                  <a:pos x="33" y="16"/>
                </a:cxn>
                <a:cxn ang="0">
                  <a:pos x="22" y="18"/>
                </a:cxn>
                <a:cxn ang="0">
                  <a:pos x="12" y="18"/>
                </a:cxn>
                <a:cxn ang="0">
                  <a:pos x="0" y="16"/>
                </a:cxn>
                <a:cxn ang="0">
                  <a:pos x="5" y="11"/>
                </a:cxn>
                <a:cxn ang="0">
                  <a:pos x="12" y="7"/>
                </a:cxn>
                <a:cxn ang="0">
                  <a:pos x="21" y="3"/>
                </a:cxn>
                <a:cxn ang="0">
                  <a:pos x="28" y="0"/>
                </a:cxn>
                <a:cxn ang="0">
                  <a:pos x="36" y="0"/>
                </a:cxn>
                <a:cxn ang="0">
                  <a:pos x="44" y="0"/>
                </a:cxn>
                <a:cxn ang="0">
                  <a:pos x="50" y="0"/>
                </a:cxn>
                <a:cxn ang="0">
                  <a:pos x="58" y="2"/>
                </a:cxn>
                <a:cxn ang="0">
                  <a:pos x="65" y="3"/>
                </a:cxn>
                <a:cxn ang="0">
                  <a:pos x="73" y="3"/>
                </a:cxn>
                <a:cxn ang="0">
                  <a:pos x="80" y="3"/>
                </a:cxn>
                <a:cxn ang="0">
                  <a:pos x="87" y="3"/>
                </a:cxn>
              </a:cxnLst>
              <a:rect l="0" t="0" r="r" b="b"/>
              <a:pathLst>
                <a:path w="87" h="18">
                  <a:moveTo>
                    <a:pt x="87" y="3"/>
                  </a:moveTo>
                  <a:lnTo>
                    <a:pt x="77" y="4"/>
                  </a:lnTo>
                  <a:lnTo>
                    <a:pt x="66" y="7"/>
                  </a:lnTo>
                  <a:lnTo>
                    <a:pt x="55" y="11"/>
                  </a:lnTo>
                  <a:lnTo>
                    <a:pt x="45" y="13"/>
                  </a:lnTo>
                  <a:lnTo>
                    <a:pt x="33" y="16"/>
                  </a:lnTo>
                  <a:lnTo>
                    <a:pt x="22" y="18"/>
                  </a:lnTo>
                  <a:lnTo>
                    <a:pt x="12" y="18"/>
                  </a:lnTo>
                  <a:lnTo>
                    <a:pt x="0" y="16"/>
                  </a:lnTo>
                  <a:lnTo>
                    <a:pt x="5" y="11"/>
                  </a:lnTo>
                  <a:lnTo>
                    <a:pt x="12" y="7"/>
                  </a:lnTo>
                  <a:lnTo>
                    <a:pt x="21" y="3"/>
                  </a:lnTo>
                  <a:lnTo>
                    <a:pt x="28" y="0"/>
                  </a:lnTo>
                  <a:lnTo>
                    <a:pt x="36" y="0"/>
                  </a:lnTo>
                  <a:lnTo>
                    <a:pt x="44" y="0"/>
                  </a:lnTo>
                  <a:lnTo>
                    <a:pt x="50" y="0"/>
                  </a:lnTo>
                  <a:lnTo>
                    <a:pt x="58" y="2"/>
                  </a:lnTo>
                  <a:lnTo>
                    <a:pt x="65" y="3"/>
                  </a:lnTo>
                  <a:lnTo>
                    <a:pt x="73" y="3"/>
                  </a:lnTo>
                  <a:lnTo>
                    <a:pt x="80" y="3"/>
                  </a:lnTo>
                  <a:lnTo>
                    <a:pt x="87" y="3"/>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86" name="Freeform 66"/>
            <p:cNvSpPr>
              <a:spLocks/>
            </p:cNvSpPr>
            <p:nvPr/>
          </p:nvSpPr>
          <p:spPr bwMode="auto">
            <a:xfrm>
              <a:off x="1076" y="2582"/>
              <a:ext cx="66" cy="41"/>
            </a:xfrm>
            <a:custGeom>
              <a:avLst/>
              <a:gdLst/>
              <a:ahLst/>
              <a:cxnLst>
                <a:cxn ang="0">
                  <a:pos x="26" y="28"/>
                </a:cxn>
                <a:cxn ang="0">
                  <a:pos x="0" y="41"/>
                </a:cxn>
                <a:cxn ang="0">
                  <a:pos x="3" y="33"/>
                </a:cxn>
                <a:cxn ang="0">
                  <a:pos x="8" y="25"/>
                </a:cxn>
                <a:cxn ang="0">
                  <a:pos x="16" y="20"/>
                </a:cxn>
                <a:cxn ang="0">
                  <a:pos x="25" y="15"/>
                </a:cxn>
                <a:cxn ang="0">
                  <a:pos x="35" y="12"/>
                </a:cxn>
                <a:cxn ang="0">
                  <a:pos x="45" y="8"/>
                </a:cxn>
                <a:cxn ang="0">
                  <a:pos x="55" y="4"/>
                </a:cxn>
                <a:cxn ang="0">
                  <a:pos x="66" y="0"/>
                </a:cxn>
                <a:cxn ang="0">
                  <a:pos x="62" y="4"/>
                </a:cxn>
                <a:cxn ang="0">
                  <a:pos x="57" y="8"/>
                </a:cxn>
                <a:cxn ang="0">
                  <a:pos x="53" y="10"/>
                </a:cxn>
                <a:cxn ang="0">
                  <a:pos x="48" y="14"/>
                </a:cxn>
                <a:cxn ang="0">
                  <a:pos x="43" y="18"/>
                </a:cxn>
                <a:cxn ang="0">
                  <a:pos x="38" y="22"/>
                </a:cxn>
                <a:cxn ang="0">
                  <a:pos x="31" y="25"/>
                </a:cxn>
                <a:cxn ang="0">
                  <a:pos x="26" y="28"/>
                </a:cxn>
              </a:cxnLst>
              <a:rect l="0" t="0" r="r" b="b"/>
              <a:pathLst>
                <a:path w="66" h="41">
                  <a:moveTo>
                    <a:pt x="26" y="28"/>
                  </a:moveTo>
                  <a:lnTo>
                    <a:pt x="0" y="41"/>
                  </a:lnTo>
                  <a:lnTo>
                    <a:pt x="3" y="33"/>
                  </a:lnTo>
                  <a:lnTo>
                    <a:pt x="8" y="25"/>
                  </a:lnTo>
                  <a:lnTo>
                    <a:pt x="16" y="20"/>
                  </a:lnTo>
                  <a:lnTo>
                    <a:pt x="25" y="15"/>
                  </a:lnTo>
                  <a:lnTo>
                    <a:pt x="35" y="12"/>
                  </a:lnTo>
                  <a:lnTo>
                    <a:pt x="45" y="8"/>
                  </a:lnTo>
                  <a:lnTo>
                    <a:pt x="55" y="4"/>
                  </a:lnTo>
                  <a:lnTo>
                    <a:pt x="66" y="0"/>
                  </a:lnTo>
                  <a:lnTo>
                    <a:pt x="62" y="4"/>
                  </a:lnTo>
                  <a:lnTo>
                    <a:pt x="57" y="8"/>
                  </a:lnTo>
                  <a:lnTo>
                    <a:pt x="53" y="10"/>
                  </a:lnTo>
                  <a:lnTo>
                    <a:pt x="48" y="14"/>
                  </a:lnTo>
                  <a:lnTo>
                    <a:pt x="43" y="18"/>
                  </a:lnTo>
                  <a:lnTo>
                    <a:pt x="38" y="22"/>
                  </a:lnTo>
                  <a:lnTo>
                    <a:pt x="31" y="25"/>
                  </a:lnTo>
                  <a:lnTo>
                    <a:pt x="26" y="28"/>
                  </a:lnTo>
                  <a:close/>
                </a:path>
              </a:pathLst>
            </a:custGeom>
            <a:solidFill>
              <a:schemeClr val="tx1"/>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87" name="Freeform 67"/>
            <p:cNvSpPr>
              <a:spLocks/>
            </p:cNvSpPr>
            <p:nvPr/>
          </p:nvSpPr>
          <p:spPr bwMode="auto">
            <a:xfrm>
              <a:off x="1475" y="2671"/>
              <a:ext cx="54" cy="54"/>
            </a:xfrm>
            <a:custGeom>
              <a:avLst/>
              <a:gdLst/>
              <a:ahLst/>
              <a:cxnLst>
                <a:cxn ang="0">
                  <a:pos x="0" y="2"/>
                </a:cxn>
                <a:cxn ang="0">
                  <a:pos x="2" y="4"/>
                </a:cxn>
                <a:cxn ang="0">
                  <a:pos x="7" y="6"/>
                </a:cxn>
                <a:cxn ang="0">
                  <a:pos x="11" y="11"/>
                </a:cxn>
                <a:cxn ang="0">
                  <a:pos x="12" y="15"/>
                </a:cxn>
                <a:cxn ang="0">
                  <a:pos x="16" y="21"/>
                </a:cxn>
                <a:cxn ang="0">
                  <a:pos x="22" y="27"/>
                </a:cxn>
                <a:cxn ang="0">
                  <a:pos x="31" y="29"/>
                </a:cxn>
                <a:cxn ang="0">
                  <a:pos x="40" y="33"/>
                </a:cxn>
                <a:cxn ang="0">
                  <a:pos x="47" y="35"/>
                </a:cxn>
                <a:cxn ang="0">
                  <a:pos x="52" y="41"/>
                </a:cxn>
                <a:cxn ang="0">
                  <a:pos x="54" y="46"/>
                </a:cxn>
                <a:cxn ang="0">
                  <a:pos x="49" y="54"/>
                </a:cxn>
                <a:cxn ang="0">
                  <a:pos x="41" y="54"/>
                </a:cxn>
                <a:cxn ang="0">
                  <a:pos x="35" y="52"/>
                </a:cxn>
                <a:cxn ang="0">
                  <a:pos x="30" y="49"/>
                </a:cxn>
                <a:cxn ang="0">
                  <a:pos x="24" y="46"/>
                </a:cxn>
                <a:cxn ang="0">
                  <a:pos x="19" y="42"/>
                </a:cxn>
                <a:cxn ang="0">
                  <a:pos x="16" y="37"/>
                </a:cxn>
                <a:cxn ang="0">
                  <a:pos x="12" y="33"/>
                </a:cxn>
                <a:cxn ang="0">
                  <a:pos x="8" y="28"/>
                </a:cxn>
                <a:cxn ang="0">
                  <a:pos x="8" y="23"/>
                </a:cxn>
                <a:cxn ang="0">
                  <a:pos x="7" y="18"/>
                </a:cxn>
                <a:cxn ang="0">
                  <a:pos x="4" y="14"/>
                </a:cxn>
                <a:cxn ang="0">
                  <a:pos x="4" y="11"/>
                </a:cxn>
                <a:cxn ang="0">
                  <a:pos x="0" y="0"/>
                </a:cxn>
                <a:cxn ang="0">
                  <a:pos x="0" y="2"/>
                </a:cxn>
              </a:cxnLst>
              <a:rect l="0" t="0" r="r" b="b"/>
              <a:pathLst>
                <a:path w="54" h="54">
                  <a:moveTo>
                    <a:pt x="0" y="2"/>
                  </a:moveTo>
                  <a:lnTo>
                    <a:pt x="2" y="4"/>
                  </a:lnTo>
                  <a:lnTo>
                    <a:pt x="7" y="6"/>
                  </a:lnTo>
                  <a:lnTo>
                    <a:pt x="11" y="11"/>
                  </a:lnTo>
                  <a:lnTo>
                    <a:pt x="12" y="15"/>
                  </a:lnTo>
                  <a:lnTo>
                    <a:pt x="16" y="21"/>
                  </a:lnTo>
                  <a:lnTo>
                    <a:pt x="22" y="27"/>
                  </a:lnTo>
                  <a:lnTo>
                    <a:pt x="31" y="29"/>
                  </a:lnTo>
                  <a:lnTo>
                    <a:pt x="40" y="33"/>
                  </a:lnTo>
                  <a:lnTo>
                    <a:pt x="47" y="35"/>
                  </a:lnTo>
                  <a:lnTo>
                    <a:pt x="52" y="41"/>
                  </a:lnTo>
                  <a:lnTo>
                    <a:pt x="54" y="46"/>
                  </a:lnTo>
                  <a:lnTo>
                    <a:pt x="49" y="54"/>
                  </a:lnTo>
                  <a:lnTo>
                    <a:pt x="41" y="54"/>
                  </a:lnTo>
                  <a:lnTo>
                    <a:pt x="35" y="52"/>
                  </a:lnTo>
                  <a:lnTo>
                    <a:pt x="30" y="49"/>
                  </a:lnTo>
                  <a:lnTo>
                    <a:pt x="24" y="46"/>
                  </a:lnTo>
                  <a:lnTo>
                    <a:pt x="19" y="42"/>
                  </a:lnTo>
                  <a:lnTo>
                    <a:pt x="16" y="37"/>
                  </a:lnTo>
                  <a:lnTo>
                    <a:pt x="12" y="33"/>
                  </a:lnTo>
                  <a:lnTo>
                    <a:pt x="8" y="28"/>
                  </a:lnTo>
                  <a:lnTo>
                    <a:pt x="8" y="23"/>
                  </a:lnTo>
                  <a:lnTo>
                    <a:pt x="7" y="18"/>
                  </a:lnTo>
                  <a:lnTo>
                    <a:pt x="4" y="14"/>
                  </a:lnTo>
                  <a:lnTo>
                    <a:pt x="4" y="11"/>
                  </a:lnTo>
                  <a:lnTo>
                    <a:pt x="0" y="0"/>
                  </a:lnTo>
                  <a:lnTo>
                    <a:pt x="0" y="2"/>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88" name="Freeform 68"/>
            <p:cNvSpPr>
              <a:spLocks/>
            </p:cNvSpPr>
            <p:nvPr/>
          </p:nvSpPr>
          <p:spPr bwMode="auto">
            <a:xfrm>
              <a:off x="1502" y="2675"/>
              <a:ext cx="24" cy="12"/>
            </a:xfrm>
            <a:custGeom>
              <a:avLst/>
              <a:gdLst/>
              <a:ahLst/>
              <a:cxnLst>
                <a:cxn ang="0">
                  <a:pos x="24" y="11"/>
                </a:cxn>
                <a:cxn ang="0">
                  <a:pos x="19" y="12"/>
                </a:cxn>
                <a:cxn ang="0">
                  <a:pos x="13" y="9"/>
                </a:cxn>
                <a:cxn ang="0">
                  <a:pos x="5" y="5"/>
                </a:cxn>
                <a:cxn ang="0">
                  <a:pos x="0" y="0"/>
                </a:cxn>
                <a:cxn ang="0">
                  <a:pos x="6" y="1"/>
                </a:cxn>
                <a:cxn ang="0">
                  <a:pos x="13" y="4"/>
                </a:cxn>
                <a:cxn ang="0">
                  <a:pos x="19" y="6"/>
                </a:cxn>
                <a:cxn ang="0">
                  <a:pos x="24" y="11"/>
                </a:cxn>
              </a:cxnLst>
              <a:rect l="0" t="0" r="r" b="b"/>
              <a:pathLst>
                <a:path w="24" h="12">
                  <a:moveTo>
                    <a:pt x="24" y="11"/>
                  </a:moveTo>
                  <a:lnTo>
                    <a:pt x="19" y="12"/>
                  </a:lnTo>
                  <a:lnTo>
                    <a:pt x="13" y="9"/>
                  </a:lnTo>
                  <a:lnTo>
                    <a:pt x="5" y="5"/>
                  </a:lnTo>
                  <a:lnTo>
                    <a:pt x="0" y="0"/>
                  </a:lnTo>
                  <a:lnTo>
                    <a:pt x="6" y="1"/>
                  </a:lnTo>
                  <a:lnTo>
                    <a:pt x="13" y="4"/>
                  </a:lnTo>
                  <a:lnTo>
                    <a:pt x="19" y="6"/>
                  </a:lnTo>
                  <a:lnTo>
                    <a:pt x="24" y="11"/>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89" name="Freeform 69"/>
            <p:cNvSpPr>
              <a:spLocks/>
            </p:cNvSpPr>
            <p:nvPr/>
          </p:nvSpPr>
          <p:spPr bwMode="auto">
            <a:xfrm>
              <a:off x="1378" y="2677"/>
              <a:ext cx="40" cy="29"/>
            </a:xfrm>
            <a:custGeom>
              <a:avLst/>
              <a:gdLst/>
              <a:ahLst/>
              <a:cxnLst>
                <a:cxn ang="0">
                  <a:pos x="7" y="24"/>
                </a:cxn>
                <a:cxn ang="0">
                  <a:pos x="6" y="27"/>
                </a:cxn>
                <a:cxn ang="0">
                  <a:pos x="5" y="28"/>
                </a:cxn>
                <a:cxn ang="0">
                  <a:pos x="2" y="29"/>
                </a:cxn>
                <a:cxn ang="0">
                  <a:pos x="0" y="29"/>
                </a:cxn>
                <a:cxn ang="0">
                  <a:pos x="2" y="24"/>
                </a:cxn>
                <a:cxn ang="0">
                  <a:pos x="7" y="21"/>
                </a:cxn>
                <a:cxn ang="0">
                  <a:pos x="12" y="17"/>
                </a:cxn>
                <a:cxn ang="0">
                  <a:pos x="15" y="10"/>
                </a:cxn>
                <a:cxn ang="0">
                  <a:pos x="40" y="0"/>
                </a:cxn>
                <a:cxn ang="0">
                  <a:pos x="35" y="8"/>
                </a:cxn>
                <a:cxn ang="0">
                  <a:pos x="28" y="15"/>
                </a:cxn>
                <a:cxn ang="0">
                  <a:pos x="17" y="21"/>
                </a:cxn>
                <a:cxn ang="0">
                  <a:pos x="7" y="24"/>
                </a:cxn>
              </a:cxnLst>
              <a:rect l="0" t="0" r="r" b="b"/>
              <a:pathLst>
                <a:path w="40" h="29">
                  <a:moveTo>
                    <a:pt x="7" y="24"/>
                  </a:moveTo>
                  <a:lnTo>
                    <a:pt x="6" y="27"/>
                  </a:lnTo>
                  <a:lnTo>
                    <a:pt x="5" y="28"/>
                  </a:lnTo>
                  <a:lnTo>
                    <a:pt x="2" y="29"/>
                  </a:lnTo>
                  <a:lnTo>
                    <a:pt x="0" y="29"/>
                  </a:lnTo>
                  <a:lnTo>
                    <a:pt x="2" y="24"/>
                  </a:lnTo>
                  <a:lnTo>
                    <a:pt x="7" y="21"/>
                  </a:lnTo>
                  <a:lnTo>
                    <a:pt x="12" y="17"/>
                  </a:lnTo>
                  <a:lnTo>
                    <a:pt x="15" y="10"/>
                  </a:lnTo>
                  <a:lnTo>
                    <a:pt x="40" y="0"/>
                  </a:lnTo>
                  <a:lnTo>
                    <a:pt x="35" y="8"/>
                  </a:lnTo>
                  <a:lnTo>
                    <a:pt x="28" y="15"/>
                  </a:lnTo>
                  <a:lnTo>
                    <a:pt x="17" y="21"/>
                  </a:lnTo>
                  <a:lnTo>
                    <a:pt x="7" y="24"/>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90" name="Freeform 70"/>
            <p:cNvSpPr>
              <a:spLocks/>
            </p:cNvSpPr>
            <p:nvPr/>
          </p:nvSpPr>
          <p:spPr bwMode="auto">
            <a:xfrm>
              <a:off x="1332" y="2696"/>
              <a:ext cx="100" cy="54"/>
            </a:xfrm>
            <a:custGeom>
              <a:avLst/>
              <a:gdLst/>
              <a:ahLst/>
              <a:cxnLst>
                <a:cxn ang="0">
                  <a:pos x="81" y="28"/>
                </a:cxn>
                <a:cxn ang="0">
                  <a:pos x="76" y="33"/>
                </a:cxn>
                <a:cxn ang="0">
                  <a:pos x="68" y="38"/>
                </a:cxn>
                <a:cxn ang="0">
                  <a:pos x="62" y="43"/>
                </a:cxn>
                <a:cxn ang="0">
                  <a:pos x="55" y="47"/>
                </a:cxn>
                <a:cxn ang="0">
                  <a:pos x="46" y="50"/>
                </a:cxn>
                <a:cxn ang="0">
                  <a:pos x="37" y="52"/>
                </a:cxn>
                <a:cxn ang="0">
                  <a:pos x="28" y="54"/>
                </a:cxn>
                <a:cxn ang="0">
                  <a:pos x="19" y="54"/>
                </a:cxn>
                <a:cxn ang="0">
                  <a:pos x="14" y="51"/>
                </a:cxn>
                <a:cxn ang="0">
                  <a:pos x="8" y="47"/>
                </a:cxn>
                <a:cxn ang="0">
                  <a:pos x="4" y="43"/>
                </a:cxn>
                <a:cxn ang="0">
                  <a:pos x="0" y="40"/>
                </a:cxn>
                <a:cxn ang="0">
                  <a:pos x="4" y="36"/>
                </a:cxn>
                <a:cxn ang="0">
                  <a:pos x="8" y="33"/>
                </a:cxn>
                <a:cxn ang="0">
                  <a:pos x="13" y="33"/>
                </a:cxn>
                <a:cxn ang="0">
                  <a:pos x="18" y="35"/>
                </a:cxn>
                <a:cxn ang="0">
                  <a:pos x="23" y="36"/>
                </a:cxn>
                <a:cxn ang="0">
                  <a:pos x="29" y="36"/>
                </a:cxn>
                <a:cxn ang="0">
                  <a:pos x="34" y="36"/>
                </a:cxn>
                <a:cxn ang="0">
                  <a:pos x="41" y="35"/>
                </a:cxn>
                <a:cxn ang="0">
                  <a:pos x="48" y="32"/>
                </a:cxn>
                <a:cxn ang="0">
                  <a:pos x="57" y="28"/>
                </a:cxn>
                <a:cxn ang="0">
                  <a:pos x="65" y="24"/>
                </a:cxn>
                <a:cxn ang="0">
                  <a:pos x="72" y="21"/>
                </a:cxn>
                <a:cxn ang="0">
                  <a:pos x="80" y="16"/>
                </a:cxn>
                <a:cxn ang="0">
                  <a:pos x="88" y="10"/>
                </a:cxn>
                <a:cxn ang="0">
                  <a:pos x="94" y="5"/>
                </a:cxn>
                <a:cxn ang="0">
                  <a:pos x="100" y="0"/>
                </a:cxn>
                <a:cxn ang="0">
                  <a:pos x="98" y="8"/>
                </a:cxn>
                <a:cxn ang="0">
                  <a:pos x="93" y="14"/>
                </a:cxn>
                <a:cxn ang="0">
                  <a:pos x="86" y="21"/>
                </a:cxn>
                <a:cxn ang="0">
                  <a:pos x="81" y="28"/>
                </a:cxn>
              </a:cxnLst>
              <a:rect l="0" t="0" r="r" b="b"/>
              <a:pathLst>
                <a:path w="100" h="54">
                  <a:moveTo>
                    <a:pt x="81" y="28"/>
                  </a:moveTo>
                  <a:lnTo>
                    <a:pt x="76" y="33"/>
                  </a:lnTo>
                  <a:lnTo>
                    <a:pt x="68" y="38"/>
                  </a:lnTo>
                  <a:lnTo>
                    <a:pt x="62" y="43"/>
                  </a:lnTo>
                  <a:lnTo>
                    <a:pt x="55" y="47"/>
                  </a:lnTo>
                  <a:lnTo>
                    <a:pt x="46" y="50"/>
                  </a:lnTo>
                  <a:lnTo>
                    <a:pt x="37" y="52"/>
                  </a:lnTo>
                  <a:lnTo>
                    <a:pt x="28" y="54"/>
                  </a:lnTo>
                  <a:lnTo>
                    <a:pt x="19" y="54"/>
                  </a:lnTo>
                  <a:lnTo>
                    <a:pt x="14" y="51"/>
                  </a:lnTo>
                  <a:lnTo>
                    <a:pt x="8" y="47"/>
                  </a:lnTo>
                  <a:lnTo>
                    <a:pt x="4" y="43"/>
                  </a:lnTo>
                  <a:lnTo>
                    <a:pt x="0" y="40"/>
                  </a:lnTo>
                  <a:lnTo>
                    <a:pt x="4" y="36"/>
                  </a:lnTo>
                  <a:lnTo>
                    <a:pt x="8" y="33"/>
                  </a:lnTo>
                  <a:lnTo>
                    <a:pt x="13" y="33"/>
                  </a:lnTo>
                  <a:lnTo>
                    <a:pt x="18" y="35"/>
                  </a:lnTo>
                  <a:lnTo>
                    <a:pt x="23" y="36"/>
                  </a:lnTo>
                  <a:lnTo>
                    <a:pt x="29" y="36"/>
                  </a:lnTo>
                  <a:lnTo>
                    <a:pt x="34" y="36"/>
                  </a:lnTo>
                  <a:lnTo>
                    <a:pt x="41" y="35"/>
                  </a:lnTo>
                  <a:lnTo>
                    <a:pt x="48" y="32"/>
                  </a:lnTo>
                  <a:lnTo>
                    <a:pt x="57" y="28"/>
                  </a:lnTo>
                  <a:lnTo>
                    <a:pt x="65" y="24"/>
                  </a:lnTo>
                  <a:lnTo>
                    <a:pt x="72" y="21"/>
                  </a:lnTo>
                  <a:lnTo>
                    <a:pt x="80" y="16"/>
                  </a:lnTo>
                  <a:lnTo>
                    <a:pt x="88" y="10"/>
                  </a:lnTo>
                  <a:lnTo>
                    <a:pt x="94" y="5"/>
                  </a:lnTo>
                  <a:lnTo>
                    <a:pt x="100" y="0"/>
                  </a:lnTo>
                  <a:lnTo>
                    <a:pt x="98" y="8"/>
                  </a:lnTo>
                  <a:lnTo>
                    <a:pt x="93" y="14"/>
                  </a:lnTo>
                  <a:lnTo>
                    <a:pt x="86" y="21"/>
                  </a:lnTo>
                  <a:lnTo>
                    <a:pt x="81" y="28"/>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91" name="Freeform 71"/>
            <p:cNvSpPr>
              <a:spLocks/>
            </p:cNvSpPr>
            <p:nvPr/>
          </p:nvSpPr>
          <p:spPr bwMode="auto">
            <a:xfrm>
              <a:off x="1436" y="2701"/>
              <a:ext cx="157" cy="477"/>
            </a:xfrm>
            <a:custGeom>
              <a:avLst/>
              <a:gdLst/>
              <a:ahLst/>
              <a:cxnLst>
                <a:cxn ang="0">
                  <a:pos x="152" y="22"/>
                </a:cxn>
                <a:cxn ang="0">
                  <a:pos x="152" y="32"/>
                </a:cxn>
                <a:cxn ang="0">
                  <a:pos x="152" y="41"/>
                </a:cxn>
                <a:cxn ang="0">
                  <a:pos x="156" y="46"/>
                </a:cxn>
                <a:cxn ang="0">
                  <a:pos x="156" y="80"/>
                </a:cxn>
                <a:cxn ang="0">
                  <a:pos x="154" y="141"/>
                </a:cxn>
                <a:cxn ang="0">
                  <a:pos x="151" y="184"/>
                </a:cxn>
                <a:cxn ang="0">
                  <a:pos x="142" y="288"/>
                </a:cxn>
                <a:cxn ang="0">
                  <a:pos x="140" y="310"/>
                </a:cxn>
                <a:cxn ang="0">
                  <a:pos x="135" y="377"/>
                </a:cxn>
                <a:cxn ang="0">
                  <a:pos x="136" y="434"/>
                </a:cxn>
                <a:cxn ang="0">
                  <a:pos x="131" y="454"/>
                </a:cxn>
                <a:cxn ang="0">
                  <a:pos x="117" y="468"/>
                </a:cxn>
                <a:cxn ang="0">
                  <a:pos x="110" y="465"/>
                </a:cxn>
                <a:cxn ang="0">
                  <a:pos x="104" y="460"/>
                </a:cxn>
                <a:cxn ang="0">
                  <a:pos x="99" y="448"/>
                </a:cxn>
                <a:cxn ang="0">
                  <a:pos x="94" y="437"/>
                </a:cxn>
                <a:cxn ang="0">
                  <a:pos x="88" y="422"/>
                </a:cxn>
                <a:cxn ang="0">
                  <a:pos x="72" y="413"/>
                </a:cxn>
                <a:cxn ang="0">
                  <a:pos x="52" y="425"/>
                </a:cxn>
                <a:cxn ang="0">
                  <a:pos x="39" y="448"/>
                </a:cxn>
                <a:cxn ang="0">
                  <a:pos x="27" y="468"/>
                </a:cxn>
                <a:cxn ang="0">
                  <a:pos x="6" y="477"/>
                </a:cxn>
                <a:cxn ang="0">
                  <a:pos x="0" y="458"/>
                </a:cxn>
                <a:cxn ang="0">
                  <a:pos x="8" y="435"/>
                </a:cxn>
                <a:cxn ang="0">
                  <a:pos x="27" y="394"/>
                </a:cxn>
                <a:cxn ang="0">
                  <a:pos x="43" y="352"/>
                </a:cxn>
                <a:cxn ang="0">
                  <a:pos x="58" y="309"/>
                </a:cxn>
                <a:cxn ang="0">
                  <a:pos x="72" y="269"/>
                </a:cxn>
                <a:cxn ang="0">
                  <a:pos x="83" y="233"/>
                </a:cxn>
                <a:cxn ang="0">
                  <a:pos x="94" y="196"/>
                </a:cxn>
                <a:cxn ang="0">
                  <a:pos x="96" y="158"/>
                </a:cxn>
                <a:cxn ang="0">
                  <a:pos x="103" y="121"/>
                </a:cxn>
                <a:cxn ang="0">
                  <a:pos x="115" y="27"/>
                </a:cxn>
                <a:cxn ang="0">
                  <a:pos x="112" y="7"/>
                </a:cxn>
                <a:cxn ang="0">
                  <a:pos x="117" y="3"/>
                </a:cxn>
                <a:cxn ang="0">
                  <a:pos x="127" y="7"/>
                </a:cxn>
                <a:cxn ang="0">
                  <a:pos x="136" y="12"/>
                </a:cxn>
                <a:cxn ang="0">
                  <a:pos x="147" y="16"/>
                </a:cxn>
              </a:cxnLst>
              <a:rect l="0" t="0" r="r" b="b"/>
              <a:pathLst>
                <a:path w="157" h="477">
                  <a:moveTo>
                    <a:pt x="152" y="17"/>
                  </a:moveTo>
                  <a:lnTo>
                    <a:pt x="152" y="22"/>
                  </a:lnTo>
                  <a:lnTo>
                    <a:pt x="152" y="27"/>
                  </a:lnTo>
                  <a:lnTo>
                    <a:pt x="152" y="32"/>
                  </a:lnTo>
                  <a:lnTo>
                    <a:pt x="154" y="37"/>
                  </a:lnTo>
                  <a:lnTo>
                    <a:pt x="152" y="41"/>
                  </a:lnTo>
                  <a:lnTo>
                    <a:pt x="154" y="43"/>
                  </a:lnTo>
                  <a:lnTo>
                    <a:pt x="156" y="46"/>
                  </a:lnTo>
                  <a:lnTo>
                    <a:pt x="157" y="50"/>
                  </a:lnTo>
                  <a:lnTo>
                    <a:pt x="156" y="80"/>
                  </a:lnTo>
                  <a:lnTo>
                    <a:pt x="155" y="115"/>
                  </a:lnTo>
                  <a:lnTo>
                    <a:pt x="154" y="141"/>
                  </a:lnTo>
                  <a:lnTo>
                    <a:pt x="154" y="153"/>
                  </a:lnTo>
                  <a:lnTo>
                    <a:pt x="151" y="184"/>
                  </a:lnTo>
                  <a:lnTo>
                    <a:pt x="146" y="239"/>
                  </a:lnTo>
                  <a:lnTo>
                    <a:pt x="142" y="288"/>
                  </a:lnTo>
                  <a:lnTo>
                    <a:pt x="140" y="311"/>
                  </a:lnTo>
                  <a:lnTo>
                    <a:pt x="140" y="310"/>
                  </a:lnTo>
                  <a:lnTo>
                    <a:pt x="136" y="339"/>
                  </a:lnTo>
                  <a:lnTo>
                    <a:pt x="135" y="377"/>
                  </a:lnTo>
                  <a:lnTo>
                    <a:pt x="135" y="413"/>
                  </a:lnTo>
                  <a:lnTo>
                    <a:pt x="136" y="434"/>
                  </a:lnTo>
                  <a:lnTo>
                    <a:pt x="135" y="444"/>
                  </a:lnTo>
                  <a:lnTo>
                    <a:pt x="131" y="454"/>
                  </a:lnTo>
                  <a:lnTo>
                    <a:pt x="126" y="463"/>
                  </a:lnTo>
                  <a:lnTo>
                    <a:pt x="117" y="468"/>
                  </a:lnTo>
                  <a:lnTo>
                    <a:pt x="113" y="467"/>
                  </a:lnTo>
                  <a:lnTo>
                    <a:pt x="110" y="465"/>
                  </a:lnTo>
                  <a:lnTo>
                    <a:pt x="107" y="462"/>
                  </a:lnTo>
                  <a:lnTo>
                    <a:pt x="104" y="460"/>
                  </a:lnTo>
                  <a:lnTo>
                    <a:pt x="102" y="453"/>
                  </a:lnTo>
                  <a:lnTo>
                    <a:pt x="99" y="448"/>
                  </a:lnTo>
                  <a:lnTo>
                    <a:pt x="96" y="442"/>
                  </a:lnTo>
                  <a:lnTo>
                    <a:pt x="94" y="437"/>
                  </a:lnTo>
                  <a:lnTo>
                    <a:pt x="90" y="429"/>
                  </a:lnTo>
                  <a:lnTo>
                    <a:pt x="88" y="422"/>
                  </a:lnTo>
                  <a:lnTo>
                    <a:pt x="83" y="415"/>
                  </a:lnTo>
                  <a:lnTo>
                    <a:pt x="72" y="413"/>
                  </a:lnTo>
                  <a:lnTo>
                    <a:pt x="61" y="416"/>
                  </a:lnTo>
                  <a:lnTo>
                    <a:pt x="52" y="425"/>
                  </a:lnTo>
                  <a:lnTo>
                    <a:pt x="46" y="435"/>
                  </a:lnTo>
                  <a:lnTo>
                    <a:pt x="39" y="448"/>
                  </a:lnTo>
                  <a:lnTo>
                    <a:pt x="34" y="460"/>
                  </a:lnTo>
                  <a:lnTo>
                    <a:pt x="27" y="468"/>
                  </a:lnTo>
                  <a:lnTo>
                    <a:pt x="18" y="476"/>
                  </a:lnTo>
                  <a:lnTo>
                    <a:pt x="6" y="477"/>
                  </a:lnTo>
                  <a:lnTo>
                    <a:pt x="0" y="468"/>
                  </a:lnTo>
                  <a:lnTo>
                    <a:pt x="0" y="458"/>
                  </a:lnTo>
                  <a:lnTo>
                    <a:pt x="4" y="447"/>
                  </a:lnTo>
                  <a:lnTo>
                    <a:pt x="8" y="435"/>
                  </a:lnTo>
                  <a:lnTo>
                    <a:pt x="18" y="415"/>
                  </a:lnTo>
                  <a:lnTo>
                    <a:pt x="27" y="394"/>
                  </a:lnTo>
                  <a:lnTo>
                    <a:pt x="36" y="373"/>
                  </a:lnTo>
                  <a:lnTo>
                    <a:pt x="43" y="352"/>
                  </a:lnTo>
                  <a:lnTo>
                    <a:pt x="51" y="330"/>
                  </a:lnTo>
                  <a:lnTo>
                    <a:pt x="58" y="309"/>
                  </a:lnTo>
                  <a:lnTo>
                    <a:pt x="65" y="288"/>
                  </a:lnTo>
                  <a:lnTo>
                    <a:pt x="72" y="269"/>
                  </a:lnTo>
                  <a:lnTo>
                    <a:pt x="77" y="252"/>
                  </a:lnTo>
                  <a:lnTo>
                    <a:pt x="83" y="233"/>
                  </a:lnTo>
                  <a:lnTo>
                    <a:pt x="88" y="213"/>
                  </a:lnTo>
                  <a:lnTo>
                    <a:pt x="94" y="196"/>
                  </a:lnTo>
                  <a:lnTo>
                    <a:pt x="94" y="183"/>
                  </a:lnTo>
                  <a:lnTo>
                    <a:pt x="96" y="158"/>
                  </a:lnTo>
                  <a:lnTo>
                    <a:pt x="100" y="132"/>
                  </a:lnTo>
                  <a:lnTo>
                    <a:pt x="103" y="121"/>
                  </a:lnTo>
                  <a:lnTo>
                    <a:pt x="114" y="32"/>
                  </a:lnTo>
                  <a:lnTo>
                    <a:pt x="115" y="27"/>
                  </a:lnTo>
                  <a:lnTo>
                    <a:pt x="114" y="17"/>
                  </a:lnTo>
                  <a:lnTo>
                    <a:pt x="112" y="7"/>
                  </a:lnTo>
                  <a:lnTo>
                    <a:pt x="113" y="0"/>
                  </a:lnTo>
                  <a:lnTo>
                    <a:pt x="117" y="3"/>
                  </a:lnTo>
                  <a:lnTo>
                    <a:pt x="122" y="4"/>
                  </a:lnTo>
                  <a:lnTo>
                    <a:pt x="127" y="7"/>
                  </a:lnTo>
                  <a:lnTo>
                    <a:pt x="131" y="9"/>
                  </a:lnTo>
                  <a:lnTo>
                    <a:pt x="136" y="12"/>
                  </a:lnTo>
                  <a:lnTo>
                    <a:pt x="141" y="14"/>
                  </a:lnTo>
                  <a:lnTo>
                    <a:pt x="147" y="16"/>
                  </a:lnTo>
                  <a:lnTo>
                    <a:pt x="152" y="17"/>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92" name="Freeform 72"/>
            <p:cNvSpPr>
              <a:spLocks/>
            </p:cNvSpPr>
            <p:nvPr/>
          </p:nvSpPr>
          <p:spPr bwMode="auto">
            <a:xfrm>
              <a:off x="1024" y="2724"/>
              <a:ext cx="246" cy="457"/>
            </a:xfrm>
            <a:custGeom>
              <a:avLst/>
              <a:gdLst/>
              <a:ahLst/>
              <a:cxnLst>
                <a:cxn ang="0">
                  <a:pos x="243" y="27"/>
                </a:cxn>
                <a:cxn ang="0">
                  <a:pos x="228" y="61"/>
                </a:cxn>
                <a:cxn ang="0">
                  <a:pos x="214" y="95"/>
                </a:cxn>
                <a:cxn ang="0">
                  <a:pos x="198" y="132"/>
                </a:cxn>
                <a:cxn ang="0">
                  <a:pos x="186" y="163"/>
                </a:cxn>
                <a:cxn ang="0">
                  <a:pos x="180" y="182"/>
                </a:cxn>
                <a:cxn ang="0">
                  <a:pos x="172" y="206"/>
                </a:cxn>
                <a:cxn ang="0">
                  <a:pos x="161" y="229"/>
                </a:cxn>
                <a:cxn ang="0">
                  <a:pos x="156" y="246"/>
                </a:cxn>
                <a:cxn ang="0">
                  <a:pos x="154" y="258"/>
                </a:cxn>
                <a:cxn ang="0">
                  <a:pos x="151" y="270"/>
                </a:cxn>
                <a:cxn ang="0">
                  <a:pos x="144" y="286"/>
                </a:cxn>
                <a:cxn ang="0">
                  <a:pos x="139" y="298"/>
                </a:cxn>
                <a:cxn ang="0">
                  <a:pos x="138" y="310"/>
                </a:cxn>
                <a:cxn ang="0">
                  <a:pos x="133" y="325"/>
                </a:cxn>
                <a:cxn ang="0">
                  <a:pos x="132" y="347"/>
                </a:cxn>
                <a:cxn ang="0">
                  <a:pos x="129" y="358"/>
                </a:cxn>
                <a:cxn ang="0">
                  <a:pos x="126" y="376"/>
                </a:cxn>
                <a:cxn ang="0">
                  <a:pos x="124" y="395"/>
                </a:cxn>
                <a:cxn ang="0">
                  <a:pos x="114" y="410"/>
                </a:cxn>
                <a:cxn ang="0">
                  <a:pos x="104" y="425"/>
                </a:cxn>
                <a:cxn ang="0">
                  <a:pos x="95" y="431"/>
                </a:cxn>
                <a:cxn ang="0">
                  <a:pos x="82" y="430"/>
                </a:cxn>
                <a:cxn ang="0">
                  <a:pos x="73" y="420"/>
                </a:cxn>
                <a:cxn ang="0">
                  <a:pos x="64" y="410"/>
                </a:cxn>
                <a:cxn ang="0">
                  <a:pos x="53" y="406"/>
                </a:cxn>
                <a:cxn ang="0">
                  <a:pos x="41" y="407"/>
                </a:cxn>
                <a:cxn ang="0">
                  <a:pos x="27" y="434"/>
                </a:cxn>
                <a:cxn ang="0">
                  <a:pos x="8" y="457"/>
                </a:cxn>
                <a:cxn ang="0">
                  <a:pos x="0" y="440"/>
                </a:cxn>
                <a:cxn ang="0">
                  <a:pos x="6" y="414"/>
                </a:cxn>
                <a:cxn ang="0">
                  <a:pos x="12" y="395"/>
                </a:cxn>
                <a:cxn ang="0">
                  <a:pos x="16" y="386"/>
                </a:cxn>
                <a:cxn ang="0">
                  <a:pos x="29" y="360"/>
                </a:cxn>
                <a:cxn ang="0">
                  <a:pos x="52" y="321"/>
                </a:cxn>
                <a:cxn ang="0">
                  <a:pos x="78" y="284"/>
                </a:cxn>
                <a:cxn ang="0">
                  <a:pos x="102" y="246"/>
                </a:cxn>
                <a:cxn ang="0">
                  <a:pos x="119" y="218"/>
                </a:cxn>
                <a:cxn ang="0">
                  <a:pos x="132" y="202"/>
                </a:cxn>
                <a:cxn ang="0">
                  <a:pos x="139" y="187"/>
                </a:cxn>
                <a:cxn ang="0">
                  <a:pos x="147" y="173"/>
                </a:cxn>
                <a:cxn ang="0">
                  <a:pos x="157" y="152"/>
                </a:cxn>
                <a:cxn ang="0">
                  <a:pos x="170" y="127"/>
                </a:cxn>
                <a:cxn ang="0">
                  <a:pos x="181" y="103"/>
                </a:cxn>
                <a:cxn ang="0">
                  <a:pos x="192" y="84"/>
                </a:cxn>
                <a:cxn ang="0">
                  <a:pos x="203" y="56"/>
                </a:cxn>
                <a:cxn ang="0">
                  <a:pos x="217" y="18"/>
                </a:cxn>
                <a:cxn ang="0">
                  <a:pos x="229" y="1"/>
                </a:cxn>
                <a:cxn ang="0">
                  <a:pos x="241" y="7"/>
                </a:cxn>
              </a:cxnLst>
              <a:rect l="0" t="0" r="r" b="b"/>
              <a:pathLst>
                <a:path w="246" h="457">
                  <a:moveTo>
                    <a:pt x="246" y="8"/>
                  </a:moveTo>
                  <a:lnTo>
                    <a:pt x="243" y="27"/>
                  </a:lnTo>
                  <a:lnTo>
                    <a:pt x="237" y="45"/>
                  </a:lnTo>
                  <a:lnTo>
                    <a:pt x="228" y="61"/>
                  </a:lnTo>
                  <a:lnTo>
                    <a:pt x="220" y="76"/>
                  </a:lnTo>
                  <a:lnTo>
                    <a:pt x="214" y="95"/>
                  </a:lnTo>
                  <a:lnTo>
                    <a:pt x="206" y="113"/>
                  </a:lnTo>
                  <a:lnTo>
                    <a:pt x="198" y="132"/>
                  </a:lnTo>
                  <a:lnTo>
                    <a:pt x="191" y="151"/>
                  </a:lnTo>
                  <a:lnTo>
                    <a:pt x="186" y="163"/>
                  </a:lnTo>
                  <a:lnTo>
                    <a:pt x="184" y="171"/>
                  </a:lnTo>
                  <a:lnTo>
                    <a:pt x="180" y="182"/>
                  </a:lnTo>
                  <a:lnTo>
                    <a:pt x="173" y="192"/>
                  </a:lnTo>
                  <a:lnTo>
                    <a:pt x="172" y="206"/>
                  </a:lnTo>
                  <a:lnTo>
                    <a:pt x="166" y="217"/>
                  </a:lnTo>
                  <a:lnTo>
                    <a:pt x="161" y="229"/>
                  </a:lnTo>
                  <a:lnTo>
                    <a:pt x="158" y="242"/>
                  </a:lnTo>
                  <a:lnTo>
                    <a:pt x="156" y="246"/>
                  </a:lnTo>
                  <a:lnTo>
                    <a:pt x="156" y="251"/>
                  </a:lnTo>
                  <a:lnTo>
                    <a:pt x="154" y="258"/>
                  </a:lnTo>
                  <a:lnTo>
                    <a:pt x="152" y="262"/>
                  </a:lnTo>
                  <a:lnTo>
                    <a:pt x="151" y="270"/>
                  </a:lnTo>
                  <a:lnTo>
                    <a:pt x="148" y="278"/>
                  </a:lnTo>
                  <a:lnTo>
                    <a:pt x="144" y="286"/>
                  </a:lnTo>
                  <a:lnTo>
                    <a:pt x="143" y="294"/>
                  </a:lnTo>
                  <a:lnTo>
                    <a:pt x="139" y="298"/>
                  </a:lnTo>
                  <a:lnTo>
                    <a:pt x="138" y="305"/>
                  </a:lnTo>
                  <a:lnTo>
                    <a:pt x="138" y="310"/>
                  </a:lnTo>
                  <a:lnTo>
                    <a:pt x="135" y="315"/>
                  </a:lnTo>
                  <a:lnTo>
                    <a:pt x="133" y="325"/>
                  </a:lnTo>
                  <a:lnTo>
                    <a:pt x="132" y="335"/>
                  </a:lnTo>
                  <a:lnTo>
                    <a:pt x="132" y="347"/>
                  </a:lnTo>
                  <a:lnTo>
                    <a:pt x="130" y="358"/>
                  </a:lnTo>
                  <a:lnTo>
                    <a:pt x="129" y="358"/>
                  </a:lnTo>
                  <a:lnTo>
                    <a:pt x="129" y="367"/>
                  </a:lnTo>
                  <a:lnTo>
                    <a:pt x="126" y="376"/>
                  </a:lnTo>
                  <a:lnTo>
                    <a:pt x="124" y="385"/>
                  </a:lnTo>
                  <a:lnTo>
                    <a:pt x="124" y="395"/>
                  </a:lnTo>
                  <a:lnTo>
                    <a:pt x="119" y="401"/>
                  </a:lnTo>
                  <a:lnTo>
                    <a:pt x="114" y="410"/>
                  </a:lnTo>
                  <a:lnTo>
                    <a:pt x="110" y="418"/>
                  </a:lnTo>
                  <a:lnTo>
                    <a:pt x="104" y="425"/>
                  </a:lnTo>
                  <a:lnTo>
                    <a:pt x="100" y="429"/>
                  </a:lnTo>
                  <a:lnTo>
                    <a:pt x="95" y="431"/>
                  </a:lnTo>
                  <a:lnTo>
                    <a:pt x="88" y="431"/>
                  </a:lnTo>
                  <a:lnTo>
                    <a:pt x="82" y="430"/>
                  </a:lnTo>
                  <a:lnTo>
                    <a:pt x="77" y="424"/>
                  </a:lnTo>
                  <a:lnTo>
                    <a:pt x="73" y="420"/>
                  </a:lnTo>
                  <a:lnTo>
                    <a:pt x="68" y="415"/>
                  </a:lnTo>
                  <a:lnTo>
                    <a:pt x="64" y="410"/>
                  </a:lnTo>
                  <a:lnTo>
                    <a:pt x="59" y="407"/>
                  </a:lnTo>
                  <a:lnTo>
                    <a:pt x="53" y="406"/>
                  </a:lnTo>
                  <a:lnTo>
                    <a:pt x="48" y="406"/>
                  </a:lnTo>
                  <a:lnTo>
                    <a:pt x="41" y="407"/>
                  </a:lnTo>
                  <a:lnTo>
                    <a:pt x="34" y="420"/>
                  </a:lnTo>
                  <a:lnTo>
                    <a:pt x="27" y="434"/>
                  </a:lnTo>
                  <a:lnTo>
                    <a:pt x="20" y="447"/>
                  </a:lnTo>
                  <a:lnTo>
                    <a:pt x="8" y="457"/>
                  </a:lnTo>
                  <a:lnTo>
                    <a:pt x="1" y="456"/>
                  </a:lnTo>
                  <a:lnTo>
                    <a:pt x="0" y="440"/>
                  </a:lnTo>
                  <a:lnTo>
                    <a:pt x="2" y="426"/>
                  </a:lnTo>
                  <a:lnTo>
                    <a:pt x="6" y="414"/>
                  </a:lnTo>
                  <a:lnTo>
                    <a:pt x="12" y="401"/>
                  </a:lnTo>
                  <a:lnTo>
                    <a:pt x="12" y="395"/>
                  </a:lnTo>
                  <a:lnTo>
                    <a:pt x="14" y="390"/>
                  </a:lnTo>
                  <a:lnTo>
                    <a:pt x="16" y="386"/>
                  </a:lnTo>
                  <a:lnTo>
                    <a:pt x="20" y="381"/>
                  </a:lnTo>
                  <a:lnTo>
                    <a:pt x="29" y="360"/>
                  </a:lnTo>
                  <a:lnTo>
                    <a:pt x="39" y="340"/>
                  </a:lnTo>
                  <a:lnTo>
                    <a:pt x="52" y="321"/>
                  </a:lnTo>
                  <a:lnTo>
                    <a:pt x="64" y="302"/>
                  </a:lnTo>
                  <a:lnTo>
                    <a:pt x="78" y="284"/>
                  </a:lnTo>
                  <a:lnTo>
                    <a:pt x="91" y="265"/>
                  </a:lnTo>
                  <a:lnTo>
                    <a:pt x="102" y="246"/>
                  </a:lnTo>
                  <a:lnTo>
                    <a:pt x="114" y="227"/>
                  </a:lnTo>
                  <a:lnTo>
                    <a:pt x="119" y="218"/>
                  </a:lnTo>
                  <a:lnTo>
                    <a:pt x="125" y="210"/>
                  </a:lnTo>
                  <a:lnTo>
                    <a:pt x="132" y="202"/>
                  </a:lnTo>
                  <a:lnTo>
                    <a:pt x="135" y="193"/>
                  </a:lnTo>
                  <a:lnTo>
                    <a:pt x="139" y="187"/>
                  </a:lnTo>
                  <a:lnTo>
                    <a:pt x="143" y="180"/>
                  </a:lnTo>
                  <a:lnTo>
                    <a:pt x="147" y="173"/>
                  </a:lnTo>
                  <a:lnTo>
                    <a:pt x="152" y="165"/>
                  </a:lnTo>
                  <a:lnTo>
                    <a:pt x="157" y="152"/>
                  </a:lnTo>
                  <a:lnTo>
                    <a:pt x="163" y="140"/>
                  </a:lnTo>
                  <a:lnTo>
                    <a:pt x="170" y="127"/>
                  </a:lnTo>
                  <a:lnTo>
                    <a:pt x="176" y="114"/>
                  </a:lnTo>
                  <a:lnTo>
                    <a:pt x="181" y="103"/>
                  </a:lnTo>
                  <a:lnTo>
                    <a:pt x="186" y="93"/>
                  </a:lnTo>
                  <a:lnTo>
                    <a:pt x="192" y="84"/>
                  </a:lnTo>
                  <a:lnTo>
                    <a:pt x="198" y="75"/>
                  </a:lnTo>
                  <a:lnTo>
                    <a:pt x="203" y="56"/>
                  </a:lnTo>
                  <a:lnTo>
                    <a:pt x="209" y="37"/>
                  </a:lnTo>
                  <a:lnTo>
                    <a:pt x="217" y="18"/>
                  </a:lnTo>
                  <a:lnTo>
                    <a:pt x="224" y="0"/>
                  </a:lnTo>
                  <a:lnTo>
                    <a:pt x="229" y="1"/>
                  </a:lnTo>
                  <a:lnTo>
                    <a:pt x="234" y="4"/>
                  </a:lnTo>
                  <a:lnTo>
                    <a:pt x="241" y="7"/>
                  </a:lnTo>
                  <a:lnTo>
                    <a:pt x="246" y="8"/>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93" name="Freeform 73"/>
            <p:cNvSpPr>
              <a:spLocks/>
            </p:cNvSpPr>
            <p:nvPr/>
          </p:nvSpPr>
          <p:spPr bwMode="auto">
            <a:xfrm>
              <a:off x="1480" y="3144"/>
              <a:ext cx="58" cy="162"/>
            </a:xfrm>
            <a:custGeom>
              <a:avLst/>
              <a:gdLst/>
              <a:ahLst/>
              <a:cxnLst>
                <a:cxn ang="0">
                  <a:pos x="58" y="38"/>
                </a:cxn>
                <a:cxn ang="0">
                  <a:pos x="58" y="53"/>
                </a:cxn>
                <a:cxn ang="0">
                  <a:pos x="58" y="53"/>
                </a:cxn>
                <a:cxn ang="0">
                  <a:pos x="54" y="77"/>
                </a:cxn>
                <a:cxn ang="0">
                  <a:pos x="47" y="104"/>
                </a:cxn>
                <a:cxn ang="0">
                  <a:pos x="42" y="132"/>
                </a:cxn>
                <a:cxn ang="0">
                  <a:pos x="37" y="159"/>
                </a:cxn>
                <a:cxn ang="0">
                  <a:pos x="30" y="162"/>
                </a:cxn>
                <a:cxn ang="0">
                  <a:pos x="21" y="160"/>
                </a:cxn>
                <a:cxn ang="0">
                  <a:pos x="12" y="155"/>
                </a:cxn>
                <a:cxn ang="0">
                  <a:pos x="3" y="151"/>
                </a:cxn>
                <a:cxn ang="0">
                  <a:pos x="0" y="147"/>
                </a:cxn>
                <a:cxn ang="0">
                  <a:pos x="2" y="142"/>
                </a:cxn>
                <a:cxn ang="0">
                  <a:pos x="3" y="136"/>
                </a:cxn>
                <a:cxn ang="0">
                  <a:pos x="3" y="129"/>
                </a:cxn>
                <a:cxn ang="0">
                  <a:pos x="7" y="126"/>
                </a:cxn>
                <a:cxn ang="0">
                  <a:pos x="8" y="119"/>
                </a:cxn>
                <a:cxn ang="0">
                  <a:pos x="8" y="113"/>
                </a:cxn>
                <a:cxn ang="0">
                  <a:pos x="12" y="108"/>
                </a:cxn>
                <a:cxn ang="0">
                  <a:pos x="12" y="95"/>
                </a:cxn>
                <a:cxn ang="0">
                  <a:pos x="13" y="81"/>
                </a:cxn>
                <a:cxn ang="0">
                  <a:pos x="17" y="69"/>
                </a:cxn>
                <a:cxn ang="0">
                  <a:pos x="19" y="57"/>
                </a:cxn>
                <a:cxn ang="0">
                  <a:pos x="19" y="41"/>
                </a:cxn>
                <a:cxn ang="0">
                  <a:pos x="23" y="28"/>
                </a:cxn>
                <a:cxn ang="0">
                  <a:pos x="28" y="17"/>
                </a:cxn>
                <a:cxn ang="0">
                  <a:pos x="31" y="0"/>
                </a:cxn>
                <a:cxn ang="0">
                  <a:pos x="37" y="10"/>
                </a:cxn>
                <a:cxn ang="0">
                  <a:pos x="42" y="20"/>
                </a:cxn>
                <a:cxn ang="0">
                  <a:pos x="49" y="31"/>
                </a:cxn>
                <a:cxn ang="0">
                  <a:pos x="58" y="38"/>
                </a:cxn>
              </a:cxnLst>
              <a:rect l="0" t="0" r="r" b="b"/>
              <a:pathLst>
                <a:path w="58" h="162">
                  <a:moveTo>
                    <a:pt x="58" y="38"/>
                  </a:moveTo>
                  <a:lnTo>
                    <a:pt x="58" y="53"/>
                  </a:lnTo>
                  <a:lnTo>
                    <a:pt x="58" y="53"/>
                  </a:lnTo>
                  <a:lnTo>
                    <a:pt x="54" y="77"/>
                  </a:lnTo>
                  <a:lnTo>
                    <a:pt x="47" y="104"/>
                  </a:lnTo>
                  <a:lnTo>
                    <a:pt x="42" y="132"/>
                  </a:lnTo>
                  <a:lnTo>
                    <a:pt x="37" y="159"/>
                  </a:lnTo>
                  <a:lnTo>
                    <a:pt x="30" y="162"/>
                  </a:lnTo>
                  <a:lnTo>
                    <a:pt x="21" y="160"/>
                  </a:lnTo>
                  <a:lnTo>
                    <a:pt x="12" y="155"/>
                  </a:lnTo>
                  <a:lnTo>
                    <a:pt x="3" y="151"/>
                  </a:lnTo>
                  <a:lnTo>
                    <a:pt x="0" y="147"/>
                  </a:lnTo>
                  <a:lnTo>
                    <a:pt x="2" y="142"/>
                  </a:lnTo>
                  <a:lnTo>
                    <a:pt x="3" y="136"/>
                  </a:lnTo>
                  <a:lnTo>
                    <a:pt x="3" y="129"/>
                  </a:lnTo>
                  <a:lnTo>
                    <a:pt x="7" y="126"/>
                  </a:lnTo>
                  <a:lnTo>
                    <a:pt x="8" y="119"/>
                  </a:lnTo>
                  <a:lnTo>
                    <a:pt x="8" y="113"/>
                  </a:lnTo>
                  <a:lnTo>
                    <a:pt x="12" y="108"/>
                  </a:lnTo>
                  <a:lnTo>
                    <a:pt x="12" y="95"/>
                  </a:lnTo>
                  <a:lnTo>
                    <a:pt x="13" y="81"/>
                  </a:lnTo>
                  <a:lnTo>
                    <a:pt x="17" y="69"/>
                  </a:lnTo>
                  <a:lnTo>
                    <a:pt x="19" y="57"/>
                  </a:lnTo>
                  <a:lnTo>
                    <a:pt x="19" y="41"/>
                  </a:lnTo>
                  <a:lnTo>
                    <a:pt x="23" y="28"/>
                  </a:lnTo>
                  <a:lnTo>
                    <a:pt x="28" y="17"/>
                  </a:lnTo>
                  <a:lnTo>
                    <a:pt x="31" y="0"/>
                  </a:lnTo>
                  <a:lnTo>
                    <a:pt x="37" y="10"/>
                  </a:lnTo>
                  <a:lnTo>
                    <a:pt x="42" y="20"/>
                  </a:lnTo>
                  <a:lnTo>
                    <a:pt x="49" y="31"/>
                  </a:lnTo>
                  <a:lnTo>
                    <a:pt x="58" y="38"/>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94" name="Freeform 74"/>
            <p:cNvSpPr>
              <a:spLocks/>
            </p:cNvSpPr>
            <p:nvPr/>
          </p:nvSpPr>
          <p:spPr bwMode="auto">
            <a:xfrm>
              <a:off x="1065" y="3157"/>
              <a:ext cx="531" cy="264"/>
            </a:xfrm>
            <a:custGeom>
              <a:avLst/>
              <a:gdLst/>
              <a:ahLst/>
              <a:cxnLst>
                <a:cxn ang="0">
                  <a:pos x="16" y="0"/>
                </a:cxn>
                <a:cxn ang="0">
                  <a:pos x="21" y="5"/>
                </a:cxn>
                <a:cxn ang="0">
                  <a:pos x="26" y="10"/>
                </a:cxn>
                <a:cxn ang="0">
                  <a:pos x="32" y="16"/>
                </a:cxn>
                <a:cxn ang="0">
                  <a:pos x="39" y="21"/>
                </a:cxn>
                <a:cxn ang="0">
                  <a:pos x="66" y="39"/>
                </a:cxn>
                <a:cxn ang="0">
                  <a:pos x="94" y="57"/>
                </a:cxn>
                <a:cxn ang="0">
                  <a:pos x="122" y="73"/>
                </a:cxn>
                <a:cxn ang="0">
                  <a:pos x="150" y="91"/>
                </a:cxn>
                <a:cxn ang="0">
                  <a:pos x="179" y="108"/>
                </a:cxn>
                <a:cxn ang="0">
                  <a:pos x="209" y="123"/>
                </a:cxn>
                <a:cxn ang="0">
                  <a:pos x="238" y="138"/>
                </a:cxn>
                <a:cxn ang="0">
                  <a:pos x="267" y="153"/>
                </a:cxn>
                <a:cxn ang="0">
                  <a:pos x="297" y="167"/>
                </a:cxn>
                <a:cxn ang="0">
                  <a:pos x="327" y="181"/>
                </a:cxn>
                <a:cxn ang="0">
                  <a:pos x="358" y="195"/>
                </a:cxn>
                <a:cxn ang="0">
                  <a:pos x="389" y="208"/>
                </a:cxn>
                <a:cxn ang="0">
                  <a:pos x="421" y="219"/>
                </a:cxn>
                <a:cxn ang="0">
                  <a:pos x="452" y="231"/>
                </a:cxn>
                <a:cxn ang="0">
                  <a:pos x="485" y="241"/>
                </a:cxn>
                <a:cxn ang="0">
                  <a:pos x="518" y="251"/>
                </a:cxn>
                <a:cxn ang="0">
                  <a:pos x="531" y="264"/>
                </a:cxn>
                <a:cxn ang="0">
                  <a:pos x="509" y="261"/>
                </a:cxn>
                <a:cxn ang="0">
                  <a:pos x="489" y="257"/>
                </a:cxn>
                <a:cxn ang="0">
                  <a:pos x="467" y="253"/>
                </a:cxn>
                <a:cxn ang="0">
                  <a:pos x="447" y="248"/>
                </a:cxn>
                <a:cxn ang="0">
                  <a:pos x="427" y="245"/>
                </a:cxn>
                <a:cxn ang="0">
                  <a:pos x="407" y="238"/>
                </a:cxn>
                <a:cxn ang="0">
                  <a:pos x="386" y="233"/>
                </a:cxn>
                <a:cxn ang="0">
                  <a:pos x="367" y="227"/>
                </a:cxn>
                <a:cxn ang="0">
                  <a:pos x="347" y="220"/>
                </a:cxn>
                <a:cxn ang="0">
                  <a:pos x="328" y="213"/>
                </a:cxn>
                <a:cxn ang="0">
                  <a:pos x="309" y="205"/>
                </a:cxn>
                <a:cxn ang="0">
                  <a:pos x="290" y="198"/>
                </a:cxn>
                <a:cxn ang="0">
                  <a:pos x="271" y="190"/>
                </a:cxn>
                <a:cxn ang="0">
                  <a:pos x="252" y="181"/>
                </a:cxn>
                <a:cxn ang="0">
                  <a:pos x="233" y="172"/>
                </a:cxn>
                <a:cxn ang="0">
                  <a:pos x="215" y="163"/>
                </a:cxn>
                <a:cxn ang="0">
                  <a:pos x="200" y="156"/>
                </a:cxn>
                <a:cxn ang="0">
                  <a:pos x="186" y="147"/>
                </a:cxn>
                <a:cxn ang="0">
                  <a:pos x="172" y="139"/>
                </a:cxn>
                <a:cxn ang="0">
                  <a:pos x="158" y="130"/>
                </a:cxn>
                <a:cxn ang="0">
                  <a:pos x="144" y="122"/>
                </a:cxn>
                <a:cxn ang="0">
                  <a:pos x="130" y="114"/>
                </a:cxn>
                <a:cxn ang="0">
                  <a:pos x="117" y="105"/>
                </a:cxn>
                <a:cxn ang="0">
                  <a:pos x="104" y="96"/>
                </a:cxn>
                <a:cxn ang="0">
                  <a:pos x="91" y="87"/>
                </a:cxn>
                <a:cxn ang="0">
                  <a:pos x="78" y="77"/>
                </a:cxn>
                <a:cxn ang="0">
                  <a:pos x="65" y="68"/>
                </a:cxn>
                <a:cxn ang="0">
                  <a:pos x="52" y="59"/>
                </a:cxn>
                <a:cxn ang="0">
                  <a:pos x="40" y="49"/>
                </a:cxn>
                <a:cxn ang="0">
                  <a:pos x="26" y="39"/>
                </a:cxn>
                <a:cxn ang="0">
                  <a:pos x="13" y="29"/>
                </a:cxn>
                <a:cxn ang="0">
                  <a:pos x="0" y="19"/>
                </a:cxn>
                <a:cxn ang="0">
                  <a:pos x="3" y="14"/>
                </a:cxn>
                <a:cxn ang="0">
                  <a:pos x="6" y="7"/>
                </a:cxn>
                <a:cxn ang="0">
                  <a:pos x="9" y="2"/>
                </a:cxn>
                <a:cxn ang="0">
                  <a:pos x="16" y="0"/>
                </a:cxn>
              </a:cxnLst>
              <a:rect l="0" t="0" r="r" b="b"/>
              <a:pathLst>
                <a:path w="531" h="264">
                  <a:moveTo>
                    <a:pt x="16" y="0"/>
                  </a:moveTo>
                  <a:lnTo>
                    <a:pt x="21" y="5"/>
                  </a:lnTo>
                  <a:lnTo>
                    <a:pt x="26" y="10"/>
                  </a:lnTo>
                  <a:lnTo>
                    <a:pt x="32" y="16"/>
                  </a:lnTo>
                  <a:lnTo>
                    <a:pt x="39" y="21"/>
                  </a:lnTo>
                  <a:lnTo>
                    <a:pt x="66" y="39"/>
                  </a:lnTo>
                  <a:lnTo>
                    <a:pt x="94" y="57"/>
                  </a:lnTo>
                  <a:lnTo>
                    <a:pt x="122" y="73"/>
                  </a:lnTo>
                  <a:lnTo>
                    <a:pt x="150" y="91"/>
                  </a:lnTo>
                  <a:lnTo>
                    <a:pt x="179" y="108"/>
                  </a:lnTo>
                  <a:lnTo>
                    <a:pt x="209" y="123"/>
                  </a:lnTo>
                  <a:lnTo>
                    <a:pt x="238" y="138"/>
                  </a:lnTo>
                  <a:lnTo>
                    <a:pt x="267" y="153"/>
                  </a:lnTo>
                  <a:lnTo>
                    <a:pt x="297" y="167"/>
                  </a:lnTo>
                  <a:lnTo>
                    <a:pt x="327" y="181"/>
                  </a:lnTo>
                  <a:lnTo>
                    <a:pt x="358" y="195"/>
                  </a:lnTo>
                  <a:lnTo>
                    <a:pt x="389" y="208"/>
                  </a:lnTo>
                  <a:lnTo>
                    <a:pt x="421" y="219"/>
                  </a:lnTo>
                  <a:lnTo>
                    <a:pt x="452" y="231"/>
                  </a:lnTo>
                  <a:lnTo>
                    <a:pt x="485" y="241"/>
                  </a:lnTo>
                  <a:lnTo>
                    <a:pt x="518" y="251"/>
                  </a:lnTo>
                  <a:lnTo>
                    <a:pt x="531" y="264"/>
                  </a:lnTo>
                  <a:lnTo>
                    <a:pt x="509" y="261"/>
                  </a:lnTo>
                  <a:lnTo>
                    <a:pt x="489" y="257"/>
                  </a:lnTo>
                  <a:lnTo>
                    <a:pt x="467" y="253"/>
                  </a:lnTo>
                  <a:lnTo>
                    <a:pt x="447" y="248"/>
                  </a:lnTo>
                  <a:lnTo>
                    <a:pt x="427" y="245"/>
                  </a:lnTo>
                  <a:lnTo>
                    <a:pt x="407" y="238"/>
                  </a:lnTo>
                  <a:lnTo>
                    <a:pt x="386" y="233"/>
                  </a:lnTo>
                  <a:lnTo>
                    <a:pt x="367" y="227"/>
                  </a:lnTo>
                  <a:lnTo>
                    <a:pt x="347" y="220"/>
                  </a:lnTo>
                  <a:lnTo>
                    <a:pt x="328" y="213"/>
                  </a:lnTo>
                  <a:lnTo>
                    <a:pt x="309" y="205"/>
                  </a:lnTo>
                  <a:lnTo>
                    <a:pt x="290" y="198"/>
                  </a:lnTo>
                  <a:lnTo>
                    <a:pt x="271" y="190"/>
                  </a:lnTo>
                  <a:lnTo>
                    <a:pt x="252" y="181"/>
                  </a:lnTo>
                  <a:lnTo>
                    <a:pt x="233" y="172"/>
                  </a:lnTo>
                  <a:lnTo>
                    <a:pt x="215" y="163"/>
                  </a:lnTo>
                  <a:lnTo>
                    <a:pt x="200" y="156"/>
                  </a:lnTo>
                  <a:lnTo>
                    <a:pt x="186" y="147"/>
                  </a:lnTo>
                  <a:lnTo>
                    <a:pt x="172" y="139"/>
                  </a:lnTo>
                  <a:lnTo>
                    <a:pt x="158" y="130"/>
                  </a:lnTo>
                  <a:lnTo>
                    <a:pt x="144" y="122"/>
                  </a:lnTo>
                  <a:lnTo>
                    <a:pt x="130" y="114"/>
                  </a:lnTo>
                  <a:lnTo>
                    <a:pt x="117" y="105"/>
                  </a:lnTo>
                  <a:lnTo>
                    <a:pt x="104" y="96"/>
                  </a:lnTo>
                  <a:lnTo>
                    <a:pt x="91" y="87"/>
                  </a:lnTo>
                  <a:lnTo>
                    <a:pt x="78" y="77"/>
                  </a:lnTo>
                  <a:lnTo>
                    <a:pt x="65" y="68"/>
                  </a:lnTo>
                  <a:lnTo>
                    <a:pt x="52" y="59"/>
                  </a:lnTo>
                  <a:lnTo>
                    <a:pt x="40" y="49"/>
                  </a:lnTo>
                  <a:lnTo>
                    <a:pt x="26" y="39"/>
                  </a:lnTo>
                  <a:lnTo>
                    <a:pt x="13" y="29"/>
                  </a:lnTo>
                  <a:lnTo>
                    <a:pt x="0" y="19"/>
                  </a:lnTo>
                  <a:lnTo>
                    <a:pt x="3" y="14"/>
                  </a:lnTo>
                  <a:lnTo>
                    <a:pt x="6" y="7"/>
                  </a:lnTo>
                  <a:lnTo>
                    <a:pt x="9" y="2"/>
                  </a:lnTo>
                  <a:lnTo>
                    <a:pt x="16" y="0"/>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95" name="Freeform 75"/>
            <p:cNvSpPr>
              <a:spLocks/>
            </p:cNvSpPr>
            <p:nvPr/>
          </p:nvSpPr>
          <p:spPr bwMode="auto">
            <a:xfrm>
              <a:off x="1136" y="3159"/>
              <a:ext cx="391" cy="210"/>
            </a:xfrm>
            <a:custGeom>
              <a:avLst/>
              <a:gdLst/>
              <a:ahLst/>
              <a:cxnLst>
                <a:cxn ang="0">
                  <a:pos x="327" y="168"/>
                </a:cxn>
                <a:cxn ang="0">
                  <a:pos x="334" y="173"/>
                </a:cxn>
                <a:cxn ang="0">
                  <a:pos x="342" y="177"/>
                </a:cxn>
                <a:cxn ang="0">
                  <a:pos x="350" y="183"/>
                </a:cxn>
                <a:cxn ang="0">
                  <a:pos x="357" y="188"/>
                </a:cxn>
                <a:cxn ang="0">
                  <a:pos x="365" y="193"/>
                </a:cxn>
                <a:cxn ang="0">
                  <a:pos x="374" y="197"/>
                </a:cxn>
                <a:cxn ang="0">
                  <a:pos x="381" y="201"/>
                </a:cxn>
                <a:cxn ang="0">
                  <a:pos x="389" y="205"/>
                </a:cxn>
                <a:cxn ang="0">
                  <a:pos x="391" y="210"/>
                </a:cxn>
                <a:cxn ang="0">
                  <a:pos x="366" y="202"/>
                </a:cxn>
                <a:cxn ang="0">
                  <a:pos x="342" y="193"/>
                </a:cxn>
                <a:cxn ang="0">
                  <a:pos x="318" y="184"/>
                </a:cxn>
                <a:cxn ang="0">
                  <a:pos x="294" y="174"/>
                </a:cxn>
                <a:cxn ang="0">
                  <a:pos x="271" y="165"/>
                </a:cxn>
                <a:cxn ang="0">
                  <a:pos x="248" y="155"/>
                </a:cxn>
                <a:cxn ang="0">
                  <a:pos x="224" y="144"/>
                </a:cxn>
                <a:cxn ang="0">
                  <a:pos x="202" y="134"/>
                </a:cxn>
                <a:cxn ang="0">
                  <a:pos x="179" y="122"/>
                </a:cxn>
                <a:cxn ang="0">
                  <a:pos x="157" y="111"/>
                </a:cxn>
                <a:cxn ang="0">
                  <a:pos x="135" y="98"/>
                </a:cxn>
                <a:cxn ang="0">
                  <a:pos x="113" y="87"/>
                </a:cxn>
                <a:cxn ang="0">
                  <a:pos x="92" y="74"/>
                </a:cxn>
                <a:cxn ang="0">
                  <a:pos x="70" y="61"/>
                </a:cxn>
                <a:cxn ang="0">
                  <a:pos x="49" y="47"/>
                </a:cxn>
                <a:cxn ang="0">
                  <a:pos x="27" y="35"/>
                </a:cxn>
                <a:cxn ang="0">
                  <a:pos x="20" y="27"/>
                </a:cxn>
                <a:cxn ang="0">
                  <a:pos x="8" y="22"/>
                </a:cxn>
                <a:cxn ang="0">
                  <a:pos x="0" y="16"/>
                </a:cxn>
                <a:cxn ang="0">
                  <a:pos x="2" y="7"/>
                </a:cxn>
                <a:cxn ang="0">
                  <a:pos x="8" y="0"/>
                </a:cxn>
                <a:cxn ang="0">
                  <a:pos x="13" y="2"/>
                </a:cxn>
                <a:cxn ang="0">
                  <a:pos x="20" y="5"/>
                </a:cxn>
                <a:cxn ang="0">
                  <a:pos x="27" y="8"/>
                </a:cxn>
                <a:cxn ang="0">
                  <a:pos x="47" y="17"/>
                </a:cxn>
                <a:cxn ang="0">
                  <a:pos x="68" y="27"/>
                </a:cxn>
                <a:cxn ang="0">
                  <a:pos x="87" y="36"/>
                </a:cxn>
                <a:cxn ang="0">
                  <a:pos x="106" y="46"/>
                </a:cxn>
                <a:cxn ang="0">
                  <a:pos x="125" y="56"/>
                </a:cxn>
                <a:cxn ang="0">
                  <a:pos x="144" y="66"/>
                </a:cxn>
                <a:cxn ang="0">
                  <a:pos x="162" y="76"/>
                </a:cxn>
                <a:cxn ang="0">
                  <a:pos x="181" y="87"/>
                </a:cxn>
                <a:cxn ang="0">
                  <a:pos x="198" y="97"/>
                </a:cxn>
                <a:cxn ang="0">
                  <a:pos x="216" y="107"/>
                </a:cxn>
                <a:cxn ang="0">
                  <a:pos x="235" y="117"/>
                </a:cxn>
                <a:cxn ang="0">
                  <a:pos x="253" y="127"/>
                </a:cxn>
                <a:cxn ang="0">
                  <a:pos x="271" y="137"/>
                </a:cxn>
                <a:cxn ang="0">
                  <a:pos x="290" y="147"/>
                </a:cxn>
                <a:cxn ang="0">
                  <a:pos x="308" y="158"/>
                </a:cxn>
                <a:cxn ang="0">
                  <a:pos x="327" y="168"/>
                </a:cxn>
              </a:cxnLst>
              <a:rect l="0" t="0" r="r" b="b"/>
              <a:pathLst>
                <a:path w="391" h="210">
                  <a:moveTo>
                    <a:pt x="327" y="168"/>
                  </a:moveTo>
                  <a:lnTo>
                    <a:pt x="334" y="173"/>
                  </a:lnTo>
                  <a:lnTo>
                    <a:pt x="342" y="177"/>
                  </a:lnTo>
                  <a:lnTo>
                    <a:pt x="350" y="183"/>
                  </a:lnTo>
                  <a:lnTo>
                    <a:pt x="357" y="188"/>
                  </a:lnTo>
                  <a:lnTo>
                    <a:pt x="365" y="193"/>
                  </a:lnTo>
                  <a:lnTo>
                    <a:pt x="374" y="197"/>
                  </a:lnTo>
                  <a:lnTo>
                    <a:pt x="381" y="201"/>
                  </a:lnTo>
                  <a:lnTo>
                    <a:pt x="389" y="205"/>
                  </a:lnTo>
                  <a:lnTo>
                    <a:pt x="391" y="210"/>
                  </a:lnTo>
                  <a:lnTo>
                    <a:pt x="366" y="202"/>
                  </a:lnTo>
                  <a:lnTo>
                    <a:pt x="342" y="193"/>
                  </a:lnTo>
                  <a:lnTo>
                    <a:pt x="318" y="184"/>
                  </a:lnTo>
                  <a:lnTo>
                    <a:pt x="294" y="174"/>
                  </a:lnTo>
                  <a:lnTo>
                    <a:pt x="271" y="165"/>
                  </a:lnTo>
                  <a:lnTo>
                    <a:pt x="248" y="155"/>
                  </a:lnTo>
                  <a:lnTo>
                    <a:pt x="224" y="144"/>
                  </a:lnTo>
                  <a:lnTo>
                    <a:pt x="202" y="134"/>
                  </a:lnTo>
                  <a:lnTo>
                    <a:pt x="179" y="122"/>
                  </a:lnTo>
                  <a:lnTo>
                    <a:pt x="157" y="111"/>
                  </a:lnTo>
                  <a:lnTo>
                    <a:pt x="135" y="98"/>
                  </a:lnTo>
                  <a:lnTo>
                    <a:pt x="113" y="87"/>
                  </a:lnTo>
                  <a:lnTo>
                    <a:pt x="92" y="74"/>
                  </a:lnTo>
                  <a:lnTo>
                    <a:pt x="70" y="61"/>
                  </a:lnTo>
                  <a:lnTo>
                    <a:pt x="49" y="47"/>
                  </a:lnTo>
                  <a:lnTo>
                    <a:pt x="27" y="35"/>
                  </a:lnTo>
                  <a:lnTo>
                    <a:pt x="20" y="27"/>
                  </a:lnTo>
                  <a:lnTo>
                    <a:pt x="8" y="22"/>
                  </a:lnTo>
                  <a:lnTo>
                    <a:pt x="0" y="16"/>
                  </a:lnTo>
                  <a:lnTo>
                    <a:pt x="2" y="7"/>
                  </a:lnTo>
                  <a:lnTo>
                    <a:pt x="8" y="0"/>
                  </a:lnTo>
                  <a:lnTo>
                    <a:pt x="13" y="2"/>
                  </a:lnTo>
                  <a:lnTo>
                    <a:pt x="20" y="5"/>
                  </a:lnTo>
                  <a:lnTo>
                    <a:pt x="27" y="8"/>
                  </a:lnTo>
                  <a:lnTo>
                    <a:pt x="47" y="17"/>
                  </a:lnTo>
                  <a:lnTo>
                    <a:pt x="68" y="27"/>
                  </a:lnTo>
                  <a:lnTo>
                    <a:pt x="87" y="36"/>
                  </a:lnTo>
                  <a:lnTo>
                    <a:pt x="106" y="46"/>
                  </a:lnTo>
                  <a:lnTo>
                    <a:pt x="125" y="56"/>
                  </a:lnTo>
                  <a:lnTo>
                    <a:pt x="144" y="66"/>
                  </a:lnTo>
                  <a:lnTo>
                    <a:pt x="162" y="76"/>
                  </a:lnTo>
                  <a:lnTo>
                    <a:pt x="181" y="87"/>
                  </a:lnTo>
                  <a:lnTo>
                    <a:pt x="198" y="97"/>
                  </a:lnTo>
                  <a:lnTo>
                    <a:pt x="216" y="107"/>
                  </a:lnTo>
                  <a:lnTo>
                    <a:pt x="235" y="117"/>
                  </a:lnTo>
                  <a:lnTo>
                    <a:pt x="253" y="127"/>
                  </a:lnTo>
                  <a:lnTo>
                    <a:pt x="271" y="137"/>
                  </a:lnTo>
                  <a:lnTo>
                    <a:pt x="290" y="147"/>
                  </a:lnTo>
                  <a:lnTo>
                    <a:pt x="308" y="158"/>
                  </a:lnTo>
                  <a:lnTo>
                    <a:pt x="327" y="168"/>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96" name="Freeform 76"/>
            <p:cNvSpPr>
              <a:spLocks/>
            </p:cNvSpPr>
            <p:nvPr/>
          </p:nvSpPr>
          <p:spPr bwMode="auto">
            <a:xfrm>
              <a:off x="1445" y="3182"/>
              <a:ext cx="37" cy="99"/>
            </a:xfrm>
            <a:custGeom>
              <a:avLst/>
              <a:gdLst/>
              <a:ahLst/>
              <a:cxnLst>
                <a:cxn ang="0">
                  <a:pos x="37" y="5"/>
                </a:cxn>
                <a:cxn ang="0">
                  <a:pos x="33" y="14"/>
                </a:cxn>
                <a:cxn ang="0">
                  <a:pos x="32" y="24"/>
                </a:cxn>
                <a:cxn ang="0">
                  <a:pos x="32" y="36"/>
                </a:cxn>
                <a:cxn ang="0">
                  <a:pos x="30" y="43"/>
                </a:cxn>
                <a:cxn ang="0">
                  <a:pos x="28" y="57"/>
                </a:cxn>
                <a:cxn ang="0">
                  <a:pos x="25" y="71"/>
                </a:cxn>
                <a:cxn ang="0">
                  <a:pos x="21" y="85"/>
                </a:cxn>
                <a:cxn ang="0">
                  <a:pos x="18" y="99"/>
                </a:cxn>
                <a:cxn ang="0">
                  <a:pos x="13" y="99"/>
                </a:cxn>
                <a:cxn ang="0">
                  <a:pos x="9" y="98"/>
                </a:cxn>
                <a:cxn ang="0">
                  <a:pos x="5" y="94"/>
                </a:cxn>
                <a:cxn ang="0">
                  <a:pos x="0" y="93"/>
                </a:cxn>
                <a:cxn ang="0">
                  <a:pos x="4" y="69"/>
                </a:cxn>
                <a:cxn ang="0">
                  <a:pos x="6" y="41"/>
                </a:cxn>
                <a:cxn ang="0">
                  <a:pos x="16" y="17"/>
                </a:cxn>
                <a:cxn ang="0">
                  <a:pos x="35" y="0"/>
                </a:cxn>
                <a:cxn ang="0">
                  <a:pos x="35" y="1"/>
                </a:cxn>
                <a:cxn ang="0">
                  <a:pos x="35" y="3"/>
                </a:cxn>
                <a:cxn ang="0">
                  <a:pos x="37" y="4"/>
                </a:cxn>
                <a:cxn ang="0">
                  <a:pos x="37" y="5"/>
                </a:cxn>
              </a:cxnLst>
              <a:rect l="0" t="0" r="r" b="b"/>
              <a:pathLst>
                <a:path w="37" h="99">
                  <a:moveTo>
                    <a:pt x="37" y="5"/>
                  </a:moveTo>
                  <a:lnTo>
                    <a:pt x="33" y="14"/>
                  </a:lnTo>
                  <a:lnTo>
                    <a:pt x="32" y="24"/>
                  </a:lnTo>
                  <a:lnTo>
                    <a:pt x="32" y="36"/>
                  </a:lnTo>
                  <a:lnTo>
                    <a:pt x="30" y="43"/>
                  </a:lnTo>
                  <a:lnTo>
                    <a:pt x="28" y="57"/>
                  </a:lnTo>
                  <a:lnTo>
                    <a:pt x="25" y="71"/>
                  </a:lnTo>
                  <a:lnTo>
                    <a:pt x="21" y="85"/>
                  </a:lnTo>
                  <a:lnTo>
                    <a:pt x="18" y="99"/>
                  </a:lnTo>
                  <a:lnTo>
                    <a:pt x="13" y="99"/>
                  </a:lnTo>
                  <a:lnTo>
                    <a:pt x="9" y="98"/>
                  </a:lnTo>
                  <a:lnTo>
                    <a:pt x="5" y="94"/>
                  </a:lnTo>
                  <a:lnTo>
                    <a:pt x="0" y="93"/>
                  </a:lnTo>
                  <a:lnTo>
                    <a:pt x="4" y="69"/>
                  </a:lnTo>
                  <a:lnTo>
                    <a:pt x="6" y="41"/>
                  </a:lnTo>
                  <a:lnTo>
                    <a:pt x="16" y="17"/>
                  </a:lnTo>
                  <a:lnTo>
                    <a:pt x="35" y="0"/>
                  </a:lnTo>
                  <a:lnTo>
                    <a:pt x="35" y="1"/>
                  </a:lnTo>
                  <a:lnTo>
                    <a:pt x="35" y="3"/>
                  </a:lnTo>
                  <a:lnTo>
                    <a:pt x="37" y="4"/>
                  </a:lnTo>
                  <a:lnTo>
                    <a:pt x="37" y="5"/>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97" name="Freeform 77"/>
            <p:cNvSpPr>
              <a:spLocks/>
            </p:cNvSpPr>
            <p:nvPr/>
          </p:nvSpPr>
          <p:spPr bwMode="auto">
            <a:xfrm>
              <a:off x="1517" y="3418"/>
              <a:ext cx="135" cy="174"/>
            </a:xfrm>
            <a:custGeom>
              <a:avLst/>
              <a:gdLst/>
              <a:ahLst/>
              <a:cxnLst>
                <a:cxn ang="0">
                  <a:pos x="135" y="4"/>
                </a:cxn>
                <a:cxn ang="0">
                  <a:pos x="128" y="22"/>
                </a:cxn>
                <a:cxn ang="0">
                  <a:pos x="120" y="38"/>
                </a:cxn>
                <a:cxn ang="0">
                  <a:pos x="109" y="55"/>
                </a:cxn>
                <a:cxn ang="0">
                  <a:pos x="98" y="71"/>
                </a:cxn>
                <a:cxn ang="0">
                  <a:pos x="87" y="86"/>
                </a:cxn>
                <a:cxn ang="0">
                  <a:pos x="75" y="103"/>
                </a:cxn>
                <a:cxn ang="0">
                  <a:pos x="64" y="119"/>
                </a:cxn>
                <a:cxn ang="0">
                  <a:pos x="55" y="136"/>
                </a:cxn>
                <a:cxn ang="0">
                  <a:pos x="50" y="141"/>
                </a:cxn>
                <a:cxn ang="0">
                  <a:pos x="45" y="147"/>
                </a:cxn>
                <a:cxn ang="0">
                  <a:pos x="40" y="154"/>
                </a:cxn>
                <a:cxn ang="0">
                  <a:pos x="36" y="159"/>
                </a:cxn>
                <a:cxn ang="0">
                  <a:pos x="31" y="164"/>
                </a:cxn>
                <a:cxn ang="0">
                  <a:pos x="24" y="169"/>
                </a:cxn>
                <a:cxn ang="0">
                  <a:pos x="18" y="171"/>
                </a:cxn>
                <a:cxn ang="0">
                  <a:pos x="9" y="174"/>
                </a:cxn>
                <a:cxn ang="0">
                  <a:pos x="3" y="160"/>
                </a:cxn>
                <a:cxn ang="0">
                  <a:pos x="0" y="143"/>
                </a:cxn>
                <a:cxn ang="0">
                  <a:pos x="2" y="124"/>
                </a:cxn>
                <a:cxn ang="0">
                  <a:pos x="7" y="109"/>
                </a:cxn>
                <a:cxn ang="0">
                  <a:pos x="13" y="98"/>
                </a:cxn>
                <a:cxn ang="0">
                  <a:pos x="21" y="88"/>
                </a:cxn>
                <a:cxn ang="0">
                  <a:pos x="28" y="76"/>
                </a:cxn>
                <a:cxn ang="0">
                  <a:pos x="36" y="66"/>
                </a:cxn>
                <a:cxn ang="0">
                  <a:pos x="43" y="56"/>
                </a:cxn>
                <a:cxn ang="0">
                  <a:pos x="51" y="47"/>
                </a:cxn>
                <a:cxn ang="0">
                  <a:pos x="59" y="37"/>
                </a:cxn>
                <a:cxn ang="0">
                  <a:pos x="65" y="27"/>
                </a:cxn>
                <a:cxn ang="0">
                  <a:pos x="73" y="25"/>
                </a:cxn>
                <a:cxn ang="0">
                  <a:pos x="81" y="25"/>
                </a:cxn>
                <a:cxn ang="0">
                  <a:pos x="90" y="24"/>
                </a:cxn>
                <a:cxn ang="0">
                  <a:pos x="97" y="22"/>
                </a:cxn>
                <a:cxn ang="0">
                  <a:pos x="103" y="5"/>
                </a:cxn>
                <a:cxn ang="0">
                  <a:pos x="109" y="3"/>
                </a:cxn>
                <a:cxn ang="0">
                  <a:pos x="118" y="0"/>
                </a:cxn>
                <a:cxn ang="0">
                  <a:pos x="127" y="0"/>
                </a:cxn>
                <a:cxn ang="0">
                  <a:pos x="135" y="4"/>
                </a:cxn>
              </a:cxnLst>
              <a:rect l="0" t="0" r="r" b="b"/>
              <a:pathLst>
                <a:path w="135" h="174">
                  <a:moveTo>
                    <a:pt x="135" y="4"/>
                  </a:moveTo>
                  <a:lnTo>
                    <a:pt x="128" y="22"/>
                  </a:lnTo>
                  <a:lnTo>
                    <a:pt x="120" y="38"/>
                  </a:lnTo>
                  <a:lnTo>
                    <a:pt x="109" y="55"/>
                  </a:lnTo>
                  <a:lnTo>
                    <a:pt x="98" y="71"/>
                  </a:lnTo>
                  <a:lnTo>
                    <a:pt x="87" y="86"/>
                  </a:lnTo>
                  <a:lnTo>
                    <a:pt x="75" y="103"/>
                  </a:lnTo>
                  <a:lnTo>
                    <a:pt x="64" y="119"/>
                  </a:lnTo>
                  <a:lnTo>
                    <a:pt x="55" y="136"/>
                  </a:lnTo>
                  <a:lnTo>
                    <a:pt x="50" y="141"/>
                  </a:lnTo>
                  <a:lnTo>
                    <a:pt x="45" y="147"/>
                  </a:lnTo>
                  <a:lnTo>
                    <a:pt x="40" y="154"/>
                  </a:lnTo>
                  <a:lnTo>
                    <a:pt x="36" y="159"/>
                  </a:lnTo>
                  <a:lnTo>
                    <a:pt x="31" y="164"/>
                  </a:lnTo>
                  <a:lnTo>
                    <a:pt x="24" y="169"/>
                  </a:lnTo>
                  <a:lnTo>
                    <a:pt x="18" y="171"/>
                  </a:lnTo>
                  <a:lnTo>
                    <a:pt x="9" y="174"/>
                  </a:lnTo>
                  <a:lnTo>
                    <a:pt x="3" y="160"/>
                  </a:lnTo>
                  <a:lnTo>
                    <a:pt x="0" y="143"/>
                  </a:lnTo>
                  <a:lnTo>
                    <a:pt x="2" y="124"/>
                  </a:lnTo>
                  <a:lnTo>
                    <a:pt x="7" y="109"/>
                  </a:lnTo>
                  <a:lnTo>
                    <a:pt x="13" y="98"/>
                  </a:lnTo>
                  <a:lnTo>
                    <a:pt x="21" y="88"/>
                  </a:lnTo>
                  <a:lnTo>
                    <a:pt x="28" y="76"/>
                  </a:lnTo>
                  <a:lnTo>
                    <a:pt x="36" y="66"/>
                  </a:lnTo>
                  <a:lnTo>
                    <a:pt x="43" y="56"/>
                  </a:lnTo>
                  <a:lnTo>
                    <a:pt x="51" y="47"/>
                  </a:lnTo>
                  <a:lnTo>
                    <a:pt x="59" y="37"/>
                  </a:lnTo>
                  <a:lnTo>
                    <a:pt x="65" y="27"/>
                  </a:lnTo>
                  <a:lnTo>
                    <a:pt x="73" y="25"/>
                  </a:lnTo>
                  <a:lnTo>
                    <a:pt x="81" y="25"/>
                  </a:lnTo>
                  <a:lnTo>
                    <a:pt x="90" y="24"/>
                  </a:lnTo>
                  <a:lnTo>
                    <a:pt x="97" y="22"/>
                  </a:lnTo>
                  <a:lnTo>
                    <a:pt x="103" y="5"/>
                  </a:lnTo>
                  <a:lnTo>
                    <a:pt x="109" y="3"/>
                  </a:lnTo>
                  <a:lnTo>
                    <a:pt x="118" y="0"/>
                  </a:lnTo>
                  <a:lnTo>
                    <a:pt x="127" y="0"/>
                  </a:lnTo>
                  <a:lnTo>
                    <a:pt x="135" y="4"/>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98" name="Freeform 78"/>
            <p:cNvSpPr>
              <a:spLocks/>
            </p:cNvSpPr>
            <p:nvPr/>
          </p:nvSpPr>
          <p:spPr bwMode="auto">
            <a:xfrm>
              <a:off x="1378" y="3421"/>
              <a:ext cx="45" cy="152"/>
            </a:xfrm>
            <a:custGeom>
              <a:avLst/>
              <a:gdLst/>
              <a:ahLst/>
              <a:cxnLst>
                <a:cxn ang="0">
                  <a:pos x="45" y="7"/>
                </a:cxn>
                <a:cxn ang="0">
                  <a:pos x="43" y="16"/>
                </a:cxn>
                <a:cxn ang="0">
                  <a:pos x="42" y="22"/>
                </a:cxn>
                <a:cxn ang="0">
                  <a:pos x="40" y="30"/>
                </a:cxn>
                <a:cxn ang="0">
                  <a:pos x="39" y="40"/>
                </a:cxn>
                <a:cxn ang="0">
                  <a:pos x="34" y="53"/>
                </a:cxn>
                <a:cxn ang="0">
                  <a:pos x="29" y="67"/>
                </a:cxn>
                <a:cxn ang="0">
                  <a:pos x="24" y="81"/>
                </a:cxn>
                <a:cxn ang="0">
                  <a:pos x="20" y="96"/>
                </a:cxn>
                <a:cxn ang="0">
                  <a:pos x="16" y="111"/>
                </a:cxn>
                <a:cxn ang="0">
                  <a:pos x="11" y="125"/>
                </a:cxn>
                <a:cxn ang="0">
                  <a:pos x="6" y="139"/>
                </a:cxn>
                <a:cxn ang="0">
                  <a:pos x="0" y="152"/>
                </a:cxn>
                <a:cxn ang="0">
                  <a:pos x="3" y="130"/>
                </a:cxn>
                <a:cxn ang="0">
                  <a:pos x="6" y="109"/>
                </a:cxn>
                <a:cxn ang="0">
                  <a:pos x="9" y="88"/>
                </a:cxn>
                <a:cxn ang="0">
                  <a:pos x="15" y="69"/>
                </a:cxn>
                <a:cxn ang="0">
                  <a:pos x="12" y="67"/>
                </a:cxn>
                <a:cxn ang="0">
                  <a:pos x="17" y="52"/>
                </a:cxn>
                <a:cxn ang="0">
                  <a:pos x="20" y="34"/>
                </a:cxn>
                <a:cxn ang="0">
                  <a:pos x="24" y="16"/>
                </a:cxn>
                <a:cxn ang="0">
                  <a:pos x="29" y="0"/>
                </a:cxn>
                <a:cxn ang="0">
                  <a:pos x="34" y="1"/>
                </a:cxn>
                <a:cxn ang="0">
                  <a:pos x="38" y="2"/>
                </a:cxn>
                <a:cxn ang="0">
                  <a:pos x="42" y="5"/>
                </a:cxn>
                <a:cxn ang="0">
                  <a:pos x="45" y="7"/>
                </a:cxn>
              </a:cxnLst>
              <a:rect l="0" t="0" r="r" b="b"/>
              <a:pathLst>
                <a:path w="45" h="152">
                  <a:moveTo>
                    <a:pt x="45" y="7"/>
                  </a:moveTo>
                  <a:lnTo>
                    <a:pt x="43" y="16"/>
                  </a:lnTo>
                  <a:lnTo>
                    <a:pt x="42" y="22"/>
                  </a:lnTo>
                  <a:lnTo>
                    <a:pt x="40" y="30"/>
                  </a:lnTo>
                  <a:lnTo>
                    <a:pt x="39" y="40"/>
                  </a:lnTo>
                  <a:lnTo>
                    <a:pt x="34" y="53"/>
                  </a:lnTo>
                  <a:lnTo>
                    <a:pt x="29" y="67"/>
                  </a:lnTo>
                  <a:lnTo>
                    <a:pt x="24" y="81"/>
                  </a:lnTo>
                  <a:lnTo>
                    <a:pt x="20" y="96"/>
                  </a:lnTo>
                  <a:lnTo>
                    <a:pt x="16" y="111"/>
                  </a:lnTo>
                  <a:lnTo>
                    <a:pt x="11" y="125"/>
                  </a:lnTo>
                  <a:lnTo>
                    <a:pt x="6" y="139"/>
                  </a:lnTo>
                  <a:lnTo>
                    <a:pt x="0" y="152"/>
                  </a:lnTo>
                  <a:lnTo>
                    <a:pt x="3" y="130"/>
                  </a:lnTo>
                  <a:lnTo>
                    <a:pt x="6" y="109"/>
                  </a:lnTo>
                  <a:lnTo>
                    <a:pt x="9" y="88"/>
                  </a:lnTo>
                  <a:lnTo>
                    <a:pt x="15" y="69"/>
                  </a:lnTo>
                  <a:lnTo>
                    <a:pt x="12" y="67"/>
                  </a:lnTo>
                  <a:lnTo>
                    <a:pt x="17" y="52"/>
                  </a:lnTo>
                  <a:lnTo>
                    <a:pt x="20" y="34"/>
                  </a:lnTo>
                  <a:lnTo>
                    <a:pt x="24" y="16"/>
                  </a:lnTo>
                  <a:lnTo>
                    <a:pt x="29" y="0"/>
                  </a:lnTo>
                  <a:lnTo>
                    <a:pt x="34" y="1"/>
                  </a:lnTo>
                  <a:lnTo>
                    <a:pt x="38" y="2"/>
                  </a:lnTo>
                  <a:lnTo>
                    <a:pt x="42" y="5"/>
                  </a:lnTo>
                  <a:lnTo>
                    <a:pt x="45" y="7"/>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199" name="Freeform 79"/>
            <p:cNvSpPr>
              <a:spLocks/>
            </p:cNvSpPr>
            <p:nvPr/>
          </p:nvSpPr>
          <p:spPr bwMode="auto">
            <a:xfrm>
              <a:off x="1378" y="3435"/>
              <a:ext cx="91" cy="213"/>
            </a:xfrm>
            <a:custGeom>
              <a:avLst/>
              <a:gdLst/>
              <a:ahLst/>
              <a:cxnLst>
                <a:cxn ang="0">
                  <a:pos x="91" y="17"/>
                </a:cxn>
                <a:cxn ang="0">
                  <a:pos x="82" y="43"/>
                </a:cxn>
                <a:cxn ang="0">
                  <a:pos x="73" y="69"/>
                </a:cxn>
                <a:cxn ang="0">
                  <a:pos x="64" y="95"/>
                </a:cxn>
                <a:cxn ang="0">
                  <a:pos x="54" y="120"/>
                </a:cxn>
                <a:cxn ang="0">
                  <a:pos x="43" y="145"/>
                </a:cxn>
                <a:cxn ang="0">
                  <a:pos x="31" y="170"/>
                </a:cxn>
                <a:cxn ang="0">
                  <a:pos x="19" y="192"/>
                </a:cxn>
                <a:cxn ang="0">
                  <a:pos x="3" y="213"/>
                </a:cxn>
                <a:cxn ang="0">
                  <a:pos x="0" y="213"/>
                </a:cxn>
                <a:cxn ang="0">
                  <a:pos x="0" y="197"/>
                </a:cxn>
                <a:cxn ang="0">
                  <a:pos x="5" y="185"/>
                </a:cxn>
                <a:cxn ang="0">
                  <a:pos x="9" y="172"/>
                </a:cxn>
                <a:cxn ang="0">
                  <a:pos x="12" y="159"/>
                </a:cxn>
                <a:cxn ang="0">
                  <a:pos x="20" y="145"/>
                </a:cxn>
                <a:cxn ang="0">
                  <a:pos x="26" y="130"/>
                </a:cxn>
                <a:cxn ang="0">
                  <a:pos x="31" y="114"/>
                </a:cxn>
                <a:cxn ang="0">
                  <a:pos x="36" y="97"/>
                </a:cxn>
                <a:cxn ang="0">
                  <a:pos x="42" y="81"/>
                </a:cxn>
                <a:cxn ang="0">
                  <a:pos x="45" y="64"/>
                </a:cxn>
                <a:cxn ang="0">
                  <a:pos x="50" y="49"/>
                </a:cxn>
                <a:cxn ang="0">
                  <a:pos x="57" y="35"/>
                </a:cxn>
                <a:cxn ang="0">
                  <a:pos x="58" y="25"/>
                </a:cxn>
                <a:cxn ang="0">
                  <a:pos x="59" y="16"/>
                </a:cxn>
                <a:cxn ang="0">
                  <a:pos x="62" y="8"/>
                </a:cxn>
                <a:cxn ang="0">
                  <a:pos x="64" y="0"/>
                </a:cxn>
                <a:cxn ang="0">
                  <a:pos x="73" y="2"/>
                </a:cxn>
                <a:cxn ang="0">
                  <a:pos x="83" y="3"/>
                </a:cxn>
                <a:cxn ang="0">
                  <a:pos x="91" y="7"/>
                </a:cxn>
                <a:cxn ang="0">
                  <a:pos x="91" y="17"/>
                </a:cxn>
              </a:cxnLst>
              <a:rect l="0" t="0" r="r" b="b"/>
              <a:pathLst>
                <a:path w="91" h="213">
                  <a:moveTo>
                    <a:pt x="91" y="17"/>
                  </a:moveTo>
                  <a:lnTo>
                    <a:pt x="82" y="43"/>
                  </a:lnTo>
                  <a:lnTo>
                    <a:pt x="73" y="69"/>
                  </a:lnTo>
                  <a:lnTo>
                    <a:pt x="64" y="95"/>
                  </a:lnTo>
                  <a:lnTo>
                    <a:pt x="54" y="120"/>
                  </a:lnTo>
                  <a:lnTo>
                    <a:pt x="43" y="145"/>
                  </a:lnTo>
                  <a:lnTo>
                    <a:pt x="31" y="170"/>
                  </a:lnTo>
                  <a:lnTo>
                    <a:pt x="19" y="192"/>
                  </a:lnTo>
                  <a:lnTo>
                    <a:pt x="3" y="213"/>
                  </a:lnTo>
                  <a:lnTo>
                    <a:pt x="0" y="213"/>
                  </a:lnTo>
                  <a:lnTo>
                    <a:pt x="0" y="197"/>
                  </a:lnTo>
                  <a:lnTo>
                    <a:pt x="5" y="185"/>
                  </a:lnTo>
                  <a:lnTo>
                    <a:pt x="9" y="172"/>
                  </a:lnTo>
                  <a:lnTo>
                    <a:pt x="12" y="159"/>
                  </a:lnTo>
                  <a:lnTo>
                    <a:pt x="20" y="145"/>
                  </a:lnTo>
                  <a:lnTo>
                    <a:pt x="26" y="130"/>
                  </a:lnTo>
                  <a:lnTo>
                    <a:pt x="31" y="114"/>
                  </a:lnTo>
                  <a:lnTo>
                    <a:pt x="36" y="97"/>
                  </a:lnTo>
                  <a:lnTo>
                    <a:pt x="42" y="81"/>
                  </a:lnTo>
                  <a:lnTo>
                    <a:pt x="45" y="64"/>
                  </a:lnTo>
                  <a:lnTo>
                    <a:pt x="50" y="49"/>
                  </a:lnTo>
                  <a:lnTo>
                    <a:pt x="57" y="35"/>
                  </a:lnTo>
                  <a:lnTo>
                    <a:pt x="58" y="25"/>
                  </a:lnTo>
                  <a:lnTo>
                    <a:pt x="59" y="16"/>
                  </a:lnTo>
                  <a:lnTo>
                    <a:pt x="62" y="8"/>
                  </a:lnTo>
                  <a:lnTo>
                    <a:pt x="64" y="0"/>
                  </a:lnTo>
                  <a:lnTo>
                    <a:pt x="73" y="2"/>
                  </a:lnTo>
                  <a:lnTo>
                    <a:pt x="83" y="3"/>
                  </a:lnTo>
                  <a:lnTo>
                    <a:pt x="91" y="7"/>
                  </a:lnTo>
                  <a:lnTo>
                    <a:pt x="91" y="17"/>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200" name="Freeform 80"/>
            <p:cNvSpPr>
              <a:spLocks/>
            </p:cNvSpPr>
            <p:nvPr/>
          </p:nvSpPr>
          <p:spPr bwMode="auto">
            <a:xfrm>
              <a:off x="1496" y="3456"/>
              <a:ext cx="30" cy="50"/>
            </a:xfrm>
            <a:custGeom>
              <a:avLst/>
              <a:gdLst/>
              <a:ahLst/>
              <a:cxnLst>
                <a:cxn ang="0">
                  <a:pos x="30" y="4"/>
                </a:cxn>
                <a:cxn ang="0">
                  <a:pos x="24" y="15"/>
                </a:cxn>
                <a:cxn ang="0">
                  <a:pos x="16" y="27"/>
                </a:cxn>
                <a:cxn ang="0">
                  <a:pos x="10" y="38"/>
                </a:cxn>
                <a:cxn ang="0">
                  <a:pos x="2" y="50"/>
                </a:cxn>
                <a:cxn ang="0">
                  <a:pos x="0" y="50"/>
                </a:cxn>
                <a:cxn ang="0">
                  <a:pos x="1" y="46"/>
                </a:cxn>
                <a:cxn ang="0">
                  <a:pos x="5" y="38"/>
                </a:cxn>
                <a:cxn ang="0">
                  <a:pos x="6" y="31"/>
                </a:cxn>
                <a:cxn ang="0">
                  <a:pos x="6" y="23"/>
                </a:cxn>
                <a:cxn ang="0">
                  <a:pos x="11" y="15"/>
                </a:cxn>
                <a:cxn ang="0">
                  <a:pos x="15" y="5"/>
                </a:cxn>
                <a:cxn ang="0">
                  <a:pos x="20" y="0"/>
                </a:cxn>
                <a:cxn ang="0">
                  <a:pos x="30" y="4"/>
                </a:cxn>
              </a:cxnLst>
              <a:rect l="0" t="0" r="r" b="b"/>
              <a:pathLst>
                <a:path w="30" h="50">
                  <a:moveTo>
                    <a:pt x="30" y="4"/>
                  </a:moveTo>
                  <a:lnTo>
                    <a:pt x="24" y="15"/>
                  </a:lnTo>
                  <a:lnTo>
                    <a:pt x="16" y="27"/>
                  </a:lnTo>
                  <a:lnTo>
                    <a:pt x="10" y="38"/>
                  </a:lnTo>
                  <a:lnTo>
                    <a:pt x="2" y="50"/>
                  </a:lnTo>
                  <a:lnTo>
                    <a:pt x="0" y="50"/>
                  </a:lnTo>
                  <a:lnTo>
                    <a:pt x="1" y="46"/>
                  </a:lnTo>
                  <a:lnTo>
                    <a:pt x="5" y="38"/>
                  </a:lnTo>
                  <a:lnTo>
                    <a:pt x="6" y="31"/>
                  </a:lnTo>
                  <a:lnTo>
                    <a:pt x="6" y="23"/>
                  </a:lnTo>
                  <a:lnTo>
                    <a:pt x="11" y="15"/>
                  </a:lnTo>
                  <a:lnTo>
                    <a:pt x="15" y="5"/>
                  </a:lnTo>
                  <a:lnTo>
                    <a:pt x="20" y="0"/>
                  </a:lnTo>
                  <a:lnTo>
                    <a:pt x="30" y="4"/>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201" name="Freeform 81"/>
            <p:cNvSpPr>
              <a:spLocks/>
            </p:cNvSpPr>
            <p:nvPr/>
          </p:nvSpPr>
          <p:spPr bwMode="auto">
            <a:xfrm>
              <a:off x="1461" y="3542"/>
              <a:ext cx="25" cy="50"/>
            </a:xfrm>
            <a:custGeom>
              <a:avLst/>
              <a:gdLst/>
              <a:ahLst/>
              <a:cxnLst>
                <a:cxn ang="0">
                  <a:pos x="25" y="37"/>
                </a:cxn>
                <a:cxn ang="0">
                  <a:pos x="0" y="50"/>
                </a:cxn>
                <a:cxn ang="0">
                  <a:pos x="5" y="38"/>
                </a:cxn>
                <a:cxn ang="0">
                  <a:pos x="9" y="25"/>
                </a:cxn>
                <a:cxn ang="0">
                  <a:pos x="13" y="12"/>
                </a:cxn>
                <a:cxn ang="0">
                  <a:pos x="21" y="0"/>
                </a:cxn>
                <a:cxn ang="0">
                  <a:pos x="21" y="11"/>
                </a:cxn>
                <a:cxn ang="0">
                  <a:pos x="21" y="19"/>
                </a:cxn>
                <a:cxn ang="0">
                  <a:pos x="22" y="28"/>
                </a:cxn>
                <a:cxn ang="0">
                  <a:pos x="25" y="37"/>
                </a:cxn>
              </a:cxnLst>
              <a:rect l="0" t="0" r="r" b="b"/>
              <a:pathLst>
                <a:path w="25" h="50">
                  <a:moveTo>
                    <a:pt x="25" y="37"/>
                  </a:moveTo>
                  <a:lnTo>
                    <a:pt x="0" y="50"/>
                  </a:lnTo>
                  <a:lnTo>
                    <a:pt x="5" y="38"/>
                  </a:lnTo>
                  <a:lnTo>
                    <a:pt x="9" y="25"/>
                  </a:lnTo>
                  <a:lnTo>
                    <a:pt x="13" y="12"/>
                  </a:lnTo>
                  <a:lnTo>
                    <a:pt x="21" y="0"/>
                  </a:lnTo>
                  <a:lnTo>
                    <a:pt x="21" y="11"/>
                  </a:lnTo>
                  <a:lnTo>
                    <a:pt x="21" y="19"/>
                  </a:lnTo>
                  <a:lnTo>
                    <a:pt x="22" y="28"/>
                  </a:lnTo>
                  <a:lnTo>
                    <a:pt x="25" y="37"/>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202" name="Freeform 82"/>
            <p:cNvSpPr>
              <a:spLocks/>
            </p:cNvSpPr>
            <p:nvPr/>
          </p:nvSpPr>
          <p:spPr bwMode="auto">
            <a:xfrm>
              <a:off x="1426" y="3606"/>
              <a:ext cx="76" cy="49"/>
            </a:xfrm>
            <a:custGeom>
              <a:avLst/>
              <a:gdLst/>
              <a:ahLst/>
              <a:cxnLst>
                <a:cxn ang="0">
                  <a:pos x="24" y="44"/>
                </a:cxn>
                <a:cxn ang="0">
                  <a:pos x="20" y="48"/>
                </a:cxn>
                <a:cxn ang="0">
                  <a:pos x="14" y="49"/>
                </a:cxn>
                <a:cxn ang="0">
                  <a:pos x="9" y="49"/>
                </a:cxn>
                <a:cxn ang="0">
                  <a:pos x="2" y="48"/>
                </a:cxn>
                <a:cxn ang="0">
                  <a:pos x="0" y="47"/>
                </a:cxn>
                <a:cxn ang="0">
                  <a:pos x="10" y="40"/>
                </a:cxn>
                <a:cxn ang="0">
                  <a:pos x="19" y="35"/>
                </a:cxn>
                <a:cxn ang="0">
                  <a:pos x="29" y="29"/>
                </a:cxn>
                <a:cxn ang="0">
                  <a:pos x="39" y="24"/>
                </a:cxn>
                <a:cxn ang="0">
                  <a:pos x="48" y="19"/>
                </a:cxn>
                <a:cxn ang="0">
                  <a:pos x="58" y="14"/>
                </a:cxn>
                <a:cxn ang="0">
                  <a:pos x="67" y="7"/>
                </a:cxn>
                <a:cxn ang="0">
                  <a:pos x="76" y="0"/>
                </a:cxn>
                <a:cxn ang="0">
                  <a:pos x="72" y="7"/>
                </a:cxn>
                <a:cxn ang="0">
                  <a:pos x="67" y="15"/>
                </a:cxn>
                <a:cxn ang="0">
                  <a:pos x="62" y="21"/>
                </a:cxn>
                <a:cxn ang="0">
                  <a:pos x="56" y="29"/>
                </a:cxn>
                <a:cxn ang="0">
                  <a:pos x="49" y="34"/>
                </a:cxn>
                <a:cxn ang="0">
                  <a:pos x="42" y="39"/>
                </a:cxn>
                <a:cxn ang="0">
                  <a:pos x="34" y="43"/>
                </a:cxn>
                <a:cxn ang="0">
                  <a:pos x="24" y="44"/>
                </a:cxn>
              </a:cxnLst>
              <a:rect l="0" t="0" r="r" b="b"/>
              <a:pathLst>
                <a:path w="76" h="49">
                  <a:moveTo>
                    <a:pt x="24" y="44"/>
                  </a:moveTo>
                  <a:lnTo>
                    <a:pt x="20" y="48"/>
                  </a:lnTo>
                  <a:lnTo>
                    <a:pt x="14" y="49"/>
                  </a:lnTo>
                  <a:lnTo>
                    <a:pt x="9" y="49"/>
                  </a:lnTo>
                  <a:lnTo>
                    <a:pt x="2" y="48"/>
                  </a:lnTo>
                  <a:lnTo>
                    <a:pt x="0" y="47"/>
                  </a:lnTo>
                  <a:lnTo>
                    <a:pt x="10" y="40"/>
                  </a:lnTo>
                  <a:lnTo>
                    <a:pt x="19" y="35"/>
                  </a:lnTo>
                  <a:lnTo>
                    <a:pt x="29" y="29"/>
                  </a:lnTo>
                  <a:lnTo>
                    <a:pt x="39" y="24"/>
                  </a:lnTo>
                  <a:lnTo>
                    <a:pt x="48" y="19"/>
                  </a:lnTo>
                  <a:lnTo>
                    <a:pt x="58" y="14"/>
                  </a:lnTo>
                  <a:lnTo>
                    <a:pt x="67" y="7"/>
                  </a:lnTo>
                  <a:lnTo>
                    <a:pt x="76" y="0"/>
                  </a:lnTo>
                  <a:lnTo>
                    <a:pt x="72" y="7"/>
                  </a:lnTo>
                  <a:lnTo>
                    <a:pt x="67" y="15"/>
                  </a:lnTo>
                  <a:lnTo>
                    <a:pt x="62" y="21"/>
                  </a:lnTo>
                  <a:lnTo>
                    <a:pt x="56" y="29"/>
                  </a:lnTo>
                  <a:lnTo>
                    <a:pt x="49" y="34"/>
                  </a:lnTo>
                  <a:lnTo>
                    <a:pt x="42" y="39"/>
                  </a:lnTo>
                  <a:lnTo>
                    <a:pt x="34" y="43"/>
                  </a:lnTo>
                  <a:lnTo>
                    <a:pt x="24" y="44"/>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203" name="Freeform 83"/>
            <p:cNvSpPr>
              <a:spLocks/>
            </p:cNvSpPr>
            <p:nvPr/>
          </p:nvSpPr>
          <p:spPr bwMode="auto">
            <a:xfrm>
              <a:off x="1532" y="3627"/>
              <a:ext cx="11" cy="49"/>
            </a:xfrm>
            <a:custGeom>
              <a:avLst/>
              <a:gdLst/>
              <a:ahLst/>
              <a:cxnLst>
                <a:cxn ang="0">
                  <a:pos x="0" y="49"/>
                </a:cxn>
                <a:cxn ang="0">
                  <a:pos x="2" y="37"/>
                </a:cxn>
                <a:cxn ang="0">
                  <a:pos x="2" y="25"/>
                </a:cxn>
                <a:cxn ang="0">
                  <a:pos x="4" y="12"/>
                </a:cxn>
                <a:cxn ang="0">
                  <a:pos x="8" y="0"/>
                </a:cxn>
                <a:cxn ang="0">
                  <a:pos x="11" y="13"/>
                </a:cxn>
                <a:cxn ang="0">
                  <a:pos x="11" y="26"/>
                </a:cxn>
                <a:cxn ang="0">
                  <a:pos x="6" y="38"/>
                </a:cxn>
                <a:cxn ang="0">
                  <a:pos x="0" y="49"/>
                </a:cxn>
              </a:cxnLst>
              <a:rect l="0" t="0" r="r" b="b"/>
              <a:pathLst>
                <a:path w="11" h="49">
                  <a:moveTo>
                    <a:pt x="0" y="49"/>
                  </a:moveTo>
                  <a:lnTo>
                    <a:pt x="2" y="37"/>
                  </a:lnTo>
                  <a:lnTo>
                    <a:pt x="2" y="25"/>
                  </a:lnTo>
                  <a:lnTo>
                    <a:pt x="4" y="12"/>
                  </a:lnTo>
                  <a:lnTo>
                    <a:pt x="8" y="0"/>
                  </a:lnTo>
                  <a:lnTo>
                    <a:pt x="11" y="13"/>
                  </a:lnTo>
                  <a:lnTo>
                    <a:pt x="11" y="26"/>
                  </a:lnTo>
                  <a:lnTo>
                    <a:pt x="6" y="38"/>
                  </a:lnTo>
                  <a:lnTo>
                    <a:pt x="0" y="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204" name="Freeform 84"/>
            <p:cNvSpPr>
              <a:spLocks/>
            </p:cNvSpPr>
            <p:nvPr/>
          </p:nvSpPr>
          <p:spPr bwMode="auto">
            <a:xfrm>
              <a:off x="1474" y="3635"/>
              <a:ext cx="37" cy="46"/>
            </a:xfrm>
            <a:custGeom>
              <a:avLst/>
              <a:gdLst/>
              <a:ahLst/>
              <a:cxnLst>
                <a:cxn ang="0">
                  <a:pos x="5" y="46"/>
                </a:cxn>
                <a:cxn ang="0">
                  <a:pos x="0" y="44"/>
                </a:cxn>
                <a:cxn ang="0">
                  <a:pos x="8" y="32"/>
                </a:cxn>
                <a:cxn ang="0">
                  <a:pos x="18" y="22"/>
                </a:cxn>
                <a:cxn ang="0">
                  <a:pos x="28" y="11"/>
                </a:cxn>
                <a:cxn ang="0">
                  <a:pos x="37" y="0"/>
                </a:cxn>
                <a:cxn ang="0">
                  <a:pos x="33" y="15"/>
                </a:cxn>
                <a:cxn ang="0">
                  <a:pos x="27" y="28"/>
                </a:cxn>
                <a:cxn ang="0">
                  <a:pos x="17" y="38"/>
                </a:cxn>
                <a:cxn ang="0">
                  <a:pos x="5" y="46"/>
                </a:cxn>
              </a:cxnLst>
              <a:rect l="0" t="0" r="r" b="b"/>
              <a:pathLst>
                <a:path w="37" h="46">
                  <a:moveTo>
                    <a:pt x="5" y="46"/>
                  </a:moveTo>
                  <a:lnTo>
                    <a:pt x="0" y="44"/>
                  </a:lnTo>
                  <a:lnTo>
                    <a:pt x="8" y="32"/>
                  </a:lnTo>
                  <a:lnTo>
                    <a:pt x="18" y="22"/>
                  </a:lnTo>
                  <a:lnTo>
                    <a:pt x="28" y="11"/>
                  </a:lnTo>
                  <a:lnTo>
                    <a:pt x="37" y="0"/>
                  </a:lnTo>
                  <a:lnTo>
                    <a:pt x="33" y="15"/>
                  </a:lnTo>
                  <a:lnTo>
                    <a:pt x="27" y="28"/>
                  </a:lnTo>
                  <a:lnTo>
                    <a:pt x="17" y="38"/>
                  </a:lnTo>
                  <a:lnTo>
                    <a:pt x="5" y="4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205" name="Freeform 85"/>
            <p:cNvSpPr>
              <a:spLocks/>
            </p:cNvSpPr>
            <p:nvPr/>
          </p:nvSpPr>
          <p:spPr bwMode="auto">
            <a:xfrm>
              <a:off x="1275" y="3650"/>
              <a:ext cx="233" cy="74"/>
            </a:xfrm>
            <a:custGeom>
              <a:avLst/>
              <a:gdLst/>
              <a:ahLst/>
              <a:cxnLst>
                <a:cxn ang="0">
                  <a:pos x="86" y="9"/>
                </a:cxn>
                <a:cxn ang="0">
                  <a:pos x="89" y="15"/>
                </a:cxn>
                <a:cxn ang="0">
                  <a:pos x="92" y="21"/>
                </a:cxn>
                <a:cxn ang="0">
                  <a:pos x="98" y="26"/>
                </a:cxn>
                <a:cxn ang="0">
                  <a:pos x="105" y="28"/>
                </a:cxn>
                <a:cxn ang="0">
                  <a:pos x="132" y="3"/>
                </a:cxn>
                <a:cxn ang="0">
                  <a:pos x="133" y="8"/>
                </a:cxn>
                <a:cxn ang="0">
                  <a:pos x="137" y="13"/>
                </a:cxn>
                <a:cxn ang="0">
                  <a:pos x="142" y="18"/>
                </a:cxn>
                <a:cxn ang="0">
                  <a:pos x="147" y="22"/>
                </a:cxn>
                <a:cxn ang="0">
                  <a:pos x="155" y="23"/>
                </a:cxn>
                <a:cxn ang="0">
                  <a:pos x="164" y="24"/>
                </a:cxn>
                <a:cxn ang="0">
                  <a:pos x="171" y="24"/>
                </a:cxn>
                <a:cxn ang="0">
                  <a:pos x="180" y="24"/>
                </a:cxn>
                <a:cxn ang="0">
                  <a:pos x="176" y="26"/>
                </a:cxn>
                <a:cxn ang="0">
                  <a:pos x="179" y="33"/>
                </a:cxn>
                <a:cxn ang="0">
                  <a:pos x="184" y="41"/>
                </a:cxn>
                <a:cxn ang="0">
                  <a:pos x="190" y="47"/>
                </a:cxn>
                <a:cxn ang="0">
                  <a:pos x="199" y="51"/>
                </a:cxn>
                <a:cxn ang="0">
                  <a:pos x="209" y="50"/>
                </a:cxn>
                <a:cxn ang="0">
                  <a:pos x="218" y="46"/>
                </a:cxn>
                <a:cxn ang="0">
                  <a:pos x="227" y="42"/>
                </a:cxn>
                <a:cxn ang="0">
                  <a:pos x="233" y="37"/>
                </a:cxn>
                <a:cxn ang="0">
                  <a:pos x="230" y="47"/>
                </a:cxn>
                <a:cxn ang="0">
                  <a:pos x="223" y="56"/>
                </a:cxn>
                <a:cxn ang="0">
                  <a:pos x="218" y="65"/>
                </a:cxn>
                <a:cxn ang="0">
                  <a:pos x="212" y="74"/>
                </a:cxn>
                <a:cxn ang="0">
                  <a:pos x="207" y="74"/>
                </a:cxn>
                <a:cxn ang="0">
                  <a:pos x="205" y="71"/>
                </a:cxn>
                <a:cxn ang="0">
                  <a:pos x="204" y="69"/>
                </a:cxn>
                <a:cxn ang="0">
                  <a:pos x="200" y="69"/>
                </a:cxn>
                <a:cxn ang="0">
                  <a:pos x="178" y="57"/>
                </a:cxn>
                <a:cxn ang="0">
                  <a:pos x="152" y="51"/>
                </a:cxn>
                <a:cxn ang="0">
                  <a:pos x="127" y="46"/>
                </a:cxn>
                <a:cxn ang="0">
                  <a:pos x="100" y="42"/>
                </a:cxn>
                <a:cxn ang="0">
                  <a:pos x="73" y="38"/>
                </a:cxn>
                <a:cxn ang="0">
                  <a:pos x="48" y="34"/>
                </a:cxn>
                <a:cxn ang="0">
                  <a:pos x="23" y="28"/>
                </a:cxn>
                <a:cxn ang="0">
                  <a:pos x="0" y="19"/>
                </a:cxn>
                <a:cxn ang="0">
                  <a:pos x="6" y="12"/>
                </a:cxn>
                <a:cxn ang="0">
                  <a:pos x="14" y="7"/>
                </a:cxn>
                <a:cxn ang="0">
                  <a:pos x="24" y="3"/>
                </a:cxn>
                <a:cxn ang="0">
                  <a:pos x="34" y="0"/>
                </a:cxn>
                <a:cxn ang="0">
                  <a:pos x="46" y="0"/>
                </a:cxn>
                <a:cxn ang="0">
                  <a:pos x="56" y="0"/>
                </a:cxn>
                <a:cxn ang="0">
                  <a:pos x="66" y="0"/>
                </a:cxn>
                <a:cxn ang="0">
                  <a:pos x="75" y="0"/>
                </a:cxn>
                <a:cxn ang="0">
                  <a:pos x="86" y="9"/>
                </a:cxn>
              </a:cxnLst>
              <a:rect l="0" t="0" r="r" b="b"/>
              <a:pathLst>
                <a:path w="233" h="74">
                  <a:moveTo>
                    <a:pt x="86" y="9"/>
                  </a:moveTo>
                  <a:lnTo>
                    <a:pt x="89" y="15"/>
                  </a:lnTo>
                  <a:lnTo>
                    <a:pt x="92" y="21"/>
                  </a:lnTo>
                  <a:lnTo>
                    <a:pt x="98" y="26"/>
                  </a:lnTo>
                  <a:lnTo>
                    <a:pt x="105" y="28"/>
                  </a:lnTo>
                  <a:lnTo>
                    <a:pt x="132" y="3"/>
                  </a:lnTo>
                  <a:lnTo>
                    <a:pt x="133" y="8"/>
                  </a:lnTo>
                  <a:lnTo>
                    <a:pt x="137" y="13"/>
                  </a:lnTo>
                  <a:lnTo>
                    <a:pt x="142" y="18"/>
                  </a:lnTo>
                  <a:lnTo>
                    <a:pt x="147" y="22"/>
                  </a:lnTo>
                  <a:lnTo>
                    <a:pt x="155" y="23"/>
                  </a:lnTo>
                  <a:lnTo>
                    <a:pt x="164" y="24"/>
                  </a:lnTo>
                  <a:lnTo>
                    <a:pt x="171" y="24"/>
                  </a:lnTo>
                  <a:lnTo>
                    <a:pt x="180" y="24"/>
                  </a:lnTo>
                  <a:lnTo>
                    <a:pt x="176" y="26"/>
                  </a:lnTo>
                  <a:lnTo>
                    <a:pt x="179" y="33"/>
                  </a:lnTo>
                  <a:lnTo>
                    <a:pt x="184" y="41"/>
                  </a:lnTo>
                  <a:lnTo>
                    <a:pt x="190" y="47"/>
                  </a:lnTo>
                  <a:lnTo>
                    <a:pt x="199" y="51"/>
                  </a:lnTo>
                  <a:lnTo>
                    <a:pt x="209" y="50"/>
                  </a:lnTo>
                  <a:lnTo>
                    <a:pt x="218" y="46"/>
                  </a:lnTo>
                  <a:lnTo>
                    <a:pt x="227" y="42"/>
                  </a:lnTo>
                  <a:lnTo>
                    <a:pt x="233" y="37"/>
                  </a:lnTo>
                  <a:lnTo>
                    <a:pt x="230" y="47"/>
                  </a:lnTo>
                  <a:lnTo>
                    <a:pt x="223" y="56"/>
                  </a:lnTo>
                  <a:lnTo>
                    <a:pt x="218" y="65"/>
                  </a:lnTo>
                  <a:lnTo>
                    <a:pt x="212" y="74"/>
                  </a:lnTo>
                  <a:lnTo>
                    <a:pt x="207" y="74"/>
                  </a:lnTo>
                  <a:lnTo>
                    <a:pt x="205" y="71"/>
                  </a:lnTo>
                  <a:lnTo>
                    <a:pt x="204" y="69"/>
                  </a:lnTo>
                  <a:lnTo>
                    <a:pt x="200" y="69"/>
                  </a:lnTo>
                  <a:lnTo>
                    <a:pt x="178" y="57"/>
                  </a:lnTo>
                  <a:lnTo>
                    <a:pt x="152" y="51"/>
                  </a:lnTo>
                  <a:lnTo>
                    <a:pt x="127" y="46"/>
                  </a:lnTo>
                  <a:lnTo>
                    <a:pt x="100" y="42"/>
                  </a:lnTo>
                  <a:lnTo>
                    <a:pt x="73" y="38"/>
                  </a:lnTo>
                  <a:lnTo>
                    <a:pt x="48" y="34"/>
                  </a:lnTo>
                  <a:lnTo>
                    <a:pt x="23" y="28"/>
                  </a:lnTo>
                  <a:lnTo>
                    <a:pt x="0" y="19"/>
                  </a:lnTo>
                  <a:lnTo>
                    <a:pt x="6" y="12"/>
                  </a:lnTo>
                  <a:lnTo>
                    <a:pt x="14" y="7"/>
                  </a:lnTo>
                  <a:lnTo>
                    <a:pt x="24" y="3"/>
                  </a:lnTo>
                  <a:lnTo>
                    <a:pt x="34" y="0"/>
                  </a:lnTo>
                  <a:lnTo>
                    <a:pt x="46" y="0"/>
                  </a:lnTo>
                  <a:lnTo>
                    <a:pt x="56" y="0"/>
                  </a:lnTo>
                  <a:lnTo>
                    <a:pt x="66" y="0"/>
                  </a:lnTo>
                  <a:lnTo>
                    <a:pt x="75" y="0"/>
                  </a:lnTo>
                  <a:lnTo>
                    <a:pt x="86" y="9"/>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206" name="Freeform 86"/>
            <p:cNvSpPr>
              <a:spLocks/>
            </p:cNvSpPr>
            <p:nvPr/>
          </p:nvSpPr>
          <p:spPr bwMode="auto">
            <a:xfrm>
              <a:off x="1557" y="3690"/>
              <a:ext cx="63" cy="27"/>
            </a:xfrm>
            <a:custGeom>
              <a:avLst/>
              <a:gdLst/>
              <a:ahLst/>
              <a:cxnLst>
                <a:cxn ang="0">
                  <a:pos x="63" y="22"/>
                </a:cxn>
                <a:cxn ang="0">
                  <a:pos x="54" y="26"/>
                </a:cxn>
                <a:cxn ang="0">
                  <a:pos x="45" y="27"/>
                </a:cxn>
                <a:cxn ang="0">
                  <a:pos x="36" y="26"/>
                </a:cxn>
                <a:cxn ang="0">
                  <a:pos x="29" y="22"/>
                </a:cxn>
                <a:cxn ang="0">
                  <a:pos x="21" y="17"/>
                </a:cxn>
                <a:cxn ang="0">
                  <a:pos x="14" y="12"/>
                </a:cxn>
                <a:cxn ang="0">
                  <a:pos x="6" y="7"/>
                </a:cxn>
                <a:cxn ang="0">
                  <a:pos x="0" y="3"/>
                </a:cxn>
                <a:cxn ang="0">
                  <a:pos x="6" y="1"/>
                </a:cxn>
                <a:cxn ang="0">
                  <a:pos x="14" y="0"/>
                </a:cxn>
                <a:cxn ang="0">
                  <a:pos x="21" y="1"/>
                </a:cxn>
                <a:cxn ang="0">
                  <a:pos x="29" y="3"/>
                </a:cxn>
                <a:cxn ang="0">
                  <a:pos x="36" y="6"/>
                </a:cxn>
                <a:cxn ang="0">
                  <a:pos x="44" y="10"/>
                </a:cxn>
                <a:cxn ang="0">
                  <a:pos x="50" y="14"/>
                </a:cxn>
                <a:cxn ang="0">
                  <a:pos x="57" y="16"/>
                </a:cxn>
                <a:cxn ang="0">
                  <a:pos x="63" y="22"/>
                </a:cxn>
              </a:cxnLst>
              <a:rect l="0" t="0" r="r" b="b"/>
              <a:pathLst>
                <a:path w="63" h="27">
                  <a:moveTo>
                    <a:pt x="63" y="22"/>
                  </a:moveTo>
                  <a:lnTo>
                    <a:pt x="54" y="26"/>
                  </a:lnTo>
                  <a:lnTo>
                    <a:pt x="45" y="27"/>
                  </a:lnTo>
                  <a:lnTo>
                    <a:pt x="36" y="26"/>
                  </a:lnTo>
                  <a:lnTo>
                    <a:pt x="29" y="22"/>
                  </a:lnTo>
                  <a:lnTo>
                    <a:pt x="21" y="17"/>
                  </a:lnTo>
                  <a:lnTo>
                    <a:pt x="14" y="12"/>
                  </a:lnTo>
                  <a:lnTo>
                    <a:pt x="6" y="7"/>
                  </a:lnTo>
                  <a:lnTo>
                    <a:pt x="0" y="3"/>
                  </a:lnTo>
                  <a:lnTo>
                    <a:pt x="6" y="1"/>
                  </a:lnTo>
                  <a:lnTo>
                    <a:pt x="14" y="0"/>
                  </a:lnTo>
                  <a:lnTo>
                    <a:pt x="21" y="1"/>
                  </a:lnTo>
                  <a:lnTo>
                    <a:pt x="29" y="3"/>
                  </a:lnTo>
                  <a:lnTo>
                    <a:pt x="36" y="6"/>
                  </a:lnTo>
                  <a:lnTo>
                    <a:pt x="44" y="10"/>
                  </a:lnTo>
                  <a:lnTo>
                    <a:pt x="50" y="14"/>
                  </a:lnTo>
                  <a:lnTo>
                    <a:pt x="57" y="16"/>
                  </a:lnTo>
                  <a:lnTo>
                    <a:pt x="63" y="22"/>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207" name="Freeform 87"/>
            <p:cNvSpPr>
              <a:spLocks/>
            </p:cNvSpPr>
            <p:nvPr/>
          </p:nvSpPr>
          <p:spPr bwMode="auto">
            <a:xfrm>
              <a:off x="1524" y="3704"/>
              <a:ext cx="64" cy="52"/>
            </a:xfrm>
            <a:custGeom>
              <a:avLst/>
              <a:gdLst/>
              <a:ahLst/>
              <a:cxnLst>
                <a:cxn ang="0">
                  <a:pos x="64" y="52"/>
                </a:cxn>
                <a:cxn ang="0">
                  <a:pos x="55" y="49"/>
                </a:cxn>
                <a:cxn ang="0">
                  <a:pos x="48" y="44"/>
                </a:cxn>
                <a:cxn ang="0">
                  <a:pos x="40" y="39"/>
                </a:cxn>
                <a:cxn ang="0">
                  <a:pos x="34" y="32"/>
                </a:cxn>
                <a:cxn ang="0">
                  <a:pos x="26" y="26"/>
                </a:cxn>
                <a:cxn ang="0">
                  <a:pos x="20" y="20"/>
                </a:cxn>
                <a:cxn ang="0">
                  <a:pos x="12" y="15"/>
                </a:cxn>
                <a:cxn ang="0">
                  <a:pos x="6" y="10"/>
                </a:cxn>
                <a:cxn ang="0">
                  <a:pos x="3" y="7"/>
                </a:cxn>
                <a:cxn ang="0">
                  <a:pos x="1" y="5"/>
                </a:cxn>
                <a:cxn ang="0">
                  <a:pos x="0" y="2"/>
                </a:cxn>
                <a:cxn ang="0">
                  <a:pos x="2" y="0"/>
                </a:cxn>
                <a:cxn ang="0">
                  <a:pos x="11" y="3"/>
                </a:cxn>
                <a:cxn ang="0">
                  <a:pos x="20" y="8"/>
                </a:cxn>
                <a:cxn ang="0">
                  <a:pos x="29" y="13"/>
                </a:cxn>
                <a:cxn ang="0">
                  <a:pos x="38" y="20"/>
                </a:cxn>
                <a:cxn ang="0">
                  <a:pos x="45" y="27"/>
                </a:cxn>
                <a:cxn ang="0">
                  <a:pos x="53" y="35"/>
                </a:cxn>
                <a:cxn ang="0">
                  <a:pos x="59" y="43"/>
                </a:cxn>
                <a:cxn ang="0">
                  <a:pos x="64" y="52"/>
                </a:cxn>
              </a:cxnLst>
              <a:rect l="0" t="0" r="r" b="b"/>
              <a:pathLst>
                <a:path w="64" h="52">
                  <a:moveTo>
                    <a:pt x="64" y="52"/>
                  </a:moveTo>
                  <a:lnTo>
                    <a:pt x="55" y="49"/>
                  </a:lnTo>
                  <a:lnTo>
                    <a:pt x="48" y="44"/>
                  </a:lnTo>
                  <a:lnTo>
                    <a:pt x="40" y="39"/>
                  </a:lnTo>
                  <a:lnTo>
                    <a:pt x="34" y="32"/>
                  </a:lnTo>
                  <a:lnTo>
                    <a:pt x="26" y="26"/>
                  </a:lnTo>
                  <a:lnTo>
                    <a:pt x="20" y="20"/>
                  </a:lnTo>
                  <a:lnTo>
                    <a:pt x="12" y="15"/>
                  </a:lnTo>
                  <a:lnTo>
                    <a:pt x="6" y="10"/>
                  </a:lnTo>
                  <a:lnTo>
                    <a:pt x="3" y="7"/>
                  </a:lnTo>
                  <a:lnTo>
                    <a:pt x="1" y="5"/>
                  </a:lnTo>
                  <a:lnTo>
                    <a:pt x="0" y="2"/>
                  </a:lnTo>
                  <a:lnTo>
                    <a:pt x="2" y="0"/>
                  </a:lnTo>
                  <a:lnTo>
                    <a:pt x="11" y="3"/>
                  </a:lnTo>
                  <a:lnTo>
                    <a:pt x="20" y="8"/>
                  </a:lnTo>
                  <a:lnTo>
                    <a:pt x="29" y="13"/>
                  </a:lnTo>
                  <a:lnTo>
                    <a:pt x="38" y="20"/>
                  </a:lnTo>
                  <a:lnTo>
                    <a:pt x="45" y="27"/>
                  </a:lnTo>
                  <a:lnTo>
                    <a:pt x="53" y="35"/>
                  </a:lnTo>
                  <a:lnTo>
                    <a:pt x="59" y="43"/>
                  </a:lnTo>
                  <a:lnTo>
                    <a:pt x="64" y="52"/>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5208" name="Freeform 88"/>
            <p:cNvSpPr>
              <a:spLocks/>
            </p:cNvSpPr>
            <p:nvPr/>
          </p:nvSpPr>
          <p:spPr bwMode="auto">
            <a:xfrm>
              <a:off x="1501" y="3725"/>
              <a:ext cx="38" cy="41"/>
            </a:xfrm>
            <a:custGeom>
              <a:avLst/>
              <a:gdLst/>
              <a:ahLst/>
              <a:cxnLst>
                <a:cxn ang="0">
                  <a:pos x="38" y="38"/>
                </a:cxn>
                <a:cxn ang="0">
                  <a:pos x="30" y="39"/>
                </a:cxn>
                <a:cxn ang="0">
                  <a:pos x="23" y="41"/>
                </a:cxn>
                <a:cxn ang="0">
                  <a:pos x="14" y="41"/>
                </a:cxn>
                <a:cxn ang="0">
                  <a:pos x="6" y="37"/>
                </a:cxn>
                <a:cxn ang="0">
                  <a:pos x="0" y="31"/>
                </a:cxn>
                <a:cxn ang="0">
                  <a:pos x="2" y="23"/>
                </a:cxn>
                <a:cxn ang="0">
                  <a:pos x="6" y="15"/>
                </a:cxn>
                <a:cxn ang="0">
                  <a:pos x="4" y="6"/>
                </a:cxn>
                <a:cxn ang="0">
                  <a:pos x="7" y="1"/>
                </a:cxn>
                <a:cxn ang="0">
                  <a:pos x="12" y="0"/>
                </a:cxn>
                <a:cxn ang="0">
                  <a:pos x="18" y="3"/>
                </a:cxn>
                <a:cxn ang="0">
                  <a:pos x="23" y="6"/>
                </a:cxn>
                <a:cxn ang="0">
                  <a:pos x="26" y="14"/>
                </a:cxn>
                <a:cxn ang="0">
                  <a:pos x="31" y="22"/>
                </a:cxn>
                <a:cxn ang="0">
                  <a:pos x="35" y="31"/>
                </a:cxn>
                <a:cxn ang="0">
                  <a:pos x="38" y="38"/>
                </a:cxn>
              </a:cxnLst>
              <a:rect l="0" t="0" r="r" b="b"/>
              <a:pathLst>
                <a:path w="38" h="41">
                  <a:moveTo>
                    <a:pt x="38" y="38"/>
                  </a:moveTo>
                  <a:lnTo>
                    <a:pt x="30" y="39"/>
                  </a:lnTo>
                  <a:lnTo>
                    <a:pt x="23" y="41"/>
                  </a:lnTo>
                  <a:lnTo>
                    <a:pt x="14" y="41"/>
                  </a:lnTo>
                  <a:lnTo>
                    <a:pt x="6" y="37"/>
                  </a:lnTo>
                  <a:lnTo>
                    <a:pt x="0" y="31"/>
                  </a:lnTo>
                  <a:lnTo>
                    <a:pt x="2" y="23"/>
                  </a:lnTo>
                  <a:lnTo>
                    <a:pt x="6" y="15"/>
                  </a:lnTo>
                  <a:lnTo>
                    <a:pt x="4" y="6"/>
                  </a:lnTo>
                  <a:lnTo>
                    <a:pt x="7" y="1"/>
                  </a:lnTo>
                  <a:lnTo>
                    <a:pt x="12" y="0"/>
                  </a:lnTo>
                  <a:lnTo>
                    <a:pt x="18" y="3"/>
                  </a:lnTo>
                  <a:lnTo>
                    <a:pt x="23" y="6"/>
                  </a:lnTo>
                  <a:lnTo>
                    <a:pt x="26" y="14"/>
                  </a:lnTo>
                  <a:lnTo>
                    <a:pt x="31" y="22"/>
                  </a:lnTo>
                  <a:lnTo>
                    <a:pt x="35" y="31"/>
                  </a:lnTo>
                  <a:lnTo>
                    <a:pt x="38" y="38"/>
                  </a:lnTo>
                  <a:close/>
                </a:path>
              </a:pathLst>
            </a:custGeom>
            <a:solidFill>
              <a:schemeClr val="bg2"/>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572</TotalTime>
  <Words>519</Words>
  <Application>Microsoft Office PowerPoint</Application>
  <PresentationFormat>On-screen Show (4:3)</PresentationFormat>
  <Paragraphs>105</Paragraphs>
  <Slides>14</Slides>
  <Notes>12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Super Strong Calcium</vt:lpstr>
      <vt:lpstr>PowerPoint Presentation</vt:lpstr>
      <vt:lpstr>MyPyramid</vt:lpstr>
      <vt:lpstr>How much Calcium do you need? </vt:lpstr>
      <vt:lpstr>4 to 8 Year Olds</vt:lpstr>
      <vt:lpstr>9 to 18 Year Olds</vt:lpstr>
      <vt:lpstr>Adults 19 and Older</vt:lpstr>
      <vt:lpstr>Benefits of calcium</vt:lpstr>
      <vt:lpstr>Where is it Stored  in My Body?</vt:lpstr>
      <vt:lpstr>What if I Don’t Get Enough?</vt:lpstr>
      <vt:lpstr>What can you do to prevent this?</vt:lpstr>
      <vt:lpstr>Sources of Calcium</vt:lpstr>
      <vt:lpstr>Other factors that improve bone strength</vt:lpstr>
      <vt:lpstr>PowerPoint Presentation</vt:lpstr>
    </vt:vector>
  </TitlesOfParts>
  <Company>PBRC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Super Strong Calcium</dc:title>
  <dc:creator>KalickBA</dc:creator>
  <cp:lastModifiedBy>RoyHJ</cp:lastModifiedBy>
  <cp:revision>38</cp:revision>
  <dcterms:created xsi:type="dcterms:W3CDTF">2010-10-22T13:16:05Z</dcterms:created>
  <dcterms:modified xsi:type="dcterms:W3CDTF">2010-12-17T17:57:20Z</dcterms:modified>
</cp:coreProperties>
</file>