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9" r:id="rId3"/>
    <p:sldId id="269" r:id="rId4"/>
    <p:sldId id="268" r:id="rId5"/>
    <p:sldId id="277" r:id="rId6"/>
    <p:sldId id="276" r:id="rId7"/>
    <p:sldId id="270" r:id="rId8"/>
    <p:sldId id="271" r:id="rId9"/>
    <p:sldId id="272" r:id="rId10"/>
    <p:sldId id="273" r:id="rId11"/>
    <p:sldId id="274" r:id="rId12"/>
    <p:sldId id="278" r:id="rId13"/>
    <p:sldId id="267" r:id="rId14"/>
    <p:sldId id="258" r:id="rId15"/>
    <p:sldId id="257"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21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879" autoAdjust="0"/>
  </p:normalViewPr>
  <p:slideViewPr>
    <p:cSldViewPr>
      <p:cViewPr varScale="1">
        <p:scale>
          <a:sx n="83" d="100"/>
          <a:sy n="83" d="100"/>
        </p:scale>
        <p:origin x="-77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99A74-F3C2-4870-99BB-49199E67E56F}" type="datetimeFigureOut">
              <a:rPr lang="en-US" smtClean="0"/>
              <a:t>6/11/2010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B80F14-2D20-4486-BD0C-48D01A2EBFFA}" type="slidenum">
              <a:rPr lang="en-US" smtClean="0"/>
              <a:t>‹#›</a:t>
            </a:fld>
            <a:endParaRPr lang="en-US"/>
          </a:p>
        </p:txBody>
      </p:sp>
    </p:spTree>
    <p:extLst>
      <p:ext uri="{BB962C8B-B14F-4D97-AF65-F5344CB8AC3E}">
        <p14:creationId xmlns:p14="http://schemas.microsoft.com/office/powerpoint/2010/main" val="269094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Depression</a:t>
            </a:r>
          </a:p>
          <a:p>
            <a:r>
              <a:rPr lang="en-US" dirty="0" smtClean="0"/>
              <a:t>People with depression also perceive their health worse than someone without        depression. They are prone to feel more sluggish and tired, pain from various ailments is      intensified, and they are less likely to adhere to their     medication and therapy as  suggested by their doctor. This can lead to increased risk of early mortality. </a:t>
            </a:r>
          </a:p>
          <a:p>
            <a:r>
              <a:rPr lang="en-US" dirty="0" smtClean="0"/>
              <a:t>People with depression are also likely to engage in    negative lifestyle habits such as smoking, excessive alcohol consumption, poor diet, lack of sleep or excessive sleep and lack of exercise. They may also isolate themselves     socially leading to further feelings of isolation and    loneliness.  </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3</a:t>
            </a:fld>
            <a:endParaRPr lang="en-US"/>
          </a:p>
        </p:txBody>
      </p:sp>
    </p:spTree>
    <p:extLst>
      <p:ext uri="{BB962C8B-B14F-4D97-AF65-F5344CB8AC3E}">
        <p14:creationId xmlns:p14="http://schemas.microsoft.com/office/powerpoint/2010/main" val="57690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history of major depression increases the risk of heart   disease over and above any genetic risks. </a:t>
            </a:r>
          </a:p>
          <a:p>
            <a:r>
              <a:rPr lang="en-US" dirty="0" smtClean="0"/>
              <a:t>Studies have shown that mental stress has a negative effect on a person’s heart health. It can cause high blood pressure, arterial damage, irregular heart rhythms and a weakened immune system. </a:t>
            </a:r>
          </a:p>
          <a:p>
            <a:r>
              <a:rPr lang="en-US" dirty="0" smtClean="0"/>
              <a:t>Patients with depression have been shown to have increased platelet reactivity, decreased heart variability and increased </a:t>
            </a:r>
            <a:r>
              <a:rPr lang="en-US" dirty="0" err="1" smtClean="0"/>
              <a:t>proinflammatory</a:t>
            </a:r>
            <a:r>
              <a:rPr lang="en-US" dirty="0" smtClean="0"/>
              <a:t> markers.</a:t>
            </a:r>
          </a:p>
          <a:p>
            <a:r>
              <a:rPr lang="en-US" dirty="0" smtClean="0"/>
              <a:t>These can all lead to increased risk of heart disease over time. </a:t>
            </a:r>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4</a:t>
            </a:fld>
            <a:endParaRPr lang="en-US"/>
          </a:p>
        </p:txBody>
      </p:sp>
    </p:spTree>
    <p:extLst>
      <p:ext uri="{BB962C8B-B14F-4D97-AF65-F5344CB8AC3E}">
        <p14:creationId xmlns:p14="http://schemas.microsoft.com/office/powerpoint/2010/main" val="1757466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Research has noted that the type of antidepressants called selective serotonin reuptake inhibitors (SSRI’s) may benefit depressed heart patients and reduce their risk for further heart problems.  </a:t>
            </a:r>
          </a:p>
          <a:p>
            <a:r>
              <a:rPr lang="en-US" sz="1200" kern="1200" dirty="0" smtClean="0">
                <a:solidFill>
                  <a:schemeClr val="tx1"/>
                </a:solidFill>
                <a:effectLst/>
                <a:latin typeface="+mn-lt"/>
                <a:ea typeface="+mn-ea"/>
                <a:cs typeface="+mn-cs"/>
              </a:rPr>
              <a:t>· The Journal of the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American Medical Association (JAMA) states that depression contributes to heart disease indirectly, mainly through negative changes in health behavior.</a:t>
            </a:r>
          </a:p>
          <a:p>
            <a:r>
              <a:rPr lang="en-US" sz="1200" kern="1200" dirty="0" smtClean="0">
                <a:solidFill>
                  <a:schemeClr val="tx1"/>
                </a:solidFill>
                <a:effectLst/>
                <a:latin typeface="+mn-lt"/>
                <a:ea typeface="+mn-ea"/>
                <a:cs typeface="+mn-cs"/>
              </a:rPr>
              <a:t>· According to a study by the Veterans Affairs Medical Center in San Francisco, People who experienced depression were 31% more likely to experience a  cardiac event.   They also note that an active lifestyle and healthy diet lessens the chance of depression.</a:t>
            </a:r>
          </a:p>
          <a:p>
            <a:r>
              <a:rPr lang="en-US" sz="1200" kern="1200" dirty="0" smtClean="0">
                <a:solidFill>
                  <a:schemeClr val="tx1"/>
                </a:solidFill>
                <a:effectLst/>
                <a:latin typeface="+mn-lt"/>
                <a:ea typeface="+mn-ea"/>
                <a:cs typeface="+mn-cs"/>
              </a:rPr>
              <a:t>· Research shows that depression raises the risk of heart attack by fifty percent or more.</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5</a:t>
            </a:fld>
            <a:endParaRPr lang="en-US"/>
          </a:p>
        </p:txBody>
      </p:sp>
    </p:spTree>
    <p:extLst>
      <p:ext uri="{BB962C8B-B14F-4D97-AF65-F5344CB8AC3E}">
        <p14:creationId xmlns:p14="http://schemas.microsoft.com/office/powerpoint/2010/main" val="3703066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Patients who are depressed at the time of hospitalization for heart conditions are two to five times more likely to die or suffer with further cardiovascular events, such as heart attack, stroke, or severe chest pain the following year.</a:t>
            </a:r>
          </a:p>
          <a:p>
            <a:r>
              <a:rPr lang="en-US" dirty="0" smtClean="0"/>
              <a:t>According to Harvard Medical Center, if a person is extremely depressed or anxious about something, the emergency response becomes constant and it damages blood vessels, making the heart less sensitive to signals telling it to slow down or speed up as the body demands change.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6</a:t>
            </a:fld>
            <a:endParaRPr lang="en-US"/>
          </a:p>
        </p:txBody>
      </p:sp>
    </p:spTree>
    <p:extLst>
      <p:ext uri="{BB962C8B-B14F-4D97-AF65-F5344CB8AC3E}">
        <p14:creationId xmlns:p14="http://schemas.microsoft.com/office/powerpoint/2010/main" val="2718575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Depression varies from person to person, but there are some common signs and symptoms. When these symptoms are overwhelming and disabling, that's when it's time to seek help.</a:t>
            </a:r>
          </a:p>
          <a:p>
            <a:r>
              <a:rPr lang="en-US" dirty="0" smtClean="0"/>
              <a:t>Common signs and       symptoms of depression are: </a:t>
            </a:r>
          </a:p>
          <a:p>
            <a:r>
              <a:rPr lang="en-US" b="1" dirty="0" smtClean="0"/>
              <a:t>Feelings of helplessness and hopelessness. </a:t>
            </a:r>
            <a:r>
              <a:rPr lang="en-US" dirty="0" smtClean="0"/>
              <a:t>A bleak        outlook—nothing will ever get better and there’s nothing you can do to improve your situation.</a:t>
            </a:r>
          </a:p>
          <a:p>
            <a:r>
              <a:rPr lang="en-US" b="1" dirty="0" smtClean="0"/>
              <a:t>Loss of interest in daily    activities.  </a:t>
            </a:r>
            <a:r>
              <a:rPr lang="en-US" dirty="0" smtClean="0"/>
              <a:t>No interest in  hobbies, pastimes, social activities, or sex. You may  even lose ability to feel joy and pleasure.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7</a:t>
            </a:fld>
            <a:endParaRPr lang="en-US"/>
          </a:p>
        </p:txBody>
      </p:sp>
    </p:spTree>
    <p:extLst>
      <p:ext uri="{BB962C8B-B14F-4D97-AF65-F5344CB8AC3E}">
        <p14:creationId xmlns:p14="http://schemas.microsoft.com/office/powerpoint/2010/main" val="1234683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Learn as much as you can about your depression. </a:t>
            </a:r>
            <a:r>
              <a:rPr lang="en-US" sz="1200" kern="1200" dirty="0" smtClean="0">
                <a:solidFill>
                  <a:schemeClr val="tx1"/>
                </a:solidFill>
                <a:effectLst/>
                <a:latin typeface="+mn-lt"/>
                <a:ea typeface="+mn-ea"/>
                <a:cs typeface="+mn-cs"/>
              </a:rPr>
              <a:t>It’s important to determine whether depression symptoms are due to an underlying medical condition. If so, that condition will need to be treated first. The more severe the depression, the more intensive the treatment is likely to be.</a:t>
            </a:r>
          </a:p>
          <a:p>
            <a:r>
              <a:rPr lang="en-US" sz="1200" b="1" kern="1200" dirty="0" smtClean="0">
                <a:solidFill>
                  <a:schemeClr val="tx1"/>
                </a:solidFill>
                <a:effectLst/>
                <a:latin typeface="+mn-lt"/>
                <a:ea typeface="+mn-ea"/>
                <a:cs typeface="+mn-cs"/>
              </a:rPr>
              <a:t>It takes time to find the right treatment. </a:t>
            </a:r>
            <a:r>
              <a:rPr lang="en-US" sz="1200" kern="1200" dirty="0" smtClean="0">
                <a:solidFill>
                  <a:schemeClr val="tx1"/>
                </a:solidFill>
                <a:effectLst/>
                <a:latin typeface="+mn-lt"/>
                <a:ea typeface="+mn-ea"/>
                <a:cs typeface="+mn-cs"/>
              </a:rPr>
              <a:t>It might take some trial and error to find the treatment and supports that works best.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 example, it might take a few tries to find a therapist.</a:t>
            </a:r>
          </a:p>
          <a:p>
            <a:r>
              <a:rPr lang="en-US" sz="1200" kern="1200" dirty="0" smtClean="0">
                <a:solidFill>
                  <a:schemeClr val="tx1"/>
                </a:solidFill>
                <a:effectLst/>
                <a:latin typeface="+mn-lt"/>
                <a:ea typeface="+mn-ea"/>
                <a:cs typeface="+mn-cs"/>
              </a:rPr>
              <a:t>Or you may try different types of exercise, finally to find that what’s best is a twenty-minute walk after work.</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10</a:t>
            </a:fld>
            <a:endParaRPr lang="en-US"/>
          </a:p>
        </p:txBody>
      </p:sp>
    </p:spTree>
    <p:extLst>
      <p:ext uri="{BB962C8B-B14F-4D97-AF65-F5344CB8AC3E}">
        <p14:creationId xmlns:p14="http://schemas.microsoft.com/office/powerpoint/2010/main" val="548318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open to change and a little experimentation.</a:t>
            </a:r>
          </a:p>
          <a:p>
            <a:r>
              <a:rPr lang="en-US" dirty="0" smtClean="0"/>
              <a:t>Don’t rely on medications alone. It’s hard to escape ads about medication as a treatment for depression. Although medication can be effective for severe depression, studies have shown that therapy can be as effective or even a more effective treatment for many types of depression. Therapy and/or lifestyle changes may be all that is needed.  If a physician </a:t>
            </a:r>
            <a:br>
              <a:rPr lang="en-US" dirty="0" smtClean="0"/>
            </a:br>
            <a:r>
              <a:rPr lang="en-US" dirty="0" smtClean="0"/>
              <a:t>prescribes medication, </a:t>
            </a:r>
            <a:br>
              <a:rPr lang="en-US" dirty="0" smtClean="0"/>
            </a:br>
            <a:r>
              <a:rPr lang="en-US" dirty="0" smtClean="0"/>
              <a:t>remember that medication works best when coupled with therapy as well.</a:t>
            </a:r>
          </a:p>
          <a:p>
            <a:r>
              <a:rPr lang="en-US" sz="1200" b="1" kern="1200" dirty="0" smtClean="0">
                <a:solidFill>
                  <a:schemeClr val="tx1"/>
                </a:solidFill>
                <a:effectLst/>
                <a:latin typeface="+mn-lt"/>
                <a:ea typeface="+mn-ea"/>
                <a:cs typeface="+mn-cs"/>
              </a:rPr>
              <a:t>Get social support.</a:t>
            </a:r>
            <a:r>
              <a:rPr lang="en-US" sz="1200" kern="1200" dirty="0" smtClean="0">
                <a:solidFill>
                  <a:schemeClr val="tx1"/>
                </a:solidFill>
                <a:effectLst/>
                <a:latin typeface="+mn-lt"/>
                <a:ea typeface="+mn-ea"/>
                <a:cs typeface="+mn-cs"/>
              </a:rPr>
              <a:t> Cultivating social connections, helps</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protect you from depression. Don’t hesitate to talk to trusted family members or friends! Asking for help is not a weakness but a sign of strength.</a:t>
            </a:r>
          </a:p>
          <a:p>
            <a:r>
              <a:rPr lang="en-US" sz="1200" b="1" kern="1200" dirty="0" smtClean="0">
                <a:solidFill>
                  <a:schemeClr val="tx1"/>
                </a:solidFill>
                <a:effectLst/>
                <a:latin typeface="+mn-lt"/>
                <a:ea typeface="+mn-ea"/>
                <a:cs typeface="+mn-cs"/>
              </a:rPr>
              <a:t>Treatment takes time and commitment.</a:t>
            </a:r>
            <a:r>
              <a:rPr lang="en-US" sz="1200" kern="1200" dirty="0" smtClean="0">
                <a:solidFill>
                  <a:schemeClr val="tx1"/>
                </a:solidFill>
                <a:effectLst/>
                <a:latin typeface="+mn-lt"/>
                <a:ea typeface="+mn-ea"/>
                <a:cs typeface="+mn-cs"/>
              </a:rPr>
              <a:t> All of these depression treatments take time, and sometimes it might feel overwhelming or frustratingly slow. That is normal. Recovery has its ups and downs. But it is important to stick with it.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11</a:t>
            </a:fld>
            <a:endParaRPr lang="en-US"/>
          </a:p>
        </p:txBody>
      </p:sp>
    </p:spTree>
    <p:extLst>
      <p:ext uri="{BB962C8B-B14F-4D97-AF65-F5344CB8AC3E}">
        <p14:creationId xmlns:p14="http://schemas.microsoft.com/office/powerpoint/2010/main" val="213253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your doctor about possible</a:t>
            </a:r>
            <a:r>
              <a:rPr lang="en-US" baseline="0" dirty="0" smtClean="0"/>
              <a:t> medications for the treatment of depression. </a:t>
            </a:r>
            <a:r>
              <a:rPr lang="en-US" dirty="0" smtClean="0"/>
              <a:t>Certain medications may benefit depressed heart patients and reduce their risk for further heart problems.  </a:t>
            </a:r>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12</a:t>
            </a:fld>
            <a:endParaRPr lang="en-US"/>
          </a:p>
        </p:txBody>
      </p:sp>
    </p:spTree>
    <p:extLst>
      <p:ext uri="{BB962C8B-B14F-4D97-AF65-F5344CB8AC3E}">
        <p14:creationId xmlns:p14="http://schemas.microsoft.com/office/powerpoint/2010/main" val="3645795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active lifestyle and healthy diet lessens the chance of depression. It improves outlook on life, helps lift depression and improves physical performance.</a:t>
            </a:r>
            <a:r>
              <a:rPr lang="en-US" baseline="0" dirty="0" smtClean="0"/>
              <a:t> An active lifestyle can improve musculature and improve physical stamina which can help in maintaining a more physically active lifestyle. </a:t>
            </a:r>
            <a:endParaRPr lang="en-US" dirty="0" smtClean="0"/>
          </a:p>
          <a:p>
            <a:r>
              <a:rPr lang="en-US" dirty="0" smtClean="0"/>
              <a:t>Our bodies were meant to</a:t>
            </a:r>
            <a:r>
              <a:rPr lang="en-US" baseline="0" dirty="0" smtClean="0"/>
              <a:t> be physically active. </a:t>
            </a:r>
            <a:r>
              <a:rPr lang="en-US" dirty="0" smtClean="0"/>
              <a:t>Physical stress, such as  exercise or other forms of physical exertion, are good for the heart, as long as the heart is working normally.  </a:t>
            </a:r>
          </a:p>
          <a:p>
            <a:endParaRPr lang="en-US" dirty="0"/>
          </a:p>
        </p:txBody>
      </p:sp>
      <p:sp>
        <p:nvSpPr>
          <p:cNvPr id="4" name="Slide Number Placeholder 3"/>
          <p:cNvSpPr>
            <a:spLocks noGrp="1"/>
          </p:cNvSpPr>
          <p:nvPr>
            <p:ph type="sldNum" sz="quarter" idx="10"/>
          </p:nvPr>
        </p:nvSpPr>
        <p:spPr/>
        <p:txBody>
          <a:bodyPr/>
          <a:lstStyle/>
          <a:p>
            <a:fld id="{67B80F14-2D20-4486-BD0C-48D01A2EBFFA}" type="slidenum">
              <a:rPr lang="en-US" smtClean="0"/>
              <a:t>13</a:t>
            </a:fld>
            <a:endParaRPr lang="en-US"/>
          </a:p>
        </p:txBody>
      </p:sp>
    </p:spTree>
    <p:extLst>
      <p:ext uri="{BB962C8B-B14F-4D97-AF65-F5344CB8AC3E}">
        <p14:creationId xmlns:p14="http://schemas.microsoft.com/office/powerpoint/2010/main" val="2287727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0667EC-76D3-4955-8E41-76125BB831DF}"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358AC8-7505-4978-A8F4-FE3839335E8C}"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C38179-66EC-41EF-A6ED-3751C3FD1950}"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1C98A-6181-41B0-ABB2-0F4D544754E0}"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6A5B9E-47C2-45FF-B4CC-8F8DCF7ED081}"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PBRC 2010</a:t>
            </a:r>
            <a:endParaRPr lang="en-US"/>
          </a:p>
        </p:txBody>
      </p:sp>
      <p:sp>
        <p:nvSpPr>
          <p:cNvPr id="6" name="Slide Number Placeholder 5"/>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A7D757-1E8B-4263-90A4-BA4C373C0A6E}" type="datetime1">
              <a:rPr lang="en-US" smtClean="0"/>
              <a:t>6/11/2010</a:t>
            </a:fld>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DB202C-850E-4B4E-9EC8-8971C4532B69}" type="datetime1">
              <a:rPr lang="en-US" smtClean="0"/>
              <a:t>6/11/2010</a:t>
            </a:fld>
            <a:endParaRPr lang="en-US"/>
          </a:p>
        </p:txBody>
      </p:sp>
      <p:sp>
        <p:nvSpPr>
          <p:cNvPr id="8" name="Footer Placeholder 7"/>
          <p:cNvSpPr>
            <a:spLocks noGrp="1"/>
          </p:cNvSpPr>
          <p:nvPr>
            <p:ph type="ftr" sz="quarter" idx="11"/>
          </p:nvPr>
        </p:nvSpPr>
        <p:spPr/>
        <p:txBody>
          <a:bodyPr/>
          <a:lstStyle/>
          <a:p>
            <a:r>
              <a:rPr lang="en-US" smtClean="0"/>
              <a:t>PBRC 2010</a:t>
            </a:r>
            <a:endParaRPr lang="en-US"/>
          </a:p>
        </p:txBody>
      </p:sp>
      <p:sp>
        <p:nvSpPr>
          <p:cNvPr id="9" name="Slide Number Placeholder 8"/>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C8F649-1618-4A48-8556-C2F713D4A877}" type="datetime1">
              <a:rPr lang="en-US" smtClean="0"/>
              <a:t>6/11/2010</a:t>
            </a:fld>
            <a:endParaRPr lang="en-US"/>
          </a:p>
        </p:txBody>
      </p:sp>
      <p:sp>
        <p:nvSpPr>
          <p:cNvPr id="4" name="Footer Placeholder 3"/>
          <p:cNvSpPr>
            <a:spLocks noGrp="1"/>
          </p:cNvSpPr>
          <p:nvPr>
            <p:ph type="ftr" sz="quarter" idx="11"/>
          </p:nvPr>
        </p:nvSpPr>
        <p:spPr/>
        <p:txBody>
          <a:bodyPr/>
          <a:lstStyle/>
          <a:p>
            <a:r>
              <a:rPr lang="en-US" smtClean="0"/>
              <a:t>PBRC 2010</a:t>
            </a:r>
            <a:endParaRPr lang="en-US"/>
          </a:p>
        </p:txBody>
      </p:sp>
      <p:sp>
        <p:nvSpPr>
          <p:cNvPr id="5" name="Slide Number Placeholder 4"/>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72B4C-220E-445F-9C27-7A85BD70F42C}" type="datetime1">
              <a:rPr lang="en-US" smtClean="0"/>
              <a:t>6/11/2010</a:t>
            </a:fld>
            <a:endParaRPr lang="en-US"/>
          </a:p>
        </p:txBody>
      </p:sp>
      <p:sp>
        <p:nvSpPr>
          <p:cNvPr id="3" name="Footer Placeholder 2"/>
          <p:cNvSpPr>
            <a:spLocks noGrp="1"/>
          </p:cNvSpPr>
          <p:nvPr>
            <p:ph type="ftr" sz="quarter" idx="11"/>
          </p:nvPr>
        </p:nvSpPr>
        <p:spPr/>
        <p:txBody>
          <a:bodyPr/>
          <a:lstStyle/>
          <a:p>
            <a:r>
              <a:rPr lang="en-US" smtClean="0"/>
              <a:t>PBRC 2010</a:t>
            </a:r>
            <a:endParaRPr lang="en-US"/>
          </a:p>
        </p:txBody>
      </p:sp>
      <p:sp>
        <p:nvSpPr>
          <p:cNvPr id="4" name="Slide Number Placeholder 3"/>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FFD7F-0316-4A61-ABF5-AEA45EDA4E35}" type="datetime1">
              <a:rPr lang="en-US" smtClean="0"/>
              <a:t>6/11/2010</a:t>
            </a:fld>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598933-7157-49F8-A50D-3CEFB4B5AF9F}" type="datetime1">
              <a:rPr lang="en-US" smtClean="0"/>
              <a:t>6/11/2010</a:t>
            </a:fld>
            <a:endParaRPr lang="en-US"/>
          </a:p>
        </p:txBody>
      </p:sp>
      <p:sp>
        <p:nvSpPr>
          <p:cNvPr id="6" name="Footer Placeholder 5"/>
          <p:cNvSpPr>
            <a:spLocks noGrp="1"/>
          </p:cNvSpPr>
          <p:nvPr>
            <p:ph type="ftr" sz="quarter" idx="11"/>
          </p:nvPr>
        </p:nvSpPr>
        <p:spPr/>
        <p:txBody>
          <a:bodyPr/>
          <a:lstStyle/>
          <a:p>
            <a:r>
              <a:rPr lang="en-US" smtClean="0"/>
              <a:t>PBRC 2010</a:t>
            </a:r>
            <a:endParaRPr lang="en-US"/>
          </a:p>
        </p:txBody>
      </p:sp>
      <p:sp>
        <p:nvSpPr>
          <p:cNvPr id="7" name="Slide Number Placeholder 6"/>
          <p:cNvSpPr>
            <a:spLocks noGrp="1"/>
          </p:cNvSpPr>
          <p:nvPr>
            <p:ph type="sldNum" sz="quarter" idx="12"/>
          </p:nvPr>
        </p:nvSpPr>
        <p:spPr/>
        <p:txBody>
          <a:bodyPr/>
          <a:lstStyle/>
          <a:p>
            <a:fld id="{B6A897DC-5E31-40DC-B6EC-EB0F119002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6F8F3-6DCC-44D7-B759-1D437E2E044A}" type="datetime1">
              <a:rPr lang="en-US" smtClean="0"/>
              <a:t>6/11/2010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PBRC 2010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897DC-5E31-40DC-B6EC-EB0F119002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2362200"/>
            <a:ext cx="4953000" cy="1695450"/>
          </a:xfrm>
        </p:spPr>
        <p:txBody>
          <a:bodyPr>
            <a:noAutofit/>
          </a:bodyPr>
          <a:lstStyle/>
          <a:p>
            <a:r>
              <a:rPr lang="en-US" sz="7200" b="1" dirty="0" smtClean="0">
                <a:solidFill>
                  <a:schemeClr val="tx2">
                    <a:lumMod val="60000"/>
                    <a:lumOff val="40000"/>
                  </a:schemeClr>
                </a:solidFill>
                <a:latin typeface="Chiller" pitchFamily="82" charset="0"/>
              </a:rPr>
              <a:t>Depression</a:t>
            </a:r>
            <a:endParaRPr lang="en-US" sz="7200" b="1" dirty="0">
              <a:solidFill>
                <a:schemeClr val="tx2">
                  <a:lumMod val="60000"/>
                  <a:lumOff val="40000"/>
                </a:schemeClr>
              </a:solidFill>
              <a:latin typeface="Chiller" pitchFamily="82" charset="0"/>
            </a:endParaRPr>
          </a:p>
        </p:txBody>
      </p:sp>
      <p:pic>
        <p:nvPicPr>
          <p:cNvPr id="1027" name="Picture 3" descr="C:\Documents and Settings\KalickBA\Local Settings\Temporary Internet Files\Content.IE5\NSP56JRW\MCj04406840000[1].png"/>
          <p:cNvPicPr>
            <a:picLocks noChangeAspect="1" noChangeArrowheads="1"/>
          </p:cNvPicPr>
          <p:nvPr/>
        </p:nvPicPr>
        <p:blipFill>
          <a:blip r:embed="rId2" cstate="print"/>
          <a:srcRect/>
          <a:stretch>
            <a:fillRect/>
          </a:stretch>
        </p:blipFill>
        <p:spPr bwMode="auto">
          <a:xfrm>
            <a:off x="152400" y="152400"/>
            <a:ext cx="2742857" cy="2742857"/>
          </a:xfrm>
          <a:prstGeom prst="rect">
            <a:avLst/>
          </a:prstGeom>
          <a:noFill/>
        </p:spPr>
      </p:pic>
      <p:pic>
        <p:nvPicPr>
          <p:cNvPr id="1028" name="Picture 4" descr="C:\Documents and Settings\KalickBA\Local Settings\Temporary Internet Files\Content.IE5\BDH4ZNXI\MCj04406850000[1].png"/>
          <p:cNvPicPr>
            <a:picLocks noChangeAspect="1" noChangeArrowheads="1"/>
          </p:cNvPicPr>
          <p:nvPr/>
        </p:nvPicPr>
        <p:blipFill>
          <a:blip r:embed="rId3" cstate="print"/>
          <a:srcRect/>
          <a:stretch>
            <a:fillRect/>
          </a:stretch>
        </p:blipFill>
        <p:spPr bwMode="auto">
          <a:xfrm>
            <a:off x="6172200" y="3962400"/>
            <a:ext cx="2742857" cy="2742857"/>
          </a:xfrm>
          <a:prstGeom prst="rect">
            <a:avLst/>
          </a:prstGeom>
          <a:noFill/>
        </p:spPr>
      </p:pic>
      <p:sp>
        <p:nvSpPr>
          <p:cNvPr id="3" name="TextBox 2"/>
          <p:cNvSpPr txBox="1"/>
          <p:nvPr/>
        </p:nvSpPr>
        <p:spPr>
          <a:xfrm>
            <a:off x="1219200" y="4419600"/>
            <a:ext cx="3925818" cy="923330"/>
          </a:xfrm>
          <a:prstGeom prst="rect">
            <a:avLst/>
          </a:prstGeom>
          <a:noFill/>
        </p:spPr>
        <p:txBody>
          <a:bodyPr wrap="none" rtlCol="0">
            <a:spAutoFit/>
          </a:bodyPr>
          <a:lstStyle/>
          <a:p>
            <a:r>
              <a:rPr lang="en-US" dirty="0" smtClean="0"/>
              <a:t>Beth Kalicki</a:t>
            </a:r>
          </a:p>
          <a:p>
            <a:r>
              <a:rPr lang="en-US" dirty="0" err="1" smtClean="0"/>
              <a:t>Heli</a:t>
            </a:r>
            <a:r>
              <a:rPr lang="en-US" dirty="0" smtClean="0"/>
              <a:t> J. Roy, PhD, MBA, RD</a:t>
            </a:r>
          </a:p>
          <a:p>
            <a:r>
              <a:rPr lang="en-US" dirty="0" smtClean="0"/>
              <a:t>Pennington Biomedical Research Center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Treatment of </a:t>
            </a:r>
            <a:r>
              <a:rPr lang="en-US" sz="6600" b="1" dirty="0">
                <a:solidFill>
                  <a:srgbClr val="1F497D">
                    <a:lumMod val="60000"/>
                    <a:lumOff val="40000"/>
                  </a:srgbClr>
                </a:solidFill>
                <a:latin typeface="Chiller" pitchFamily="82" charset="0"/>
              </a:rPr>
              <a:t>Depression</a:t>
            </a:r>
            <a:endParaRPr lang="en-US" dirty="0"/>
          </a:p>
        </p:txBody>
      </p:sp>
      <p:sp>
        <p:nvSpPr>
          <p:cNvPr id="3" name="Content Placeholder 2"/>
          <p:cNvSpPr>
            <a:spLocks noGrp="1"/>
          </p:cNvSpPr>
          <p:nvPr>
            <p:ph idx="1"/>
          </p:nvPr>
        </p:nvSpPr>
        <p:spPr/>
        <p:txBody>
          <a:bodyPr>
            <a:normAutofit/>
          </a:bodyPr>
          <a:lstStyle/>
          <a:p>
            <a:r>
              <a:rPr lang="en-US" b="1" dirty="0"/>
              <a:t>Learn as much as you can about your depression. </a:t>
            </a:r>
            <a:endParaRPr lang="en-US" b="1" dirty="0" smtClean="0"/>
          </a:p>
          <a:p>
            <a:r>
              <a:rPr lang="en-US" b="1" dirty="0" smtClean="0"/>
              <a:t>It </a:t>
            </a:r>
            <a:r>
              <a:rPr lang="en-US" b="1" dirty="0"/>
              <a:t>takes time to find the right treatment. </a:t>
            </a:r>
            <a:endParaRPr lang="en-US" b="1" dirty="0" smtClean="0"/>
          </a:p>
          <a:p>
            <a:pPr lvl="1"/>
            <a:r>
              <a:rPr lang="en-US" dirty="0" smtClean="0"/>
              <a:t>treatment </a:t>
            </a:r>
            <a:r>
              <a:rPr lang="en-US" dirty="0"/>
              <a:t>and supports that works </a:t>
            </a:r>
            <a:r>
              <a:rPr lang="en-US" dirty="0" smtClean="0"/>
              <a:t>best</a:t>
            </a:r>
            <a:r>
              <a:rPr lang="en-US" b="1" dirty="0" smtClean="0"/>
              <a:t> </a:t>
            </a:r>
          </a:p>
          <a:p>
            <a:pPr lvl="1"/>
            <a:r>
              <a:rPr lang="en-US" dirty="0" smtClean="0"/>
              <a:t>therapist</a:t>
            </a:r>
            <a:endParaRPr lang="en-US" dirty="0"/>
          </a:p>
          <a:p>
            <a:pPr lvl="1"/>
            <a:r>
              <a:rPr lang="en-US" dirty="0" smtClean="0"/>
              <a:t>types </a:t>
            </a:r>
            <a:r>
              <a:rPr lang="en-US" dirty="0"/>
              <a:t>of </a:t>
            </a:r>
            <a:r>
              <a:rPr lang="en-US" dirty="0" smtClean="0"/>
              <a:t>exercise</a:t>
            </a:r>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3276569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Treatment of </a:t>
            </a:r>
            <a:r>
              <a:rPr lang="en-US" sz="6600" b="1" dirty="0">
                <a:solidFill>
                  <a:srgbClr val="1F497D">
                    <a:lumMod val="60000"/>
                    <a:lumOff val="40000"/>
                  </a:srgbClr>
                </a:solidFill>
                <a:latin typeface="Chiller" pitchFamily="82" charset="0"/>
              </a:rPr>
              <a:t>Depression</a:t>
            </a:r>
            <a:endParaRPr lang="en-US" dirty="0"/>
          </a:p>
        </p:txBody>
      </p:sp>
      <p:sp>
        <p:nvSpPr>
          <p:cNvPr id="3" name="Content Placeholder 2"/>
          <p:cNvSpPr>
            <a:spLocks noGrp="1"/>
          </p:cNvSpPr>
          <p:nvPr>
            <p:ph idx="1"/>
          </p:nvPr>
        </p:nvSpPr>
        <p:spPr/>
        <p:txBody>
          <a:bodyPr>
            <a:normAutofit/>
          </a:bodyPr>
          <a:lstStyle/>
          <a:p>
            <a:r>
              <a:rPr lang="en-US" b="1" dirty="0"/>
              <a:t>Be open to change and a little experimentation.</a:t>
            </a:r>
          </a:p>
          <a:p>
            <a:r>
              <a:rPr lang="en-US" b="1" dirty="0"/>
              <a:t>Don’t rely on medications </a:t>
            </a:r>
            <a:r>
              <a:rPr lang="en-US" b="1" dirty="0" smtClean="0"/>
              <a:t>alone.</a:t>
            </a:r>
            <a:endParaRPr lang="en-US" b="1" dirty="0"/>
          </a:p>
          <a:p>
            <a:r>
              <a:rPr lang="en-US" b="1" dirty="0" smtClean="0"/>
              <a:t>Get </a:t>
            </a:r>
            <a:r>
              <a:rPr lang="en-US" b="1" dirty="0"/>
              <a:t>social support.</a:t>
            </a:r>
            <a:r>
              <a:rPr lang="en-US" dirty="0"/>
              <a:t> </a:t>
            </a:r>
            <a:r>
              <a:rPr lang="en-US" dirty="0" smtClean="0"/>
              <a:t>Treatment </a:t>
            </a:r>
            <a:r>
              <a:rPr lang="en-US" dirty="0"/>
              <a:t>takes time and commitment.  </a:t>
            </a:r>
          </a:p>
          <a:p>
            <a:endParaRPr lang="en-US" dirty="0"/>
          </a:p>
          <a:p>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4279239"/>
            <a:ext cx="1447800" cy="14151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2857842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rPr>
              <a:t>Treatment of </a:t>
            </a:r>
            <a:r>
              <a:rPr lang="en-US" sz="6600" b="1" dirty="0">
                <a:solidFill>
                  <a:srgbClr val="1F497D">
                    <a:lumMod val="60000"/>
                    <a:lumOff val="40000"/>
                  </a:srgbClr>
                </a:solidFill>
                <a:latin typeface="Chiller" pitchFamily="82" charset="0"/>
              </a:rPr>
              <a:t>Depression</a:t>
            </a:r>
            <a:endParaRPr lang="en-US" dirty="0"/>
          </a:p>
        </p:txBody>
      </p:sp>
      <p:sp>
        <p:nvSpPr>
          <p:cNvPr id="3" name="Content Placeholder 2"/>
          <p:cNvSpPr>
            <a:spLocks noGrp="1"/>
          </p:cNvSpPr>
          <p:nvPr>
            <p:ph idx="1"/>
          </p:nvPr>
        </p:nvSpPr>
        <p:spPr/>
        <p:txBody>
          <a:bodyPr>
            <a:normAutofit/>
          </a:bodyPr>
          <a:lstStyle/>
          <a:p>
            <a:r>
              <a:rPr lang="en-US" b="1" dirty="0"/>
              <a:t>Make sure you get adequate rest.</a:t>
            </a:r>
            <a:r>
              <a:rPr lang="en-US" dirty="0"/>
              <a:t> </a:t>
            </a:r>
            <a:r>
              <a:rPr lang="en-US" dirty="0" smtClean="0"/>
              <a:t>It is important to sleep </a:t>
            </a:r>
            <a:r>
              <a:rPr lang="en-US" dirty="0"/>
              <a:t>well </a:t>
            </a:r>
            <a:r>
              <a:rPr lang="en-US" dirty="0" smtClean="0"/>
              <a:t>when undergoing treatment for depression. If you are unable to sleep, talk </a:t>
            </a:r>
            <a:r>
              <a:rPr lang="en-US" dirty="0"/>
              <a:t>to your doctor about what </a:t>
            </a:r>
            <a:r>
              <a:rPr lang="en-US" dirty="0" smtClean="0"/>
              <a:t>can be done.</a:t>
            </a:r>
            <a:endParaRPr lang="en-US" dirty="0"/>
          </a:p>
          <a:p>
            <a:r>
              <a:rPr lang="en-US" b="1" dirty="0" smtClean="0"/>
              <a:t>Certain </a:t>
            </a:r>
            <a:r>
              <a:rPr lang="en-US" b="1" dirty="0"/>
              <a:t>medications </a:t>
            </a:r>
            <a:r>
              <a:rPr lang="en-US" dirty="0"/>
              <a:t>may benefit depressed heart patients and reduce their risk for further heart problems.  </a:t>
            </a:r>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114051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rPr>
              <a:t>Treatment of </a:t>
            </a:r>
            <a:r>
              <a:rPr lang="en-US" sz="6600" b="1" dirty="0">
                <a:solidFill>
                  <a:srgbClr val="1F497D">
                    <a:lumMod val="60000"/>
                    <a:lumOff val="40000"/>
                  </a:srgbClr>
                </a:solidFill>
                <a:latin typeface="Chiller" pitchFamily="82" charset="0"/>
              </a:rPr>
              <a:t>Depression</a:t>
            </a:r>
            <a:endParaRPr lang="en-US" dirty="0"/>
          </a:p>
        </p:txBody>
      </p:sp>
      <p:sp>
        <p:nvSpPr>
          <p:cNvPr id="3" name="Content Placeholder 2"/>
          <p:cNvSpPr>
            <a:spLocks noGrp="1"/>
          </p:cNvSpPr>
          <p:nvPr>
            <p:ph idx="1"/>
          </p:nvPr>
        </p:nvSpPr>
        <p:spPr/>
        <p:txBody>
          <a:bodyPr/>
          <a:lstStyle/>
          <a:p>
            <a:r>
              <a:rPr lang="en-US" dirty="0"/>
              <a:t>An </a:t>
            </a:r>
            <a:r>
              <a:rPr lang="en-US" b="1" dirty="0"/>
              <a:t>active lifestyle </a:t>
            </a:r>
            <a:r>
              <a:rPr lang="en-US" dirty="0"/>
              <a:t>and </a:t>
            </a:r>
            <a:r>
              <a:rPr lang="en-US" b="1" dirty="0"/>
              <a:t>healthy diet </a:t>
            </a:r>
            <a:r>
              <a:rPr lang="en-US" dirty="0"/>
              <a:t>lessens the chance of depression.</a:t>
            </a:r>
          </a:p>
          <a:p>
            <a:r>
              <a:rPr lang="en-US" b="1" dirty="0" smtClean="0"/>
              <a:t>Physical </a:t>
            </a:r>
            <a:r>
              <a:rPr lang="en-US" b="1" dirty="0"/>
              <a:t>stress</a:t>
            </a:r>
            <a:r>
              <a:rPr lang="en-US" dirty="0"/>
              <a:t>, such as  exercise or other forms of physical exertion, are good for the heart, as long as the heart is working normally.  </a:t>
            </a:r>
          </a:p>
          <a:p>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3799577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00724front_newpennington.jpg"/>
          <p:cNvPicPr>
            <a:picLocks noChangeAspect="1"/>
          </p:cNvPicPr>
          <p:nvPr/>
        </p:nvPicPr>
        <p:blipFill>
          <a:blip r:embed="rId2" cstate="print"/>
          <a:stretch>
            <a:fillRect/>
          </a:stretch>
        </p:blipFill>
        <p:spPr>
          <a:xfrm>
            <a:off x="1143000" y="228600"/>
            <a:ext cx="6781800" cy="1524000"/>
          </a:xfrm>
          <a:prstGeom prst="rect">
            <a:avLst/>
          </a:prstGeom>
        </p:spPr>
      </p:pic>
      <p:sp>
        <p:nvSpPr>
          <p:cNvPr id="5" name="Rectangle 4"/>
          <p:cNvSpPr/>
          <p:nvPr/>
        </p:nvSpPr>
        <p:spPr>
          <a:xfrm>
            <a:off x="1752600" y="2133600"/>
            <a:ext cx="5638800" cy="3724096"/>
          </a:xfrm>
          <a:prstGeom prst="rect">
            <a:avLst/>
          </a:prstGeom>
        </p:spPr>
        <p:txBody>
          <a:bodyPr wrap="square">
            <a:spAutoFit/>
          </a:bodyPr>
          <a:lstStyle/>
          <a:p>
            <a:pPr algn="ctr"/>
            <a:r>
              <a:rPr lang="en-US" sz="2800" b="1" dirty="0" smtClean="0">
                <a:latin typeface="Cooper Black" pitchFamily="18" charset="0"/>
              </a:rPr>
              <a:t>Pennington Biomedical Research Center</a:t>
            </a:r>
          </a:p>
          <a:p>
            <a:endParaRPr lang="en-US" i="1" dirty="0" smtClean="0">
              <a:latin typeface="Cooper Black" pitchFamily="18" charset="0"/>
            </a:endParaRPr>
          </a:p>
          <a:p>
            <a:r>
              <a:rPr lang="en-US" i="1" dirty="0" smtClean="0">
                <a:latin typeface="Cooper Black" pitchFamily="18" charset="0"/>
              </a:rPr>
              <a:t>Authors:</a:t>
            </a:r>
          </a:p>
          <a:p>
            <a:r>
              <a:rPr lang="en-US" dirty="0" smtClean="0">
                <a:latin typeface="Cooper Black" pitchFamily="18" charset="0"/>
              </a:rPr>
              <a:t>Beth A. Kalicki</a:t>
            </a:r>
          </a:p>
          <a:p>
            <a:r>
              <a:rPr lang="en-US" dirty="0" smtClean="0">
                <a:latin typeface="Cooper Black" pitchFamily="18" charset="0"/>
              </a:rPr>
              <a:t>Heli J. Roy, RD, PhD</a:t>
            </a:r>
          </a:p>
          <a:p>
            <a:endParaRPr lang="en-US" dirty="0" smtClean="0">
              <a:latin typeface="Cooper Black" pitchFamily="18" charset="0"/>
            </a:endParaRPr>
          </a:p>
          <a:p>
            <a:r>
              <a:rPr lang="en-US" i="1" dirty="0" smtClean="0">
                <a:latin typeface="Cooper Black" pitchFamily="18" charset="0"/>
              </a:rPr>
              <a:t>Division of Education</a:t>
            </a:r>
          </a:p>
          <a:p>
            <a:r>
              <a:rPr lang="en-US" dirty="0" smtClean="0">
                <a:latin typeface="Cooper Black" pitchFamily="18" charset="0"/>
              </a:rPr>
              <a:t>Phillip Brantley, PhD, Director</a:t>
            </a:r>
          </a:p>
          <a:p>
            <a:endParaRPr lang="en-US" dirty="0" smtClean="0">
              <a:latin typeface="Cooper Black" pitchFamily="18" charset="0"/>
            </a:endParaRPr>
          </a:p>
          <a:p>
            <a:r>
              <a:rPr lang="en-US" i="1" dirty="0" smtClean="0">
                <a:latin typeface="Cooper Black" pitchFamily="18" charset="0"/>
              </a:rPr>
              <a:t>Pennington Biomedical Research Center</a:t>
            </a:r>
          </a:p>
          <a:p>
            <a:r>
              <a:rPr lang="en-US" dirty="0" smtClean="0">
                <a:latin typeface="Cooper Black" pitchFamily="18" charset="0"/>
              </a:rPr>
              <a:t>Steven </a:t>
            </a:r>
            <a:r>
              <a:rPr lang="en-US" dirty="0" err="1" smtClean="0">
                <a:latin typeface="Cooper Black" pitchFamily="18" charset="0"/>
              </a:rPr>
              <a:t>Heymsfield</a:t>
            </a:r>
            <a:r>
              <a:rPr lang="en-US" dirty="0" smtClean="0">
                <a:latin typeface="Cooper Black" pitchFamily="18" charset="0"/>
              </a:rPr>
              <a:t>, MD, </a:t>
            </a:r>
            <a:r>
              <a:rPr lang="en-US" dirty="0" smtClean="0">
                <a:latin typeface="Cooper Black" pitchFamily="18" charset="0"/>
              </a:rPr>
              <a:t>Executive Director</a:t>
            </a:r>
            <a:endParaRPr lang="en-US" dirty="0">
              <a:latin typeface="Cooper Black" pitchFamily="18" charset="0"/>
            </a:endParaRPr>
          </a:p>
        </p:txBody>
      </p:sp>
      <p:pic>
        <p:nvPicPr>
          <p:cNvPr id="6" name="Picture 5" descr="PBRC logotype.tif"/>
          <p:cNvPicPr>
            <a:picLocks noChangeAspect="1"/>
          </p:cNvPicPr>
          <p:nvPr/>
        </p:nvPicPr>
        <p:blipFill>
          <a:blip r:embed="rId3" cstate="print"/>
          <a:stretch>
            <a:fillRect/>
          </a:stretch>
        </p:blipFill>
        <p:spPr>
          <a:xfrm>
            <a:off x="4191000" y="5867400"/>
            <a:ext cx="747631" cy="829056"/>
          </a:xfrm>
          <a:prstGeom prst="rect">
            <a:avLst/>
          </a:prstGeom>
        </p:spPr>
      </p:pic>
      <p:sp>
        <p:nvSpPr>
          <p:cNvPr id="2" name="Footer Placeholder 1"/>
          <p:cNvSpPr>
            <a:spLocks noGrp="1"/>
          </p:cNvSpPr>
          <p:nvPr>
            <p:ph type="ftr" sz="quarter" idx="11"/>
          </p:nvPr>
        </p:nvSpPr>
        <p:spPr/>
        <p:txBody>
          <a:bodyPr/>
          <a:lstStyle/>
          <a:p>
            <a:r>
              <a:rPr lang="en-US" smtClean="0"/>
              <a:t>PBRC 2010</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solidFill>
                  <a:schemeClr val="accent1">
                    <a:lumMod val="50000"/>
                  </a:schemeClr>
                </a:solidFill>
                <a:latin typeface="Cooper Black" pitchFamily="18" charset="0"/>
              </a:rPr>
              <a:t>Pennington Biomedical Research Center</a:t>
            </a:r>
            <a:endParaRPr lang="en-US" dirty="0">
              <a:solidFill>
                <a:schemeClr val="accent1">
                  <a:lumMod val="50000"/>
                </a:schemeClr>
              </a:solidFill>
              <a:latin typeface="Cooper Black" pitchFamily="18" charset="0"/>
            </a:endParaRPr>
          </a:p>
        </p:txBody>
      </p:sp>
      <p:sp>
        <p:nvSpPr>
          <p:cNvPr id="3" name="Rectangle 2"/>
          <p:cNvSpPr/>
          <p:nvPr/>
        </p:nvSpPr>
        <p:spPr>
          <a:xfrm>
            <a:off x="228600" y="1164134"/>
            <a:ext cx="8686800" cy="4616648"/>
          </a:xfrm>
          <a:prstGeom prst="rect">
            <a:avLst/>
          </a:prstGeom>
        </p:spPr>
        <p:txBody>
          <a:bodyPr wrap="square">
            <a:spAutoFit/>
          </a:bodyPr>
          <a:lstStyle/>
          <a:p>
            <a:pPr>
              <a:defRPr/>
            </a:pPr>
            <a:r>
              <a:rPr lang="en-US" sz="1400" dirty="0"/>
              <a:t>The Pennington Biomedical Research Center is a world-renowned nutrition research center.</a:t>
            </a:r>
          </a:p>
          <a:p>
            <a:pPr>
              <a:defRPr/>
            </a:pPr>
            <a:r>
              <a:rPr lang="en-US" sz="1400" dirty="0"/>
              <a:t> </a:t>
            </a:r>
          </a:p>
          <a:p>
            <a:pPr>
              <a:defRPr/>
            </a:pPr>
            <a:r>
              <a:rPr lang="en-US" sz="1400" b="1" dirty="0"/>
              <a:t>Mission:</a:t>
            </a:r>
            <a:endParaRPr lang="en-US" sz="1400" dirty="0"/>
          </a:p>
          <a:p>
            <a:pPr>
              <a:defRPr/>
            </a:pPr>
            <a:r>
              <a:rPr lang="en-US" sz="1400" dirty="0"/>
              <a:t>To promote healthier lives through research and education in nutrition and preventive medicine. </a:t>
            </a:r>
          </a:p>
          <a:p>
            <a:pPr>
              <a:defRPr/>
            </a:pPr>
            <a:r>
              <a:rPr lang="en-US" sz="1400" dirty="0"/>
              <a:t> </a:t>
            </a:r>
            <a:r>
              <a:rPr lang="en-US" sz="1400" dirty="0" smtClean="0"/>
              <a:t>The </a:t>
            </a:r>
            <a:r>
              <a:rPr lang="en-US" sz="1400" dirty="0"/>
              <a:t>Pennington Center has several research areas, including:</a:t>
            </a:r>
          </a:p>
          <a:p>
            <a:pPr>
              <a:defRPr/>
            </a:pPr>
            <a:r>
              <a:rPr lang="en-US" sz="1400" dirty="0"/>
              <a:t> </a:t>
            </a:r>
            <a:r>
              <a:rPr lang="en-US" sz="1400" dirty="0" smtClean="0"/>
              <a:t>Clinical </a:t>
            </a:r>
            <a:r>
              <a:rPr lang="en-US" sz="1400" dirty="0"/>
              <a:t>Obesity Research</a:t>
            </a:r>
          </a:p>
          <a:p>
            <a:pPr>
              <a:defRPr/>
            </a:pPr>
            <a:r>
              <a:rPr lang="en-US" sz="1400" dirty="0"/>
              <a:t>Experimental Obesity</a:t>
            </a:r>
          </a:p>
          <a:p>
            <a:pPr>
              <a:defRPr/>
            </a:pPr>
            <a:r>
              <a:rPr lang="en-US" sz="1400" dirty="0"/>
              <a:t>Functional Foods</a:t>
            </a:r>
          </a:p>
          <a:p>
            <a:pPr>
              <a:defRPr/>
            </a:pPr>
            <a:r>
              <a:rPr lang="en-US" sz="1400" dirty="0"/>
              <a:t>Health and Performance Enhancement</a:t>
            </a:r>
          </a:p>
          <a:p>
            <a:pPr>
              <a:defRPr/>
            </a:pPr>
            <a:r>
              <a:rPr lang="en-US" sz="1400" dirty="0"/>
              <a:t>Nutrition and Chronic Diseases</a:t>
            </a:r>
          </a:p>
          <a:p>
            <a:pPr>
              <a:defRPr/>
            </a:pPr>
            <a:r>
              <a:rPr lang="en-US" sz="1400" dirty="0"/>
              <a:t>Nutrition and the Brain</a:t>
            </a:r>
          </a:p>
          <a:p>
            <a:pPr>
              <a:defRPr/>
            </a:pPr>
            <a:r>
              <a:rPr lang="en-US" sz="1400" dirty="0"/>
              <a:t>Dementia, Alzheimer’s and healthy aging</a:t>
            </a:r>
          </a:p>
          <a:p>
            <a:pPr>
              <a:defRPr/>
            </a:pPr>
            <a:r>
              <a:rPr lang="en-US" sz="1400" dirty="0"/>
              <a:t>Diet, exercise, weight loss and weight loss maintenance</a:t>
            </a:r>
          </a:p>
          <a:p>
            <a:pPr>
              <a:defRPr/>
            </a:pPr>
            <a:r>
              <a:rPr lang="en-US" sz="1400" dirty="0"/>
              <a:t> </a:t>
            </a:r>
            <a:r>
              <a:rPr lang="en-US" sz="1400" dirty="0" smtClean="0"/>
              <a:t>The </a:t>
            </a:r>
            <a:r>
              <a:rPr lang="en-US" sz="1400" dirty="0"/>
              <a:t>research fostered in these areas can have a profound impact on healthy living and on the prevention of common chronic diseases, such as heart disease, cancer, diabetes, hypertension and osteoporosis. </a:t>
            </a:r>
          </a:p>
          <a:p>
            <a:pPr>
              <a:defRPr/>
            </a:pPr>
            <a:r>
              <a:rPr lang="en-US" sz="1400" dirty="0"/>
              <a:t> </a:t>
            </a:r>
            <a:r>
              <a:rPr lang="en-US" sz="1400" dirty="0" smtClean="0"/>
              <a:t>The </a:t>
            </a:r>
            <a:r>
              <a:rPr lang="en-US" sz="1400" dirty="0"/>
              <a:t>Division of Education provides education and information to the scientific community and the public about research findings, training programs and research areas, and coordinates educational events for the public on various health issues.</a:t>
            </a:r>
          </a:p>
          <a:p>
            <a:pPr>
              <a:defRPr/>
            </a:pPr>
            <a:r>
              <a:rPr lang="en-US" sz="1400" dirty="0"/>
              <a:t> </a:t>
            </a:r>
            <a:r>
              <a:rPr lang="en-US" sz="1400" dirty="0" smtClean="0"/>
              <a:t>We </a:t>
            </a:r>
            <a:r>
              <a:rPr lang="en-US" sz="1400" dirty="0"/>
              <a:t>invite people of all ages and backgrounds to participate in the exciting research studies being conducted at the Pennington  Center in Baton Rouge, Louisiana. If you would like to take part, visit the clinical trials web page at www.pbrc.edu or call (225) 763-3000.</a:t>
            </a:r>
          </a:p>
        </p:txBody>
      </p:sp>
      <p:sp>
        <p:nvSpPr>
          <p:cNvPr id="4" name="Footer Placeholder 3"/>
          <p:cNvSpPr>
            <a:spLocks noGrp="1"/>
          </p:cNvSpPr>
          <p:nvPr>
            <p:ph type="ftr" sz="quarter" idx="11"/>
          </p:nvPr>
        </p:nvSpPr>
        <p:spPr/>
        <p:txBody>
          <a:bodyPr/>
          <a:lstStyle/>
          <a:p>
            <a:r>
              <a:rPr lang="en-US" smtClean="0"/>
              <a:t>PBRC 2010</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US" dirty="0" smtClean="0">
                <a:latin typeface="Cooper Black" pitchFamily="18" charset="0"/>
              </a:rPr>
              <a:t>References</a:t>
            </a:r>
            <a:endParaRPr lang="en-US" dirty="0">
              <a:latin typeface="Cooper Black" pitchFamily="18" charset="0"/>
            </a:endParaRPr>
          </a:p>
        </p:txBody>
      </p:sp>
      <p:sp>
        <p:nvSpPr>
          <p:cNvPr id="3" name="Content Placeholder 2"/>
          <p:cNvSpPr>
            <a:spLocks noGrp="1"/>
          </p:cNvSpPr>
          <p:nvPr>
            <p:ph idx="1"/>
          </p:nvPr>
        </p:nvSpPr>
        <p:spPr>
          <a:blipFill>
            <a:blip r:embed="rId2" cstate="print"/>
            <a:tile tx="0" ty="0" sx="100000" sy="100000" flip="none" algn="tl"/>
          </a:blipFill>
        </p:spPr>
        <p:txBody>
          <a:bodyPr>
            <a:normAutofit/>
          </a:bodyPr>
          <a:lstStyle/>
          <a:p>
            <a:pPr>
              <a:buFont typeface="+mj-lt"/>
              <a:buAutoNum type="arabicPeriod"/>
            </a:pPr>
            <a:r>
              <a:rPr lang="en-US" sz="1800" b="1" dirty="0" err="1" smtClean="0"/>
              <a:t>Ellas</a:t>
            </a:r>
            <a:r>
              <a:rPr lang="en-US" sz="1800" b="1" dirty="0" smtClean="0"/>
              <a:t>, Marilyn.  (2009).  Depression Can Break the Heart.  </a:t>
            </a:r>
            <a:r>
              <a:rPr lang="en-US" sz="1800" b="1" i="1" dirty="0" smtClean="0"/>
              <a:t>USA Today</a:t>
            </a:r>
            <a:r>
              <a:rPr lang="en-US" sz="1800" b="1" dirty="0" smtClean="0"/>
              <a:t>.  Retrieved</a:t>
            </a:r>
            <a:br>
              <a:rPr lang="en-US" sz="1800" b="1" dirty="0" smtClean="0"/>
            </a:br>
            <a:r>
              <a:rPr lang="en-US" sz="1800" b="1" dirty="0" smtClean="0"/>
              <a:t>	August 12, 2009, from http://www.usatoday.com/news/health/</a:t>
            </a:r>
            <a:br>
              <a:rPr lang="en-US" sz="1800" b="1" dirty="0" smtClean="0"/>
            </a:br>
            <a:r>
              <a:rPr lang="en-US" sz="1800" b="1" dirty="0" smtClean="0"/>
              <a:t>	2009-03-04-depression-heart_N.htm</a:t>
            </a:r>
          </a:p>
          <a:p>
            <a:pPr>
              <a:buFont typeface="+mj-lt"/>
              <a:buAutoNum type="arabicPeriod"/>
            </a:pPr>
            <a:r>
              <a:rPr lang="en-US" sz="1800" b="1" dirty="0" smtClean="0"/>
              <a:t>Harvard Health.  (2009).  Depression and Heart Disease: Mind and Mood Affect </a:t>
            </a:r>
            <a:br>
              <a:rPr lang="en-US" sz="1800" b="1" dirty="0" smtClean="0"/>
            </a:br>
            <a:r>
              <a:rPr lang="en-US" sz="1800" b="1" dirty="0" smtClean="0"/>
              <a:t>	the Heart.</a:t>
            </a:r>
            <a:r>
              <a:rPr lang="en-US" sz="1800" b="1" i="1" dirty="0" smtClean="0"/>
              <a:t>  News from Harvard Health</a:t>
            </a:r>
            <a:r>
              <a:rPr lang="en-US" sz="1800" b="1" dirty="0" smtClean="0"/>
              <a:t>.  Retrieved August 12, 2009, from </a:t>
            </a:r>
            <a:br>
              <a:rPr lang="en-US" sz="1800" b="1" dirty="0" smtClean="0"/>
            </a:br>
            <a:r>
              <a:rPr lang="en-US" sz="1800" b="1" dirty="0" smtClean="0"/>
              <a:t>	http://www.health.harvard.edu/press_releases/depression_and_heart_</a:t>
            </a:r>
            <a:br>
              <a:rPr lang="en-US" sz="1800" b="1" dirty="0" smtClean="0"/>
            </a:br>
            <a:r>
              <a:rPr lang="en-US" sz="1800" b="1" dirty="0" smtClean="0"/>
              <a:t>	disease</a:t>
            </a:r>
          </a:p>
          <a:p>
            <a:pPr>
              <a:buFont typeface="+mj-lt"/>
              <a:buAutoNum type="arabicPeriod"/>
            </a:pPr>
            <a:r>
              <a:rPr lang="en-US" sz="1800" b="1" dirty="0" smtClean="0"/>
              <a:t>Kennard, Jerry.  (2009).  The Link Between Depression and Heart Disease.  </a:t>
            </a:r>
            <a:r>
              <a:rPr lang="en-US" sz="1800" b="1" i="1" dirty="0" smtClean="0"/>
              <a:t>Jerry</a:t>
            </a:r>
            <a:br>
              <a:rPr lang="en-US" sz="1800" b="1" i="1" dirty="0" smtClean="0"/>
            </a:br>
            <a:r>
              <a:rPr lang="en-US" sz="1800" b="1" i="1" dirty="0" smtClean="0"/>
              <a:t>	Kennard.  </a:t>
            </a:r>
            <a:r>
              <a:rPr lang="en-US" sz="1800" b="1" dirty="0" smtClean="0"/>
              <a:t>Retrieved August 12, 2009, from 	http://www.healthcarecentral.com/depression/c/4182/52804/</a:t>
            </a:r>
            <a:br>
              <a:rPr lang="en-US" sz="1800" b="1" dirty="0" smtClean="0"/>
            </a:br>
            <a:r>
              <a:rPr lang="en-US" sz="1800" b="1" dirty="0" smtClean="0"/>
              <a:t>	depression-heart/</a:t>
            </a:r>
            <a:r>
              <a:rPr lang="en-US" sz="1800" b="1" dirty="0" err="1" smtClean="0"/>
              <a:t>pf</a:t>
            </a:r>
            <a:endParaRPr lang="en-US" sz="1800" b="1" dirty="0" smtClean="0"/>
          </a:p>
          <a:p>
            <a:pPr>
              <a:buFont typeface="+mj-lt"/>
              <a:buAutoNum type="arabicPeriod"/>
            </a:pPr>
            <a:r>
              <a:rPr lang="en-US" sz="1800" b="1" dirty="0" smtClean="0"/>
              <a:t>Pope, Tara.  (2008, November 26).  Lack of Exercise Explains Depression-Heart 	Link.  </a:t>
            </a:r>
            <a:r>
              <a:rPr lang="en-US" sz="1800" b="1" i="1" dirty="0" smtClean="0"/>
              <a:t>New York Times.</a:t>
            </a:r>
            <a:r>
              <a:rPr lang="en-US" sz="1800" b="1" dirty="0" smtClean="0"/>
              <a:t>  Retrieved August 11, 2009, from </a:t>
            </a:r>
            <a:br>
              <a:rPr lang="en-US" sz="1800" b="1" dirty="0" smtClean="0"/>
            </a:br>
            <a:r>
              <a:rPr lang="en-US" sz="1800" b="1" dirty="0" smtClean="0"/>
              <a:t>	well.blogs.nytimes.com/2008/11/26/lack-of-exercise-explains-depression-</a:t>
            </a:r>
            <a:br>
              <a:rPr lang="en-US" sz="1800" b="1" dirty="0" smtClean="0"/>
            </a:br>
            <a:r>
              <a:rPr lang="en-US" sz="1800" b="1" dirty="0" smtClean="0"/>
              <a:t>	heart-link/?</a:t>
            </a:r>
            <a:r>
              <a:rPr lang="en-US" sz="1800" b="1" dirty="0" err="1" smtClean="0"/>
              <a:t>pagemode</a:t>
            </a:r>
            <a:r>
              <a:rPr lang="en-US" sz="1800" b="1" smtClean="0"/>
              <a:t>=print</a:t>
            </a:r>
            <a:endParaRPr lang="en-US" sz="1800" b="1"/>
          </a:p>
        </p:txBody>
      </p:sp>
      <p:sp>
        <p:nvSpPr>
          <p:cNvPr id="4" name="Footer Placeholder 3"/>
          <p:cNvSpPr>
            <a:spLocks noGrp="1"/>
          </p:cNvSpPr>
          <p:nvPr>
            <p:ph type="ftr" sz="quarter" idx="11"/>
          </p:nvPr>
        </p:nvSpPr>
        <p:spPr/>
        <p:txBody>
          <a:bodyPr/>
          <a:lstStyle/>
          <a:p>
            <a:r>
              <a:rPr lang="en-US" smtClean="0"/>
              <a:t>PBRC 2010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solidFill>
                  <a:schemeClr val="tx2">
                    <a:lumMod val="60000"/>
                    <a:lumOff val="40000"/>
                  </a:schemeClr>
                </a:solidFill>
                <a:latin typeface="Chiller" pitchFamily="82" charset="0"/>
              </a:rPr>
              <a:t>Depression</a:t>
            </a:r>
            <a:endParaRPr lang="en-US" sz="7200" b="1" dirty="0">
              <a:solidFill>
                <a:schemeClr val="tx2">
                  <a:lumMod val="60000"/>
                  <a:lumOff val="40000"/>
                </a:schemeClr>
              </a:solidFill>
              <a:latin typeface="Chiller" pitchFamily="82" charset="0"/>
            </a:endParaRPr>
          </a:p>
        </p:txBody>
      </p:sp>
      <p:sp>
        <p:nvSpPr>
          <p:cNvPr id="3" name="Content Placeholder 2"/>
          <p:cNvSpPr>
            <a:spLocks noGrp="1"/>
          </p:cNvSpPr>
          <p:nvPr>
            <p:ph idx="1"/>
          </p:nvPr>
        </p:nvSpPr>
        <p:spPr>
          <a:xfrm>
            <a:off x="5029200" y="1600200"/>
            <a:ext cx="3657600" cy="4525963"/>
          </a:xfrm>
        </p:spPr>
        <p:txBody>
          <a:bodyPr>
            <a:normAutofit fontScale="85000" lnSpcReduction="20000"/>
          </a:bodyPr>
          <a:lstStyle/>
          <a:p>
            <a:pPr>
              <a:buFont typeface="Wingdings" pitchFamily="2" charset="2"/>
              <a:buChar char="Ø"/>
            </a:pPr>
            <a:r>
              <a:rPr lang="en-US" dirty="0" smtClean="0"/>
              <a:t>Depression is associated with a lack of motivation. This can lead to reduced physical activity, poor eating  habits and weight gain.</a:t>
            </a:r>
          </a:p>
          <a:p>
            <a:pPr>
              <a:buFont typeface="Wingdings" pitchFamily="2" charset="2"/>
              <a:buChar char="Ø"/>
            </a:pPr>
            <a:r>
              <a:rPr lang="en-US" dirty="0" smtClean="0"/>
              <a:t>It contributes to the risk of heart disease just as much as diabetes, high cholesterol, or obesity.</a:t>
            </a:r>
          </a:p>
          <a:p>
            <a:pPr>
              <a:buFont typeface="Wingdings" pitchFamily="2" charset="2"/>
              <a:buChar char="Ø"/>
            </a:pPr>
            <a:endParaRPr lang="en-US" dirty="0" smtClean="0"/>
          </a:p>
          <a:p>
            <a:pPr>
              <a:buFont typeface="Wingdings" pitchFamily="2" charset="2"/>
              <a:buChar char="Ø"/>
            </a:pPr>
            <a:endParaRPr lang="en-US" dirty="0"/>
          </a:p>
        </p:txBody>
      </p:sp>
      <p:pic>
        <p:nvPicPr>
          <p:cNvPr id="4" name="Picture 3" descr="dep_6697.jpg"/>
          <p:cNvPicPr>
            <a:picLocks noChangeAspect="1"/>
          </p:cNvPicPr>
          <p:nvPr/>
        </p:nvPicPr>
        <p:blipFill>
          <a:blip r:embed="rId2" cstate="print"/>
          <a:stretch>
            <a:fillRect/>
          </a:stretch>
        </p:blipFill>
        <p:spPr>
          <a:xfrm>
            <a:off x="381000" y="1752600"/>
            <a:ext cx="4120829" cy="4166616"/>
          </a:xfrm>
          <a:prstGeom prst="rect">
            <a:avLst/>
          </a:prstGeom>
        </p:spPr>
      </p:pic>
      <p:sp>
        <p:nvSpPr>
          <p:cNvPr id="5" name="Footer Placeholder 4"/>
          <p:cNvSpPr>
            <a:spLocks noGrp="1"/>
          </p:cNvSpPr>
          <p:nvPr>
            <p:ph type="ftr" sz="quarter" idx="11"/>
          </p:nvPr>
        </p:nvSpPr>
        <p:spPr/>
        <p:txBody>
          <a:bodyPr/>
          <a:lstStyle/>
          <a:p>
            <a:r>
              <a:rPr lang="en-US" smtClean="0"/>
              <a:t>PBRC 2010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latin typeface="Cooper Black" pitchFamily="18" charset="0"/>
              </a:rPr>
              <a:t>Facts About </a:t>
            </a:r>
            <a:r>
              <a:rPr lang="en-US" sz="6600" b="1" dirty="0" smtClean="0">
                <a:solidFill>
                  <a:schemeClr val="tx2">
                    <a:lumMod val="60000"/>
                    <a:lumOff val="40000"/>
                  </a:schemeClr>
                </a:solidFill>
                <a:latin typeface="Chiller" pitchFamily="82" charset="0"/>
              </a:rPr>
              <a:t>Depression</a:t>
            </a:r>
            <a:endParaRPr lang="en-US" sz="6600" b="1" dirty="0">
              <a:solidFill>
                <a:schemeClr val="tx2">
                  <a:lumMod val="60000"/>
                  <a:lumOff val="40000"/>
                </a:schemeClr>
              </a:solidFill>
              <a:latin typeface="Chiller" pitchFamily="82" charset="0"/>
            </a:endParaRPr>
          </a:p>
        </p:txBody>
      </p:sp>
      <p:sp>
        <p:nvSpPr>
          <p:cNvPr id="3" name="Content Placeholder 2"/>
          <p:cNvSpPr>
            <a:spLocks noGrp="1"/>
          </p:cNvSpPr>
          <p:nvPr>
            <p:ph idx="1"/>
          </p:nvPr>
        </p:nvSpPr>
        <p:spPr/>
        <p:txBody>
          <a:bodyPr>
            <a:normAutofit fontScale="92500" lnSpcReduction="20000"/>
          </a:bodyPr>
          <a:lstStyle/>
          <a:p>
            <a:r>
              <a:rPr lang="en-US" dirty="0" smtClean="0"/>
              <a:t>Magnifies negative health conditions.</a:t>
            </a:r>
          </a:p>
          <a:p>
            <a:r>
              <a:rPr lang="en-US" dirty="0" smtClean="0"/>
              <a:t>Results in feeling of sluggishness and pain </a:t>
            </a:r>
            <a:r>
              <a:rPr lang="en-US" dirty="0"/>
              <a:t>from various ailments is </a:t>
            </a:r>
            <a:r>
              <a:rPr lang="en-US" dirty="0" smtClean="0"/>
              <a:t>intensified.</a:t>
            </a:r>
          </a:p>
          <a:p>
            <a:r>
              <a:rPr lang="en-US" dirty="0" smtClean="0"/>
              <a:t>Less adherence </a:t>
            </a:r>
            <a:r>
              <a:rPr lang="en-US" dirty="0"/>
              <a:t>to </a:t>
            </a:r>
            <a:r>
              <a:rPr lang="en-US" dirty="0" smtClean="0"/>
              <a:t>medications </a:t>
            </a:r>
            <a:r>
              <a:rPr lang="en-US" dirty="0"/>
              <a:t>and </a:t>
            </a:r>
            <a:r>
              <a:rPr lang="en-US" dirty="0" smtClean="0"/>
              <a:t>therapy. </a:t>
            </a:r>
          </a:p>
          <a:p>
            <a:r>
              <a:rPr lang="en-US" dirty="0" smtClean="0"/>
              <a:t>Increased adoption of negative </a:t>
            </a:r>
            <a:r>
              <a:rPr lang="en-US" dirty="0"/>
              <a:t>lifestyle habits such as smoking, excessive alcohol consumption, poor diet, lack of sleep or excessive sleep and lack of exercise. </a:t>
            </a:r>
            <a:endParaRPr lang="en-US" dirty="0" smtClean="0"/>
          </a:p>
          <a:p>
            <a:r>
              <a:rPr lang="en-US" dirty="0" smtClean="0"/>
              <a:t>Social </a:t>
            </a:r>
            <a:r>
              <a:rPr lang="en-US" dirty="0"/>
              <a:t>isolation and </a:t>
            </a:r>
            <a:r>
              <a:rPr lang="en-US" dirty="0" smtClean="0"/>
              <a:t>loneliness</a:t>
            </a:r>
            <a:r>
              <a:rPr lang="en-US" dirty="0"/>
              <a:t>.  </a:t>
            </a:r>
          </a:p>
          <a:p>
            <a:r>
              <a:rPr lang="en-US" dirty="0" smtClean="0"/>
              <a:t>Increased </a:t>
            </a:r>
            <a:r>
              <a:rPr lang="en-US" dirty="0"/>
              <a:t>risk of early mortality. </a:t>
            </a:r>
          </a:p>
          <a:p>
            <a:endParaRPr lang="en-US" dirty="0"/>
          </a:p>
          <a:p>
            <a:endParaRPr lang="en-US" dirty="0"/>
          </a:p>
        </p:txBody>
      </p:sp>
      <p:pic>
        <p:nvPicPr>
          <p:cNvPr id="4" name="Picture 3" descr="depression1_2112-guy.jpg"/>
          <p:cNvPicPr>
            <a:picLocks noChangeAspect="1"/>
          </p:cNvPicPr>
          <p:nvPr/>
        </p:nvPicPr>
        <p:blipFill>
          <a:blip r:embed="rId3" cstate="print"/>
          <a:stretch>
            <a:fillRect/>
          </a:stretch>
        </p:blipFill>
        <p:spPr>
          <a:xfrm>
            <a:off x="6324600" y="4495800"/>
            <a:ext cx="2652659" cy="2213610"/>
          </a:xfrm>
          <a:prstGeom prst="rect">
            <a:avLst/>
          </a:prstGeom>
        </p:spPr>
      </p:pic>
      <p:sp>
        <p:nvSpPr>
          <p:cNvPr id="5" name="Footer Placeholder 4"/>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1583252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oper Black" pitchFamily="18" charset="0"/>
              </a:rPr>
              <a:t>Facts About </a:t>
            </a:r>
            <a:r>
              <a:rPr lang="en-US" sz="6600" b="1" dirty="0" smtClean="0">
                <a:solidFill>
                  <a:schemeClr val="tx2">
                    <a:lumMod val="60000"/>
                    <a:lumOff val="40000"/>
                  </a:schemeClr>
                </a:solidFill>
                <a:latin typeface="Chiller" pitchFamily="82" charset="0"/>
              </a:rPr>
              <a:t>Depression</a:t>
            </a:r>
            <a:endParaRPr lang="en-US" sz="6600" b="1" dirty="0">
              <a:solidFill>
                <a:schemeClr val="tx2">
                  <a:lumMod val="60000"/>
                  <a:lumOff val="40000"/>
                </a:schemeClr>
              </a:solidFill>
              <a:latin typeface="Chiller" pitchFamily="82" charset="0"/>
            </a:endParaRPr>
          </a:p>
        </p:txBody>
      </p:sp>
      <p:sp>
        <p:nvSpPr>
          <p:cNvPr id="3" name="Content Placeholder 2"/>
          <p:cNvSpPr>
            <a:spLocks noGrp="1"/>
          </p:cNvSpPr>
          <p:nvPr>
            <p:ph idx="1"/>
          </p:nvPr>
        </p:nvSpPr>
        <p:spPr/>
        <p:txBody>
          <a:bodyPr>
            <a:normAutofit lnSpcReduction="10000"/>
          </a:bodyPr>
          <a:lstStyle/>
          <a:p>
            <a:r>
              <a:rPr lang="en-US" dirty="0" smtClean="0"/>
              <a:t>Mental </a:t>
            </a:r>
            <a:r>
              <a:rPr lang="en-US" dirty="0"/>
              <a:t>stress can cause high blood pressure, arterial damage, irregular heart rhythms and a weakened immune system. </a:t>
            </a:r>
          </a:p>
          <a:p>
            <a:r>
              <a:rPr lang="en-US" dirty="0" smtClean="0"/>
              <a:t>Depression </a:t>
            </a:r>
          </a:p>
          <a:p>
            <a:pPr lvl="1"/>
            <a:r>
              <a:rPr lang="en-US" dirty="0" smtClean="0"/>
              <a:t>increases </a:t>
            </a:r>
            <a:r>
              <a:rPr lang="en-US" dirty="0"/>
              <a:t>platelet reactivity, decreases heart variability and increases </a:t>
            </a:r>
            <a:r>
              <a:rPr lang="en-US" dirty="0" err="1"/>
              <a:t>proinflammatory</a:t>
            </a:r>
            <a:r>
              <a:rPr lang="en-US" dirty="0"/>
              <a:t> markers.</a:t>
            </a:r>
          </a:p>
          <a:p>
            <a:pPr lvl="1"/>
            <a:r>
              <a:rPr lang="en-US" dirty="0" smtClean="0"/>
              <a:t>increases </a:t>
            </a:r>
            <a:r>
              <a:rPr lang="en-US" dirty="0"/>
              <a:t>the risk of heart </a:t>
            </a:r>
            <a:r>
              <a:rPr lang="en-US" dirty="0" smtClean="0"/>
              <a:t>disease. </a:t>
            </a:r>
          </a:p>
          <a:p>
            <a:pPr lvl="1"/>
            <a:r>
              <a:rPr lang="en-US" dirty="0" smtClean="0"/>
              <a:t>can </a:t>
            </a:r>
            <a:r>
              <a:rPr lang="en-US" dirty="0"/>
              <a:t>double the risk of developing heart disease over a period of 12 years</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2843686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smtClean="0">
                <a:solidFill>
                  <a:schemeClr val="tx2">
                    <a:lumMod val="60000"/>
                    <a:lumOff val="40000"/>
                  </a:schemeClr>
                </a:solidFill>
                <a:latin typeface="Chiller" pitchFamily="82" charset="0"/>
              </a:rPr>
              <a:t>Depression </a:t>
            </a:r>
            <a:r>
              <a:rPr lang="en-US" dirty="0" smtClean="0"/>
              <a:t>can lead to:</a:t>
            </a:r>
            <a:endParaRPr lang="en-US" dirty="0"/>
          </a:p>
        </p:txBody>
      </p:sp>
      <p:sp>
        <p:nvSpPr>
          <p:cNvPr id="3" name="Content Placeholder 2"/>
          <p:cNvSpPr>
            <a:spLocks noGrp="1"/>
          </p:cNvSpPr>
          <p:nvPr>
            <p:ph idx="1"/>
          </p:nvPr>
        </p:nvSpPr>
        <p:spPr>
          <a:xfrm>
            <a:off x="3886200" y="1600200"/>
            <a:ext cx="4800600" cy="4525963"/>
          </a:xfrm>
        </p:spPr>
        <p:txBody>
          <a:bodyPr>
            <a:normAutofit/>
          </a:bodyPr>
          <a:lstStyle/>
          <a:p>
            <a:r>
              <a:rPr lang="en-US" dirty="0" smtClean="0"/>
              <a:t>heart </a:t>
            </a:r>
            <a:r>
              <a:rPr lang="en-US" dirty="0"/>
              <a:t>disease </a:t>
            </a:r>
            <a:r>
              <a:rPr lang="en-US" dirty="0" smtClean="0"/>
              <a:t>through </a:t>
            </a:r>
            <a:r>
              <a:rPr lang="en-US" dirty="0"/>
              <a:t>negative changes in health behavior.</a:t>
            </a:r>
          </a:p>
          <a:p>
            <a:r>
              <a:rPr lang="en-US" dirty="0" smtClean="0"/>
              <a:t>more likelihood of future cardiac events.  </a:t>
            </a:r>
          </a:p>
        </p:txBody>
      </p:sp>
      <p:pic>
        <p:nvPicPr>
          <p:cNvPr id="4" name="Picture 2" descr="C:\Documents and Settings\KalickBA\Local Settings\Temporary Internet Files\Content.IE5\SLQN0XMB\MPj03961290000[1].jpg"/>
          <p:cNvPicPr>
            <a:picLocks noChangeAspect="1" noChangeArrowheads="1"/>
          </p:cNvPicPr>
          <p:nvPr/>
        </p:nvPicPr>
        <p:blipFill>
          <a:blip r:embed="rId3" cstate="print"/>
          <a:srcRect/>
          <a:stretch>
            <a:fillRect/>
          </a:stretch>
        </p:blipFill>
        <p:spPr bwMode="auto">
          <a:xfrm>
            <a:off x="914400" y="1600200"/>
            <a:ext cx="2971800" cy="4475181"/>
          </a:xfrm>
          <a:prstGeom prst="rect">
            <a:avLst/>
          </a:prstGeom>
          <a:noFill/>
        </p:spPr>
      </p:pic>
      <p:sp>
        <p:nvSpPr>
          <p:cNvPr id="5" name="Footer Placeholder 4"/>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2677574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smtClean="0">
                <a:solidFill>
                  <a:schemeClr val="tx2">
                    <a:lumMod val="60000"/>
                    <a:lumOff val="40000"/>
                  </a:schemeClr>
                </a:solidFill>
                <a:latin typeface="Chiller" pitchFamily="82" charset="0"/>
              </a:rPr>
              <a:t>Depression </a:t>
            </a:r>
            <a:r>
              <a:rPr lang="en-US" dirty="0" smtClean="0"/>
              <a:t>can lead to:</a:t>
            </a:r>
            <a:endParaRPr lang="en-US" dirty="0"/>
          </a:p>
        </p:txBody>
      </p:sp>
      <p:sp>
        <p:nvSpPr>
          <p:cNvPr id="3" name="Content Placeholder 2"/>
          <p:cNvSpPr>
            <a:spLocks noGrp="1"/>
          </p:cNvSpPr>
          <p:nvPr>
            <p:ph idx="1"/>
          </p:nvPr>
        </p:nvSpPr>
        <p:spPr/>
        <p:txBody>
          <a:bodyPr>
            <a:normAutofit/>
          </a:bodyPr>
          <a:lstStyle/>
          <a:p>
            <a:r>
              <a:rPr lang="en-US" dirty="0" smtClean="0"/>
              <a:t>Increased likelihood of death or further </a:t>
            </a:r>
            <a:r>
              <a:rPr lang="en-US" dirty="0"/>
              <a:t>cardiovascular events, such as heart attack, stroke, or severe chest pain </a:t>
            </a:r>
            <a:r>
              <a:rPr lang="en-US" dirty="0" smtClean="0"/>
              <a:t>after hospitalization.</a:t>
            </a:r>
            <a:endParaRPr lang="en-US" dirty="0"/>
          </a:p>
          <a:p>
            <a:r>
              <a:rPr lang="en-US" dirty="0" smtClean="0"/>
              <a:t>Magnified emergency response.</a:t>
            </a:r>
            <a:endParaRPr lang="en-US" dirty="0"/>
          </a:p>
          <a:p>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380844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 of </a:t>
            </a:r>
            <a:r>
              <a:rPr lang="en-US" sz="6600" b="1" dirty="0">
                <a:solidFill>
                  <a:schemeClr val="tx2">
                    <a:lumMod val="60000"/>
                    <a:lumOff val="40000"/>
                  </a:schemeClr>
                </a:solidFill>
                <a:latin typeface="Chiller" pitchFamily="82" charset="0"/>
              </a:rPr>
              <a:t>Depression</a:t>
            </a:r>
            <a:endParaRPr lang="en-US" sz="6600" dirty="0"/>
          </a:p>
        </p:txBody>
      </p:sp>
      <p:sp>
        <p:nvSpPr>
          <p:cNvPr id="3" name="Content Placeholder 2"/>
          <p:cNvSpPr>
            <a:spLocks noGrp="1"/>
          </p:cNvSpPr>
          <p:nvPr>
            <p:ph idx="1"/>
          </p:nvPr>
        </p:nvSpPr>
        <p:spPr/>
        <p:txBody>
          <a:bodyPr>
            <a:normAutofit/>
          </a:bodyPr>
          <a:lstStyle/>
          <a:p>
            <a:r>
              <a:rPr lang="en-US" b="1" dirty="0" smtClean="0"/>
              <a:t>Feelings </a:t>
            </a:r>
            <a:r>
              <a:rPr lang="en-US" b="1" dirty="0"/>
              <a:t>of helplessness and hopelessness. </a:t>
            </a:r>
            <a:r>
              <a:rPr lang="en-US" dirty="0"/>
              <a:t>A bleak </a:t>
            </a:r>
            <a:r>
              <a:rPr lang="en-US" dirty="0" smtClean="0"/>
              <a:t>outlook—nothing </a:t>
            </a:r>
            <a:r>
              <a:rPr lang="en-US" dirty="0"/>
              <a:t>will ever get better and there’s nothing you can do to improve your situation.</a:t>
            </a:r>
          </a:p>
          <a:p>
            <a:r>
              <a:rPr lang="en-US" b="1" dirty="0"/>
              <a:t>Loss of interest in daily </a:t>
            </a:r>
            <a:r>
              <a:rPr lang="en-US" b="1" dirty="0" smtClean="0"/>
              <a:t>activities</a:t>
            </a:r>
            <a:r>
              <a:rPr lang="en-US" b="1" dirty="0"/>
              <a:t>.  </a:t>
            </a:r>
            <a:r>
              <a:rPr lang="en-US" dirty="0"/>
              <a:t>No interest in </a:t>
            </a:r>
            <a:r>
              <a:rPr lang="en-US" dirty="0" smtClean="0"/>
              <a:t>hobbies</a:t>
            </a:r>
            <a:r>
              <a:rPr lang="en-US" dirty="0"/>
              <a:t>, pastimes, social activities, or sex. You may </a:t>
            </a:r>
            <a:r>
              <a:rPr lang="en-US" dirty="0" smtClean="0"/>
              <a:t>even </a:t>
            </a:r>
            <a:r>
              <a:rPr lang="en-US" dirty="0"/>
              <a:t>lose ability to feel joy and pleasure</a:t>
            </a:r>
            <a:r>
              <a:rPr lang="en-US" dirty="0" smtClean="0"/>
              <a:t>.</a:t>
            </a:r>
            <a:r>
              <a:rPr lang="en-US" dirty="0"/>
              <a:t> </a:t>
            </a:r>
          </a:p>
          <a:p>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4279906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and </a:t>
            </a:r>
            <a:r>
              <a:rPr lang="en-US" dirty="0" smtClean="0"/>
              <a:t>Symptoms of </a:t>
            </a:r>
            <a:r>
              <a:rPr lang="en-US" sz="6600" b="1" dirty="0">
                <a:solidFill>
                  <a:srgbClr val="1F497D">
                    <a:lumMod val="60000"/>
                    <a:lumOff val="40000"/>
                  </a:srgbClr>
                </a:solidFill>
                <a:latin typeface="Chiller" pitchFamily="82" charset="0"/>
              </a:rPr>
              <a:t>Depression</a:t>
            </a:r>
            <a:endParaRPr lang="en-US" dirty="0"/>
          </a:p>
        </p:txBody>
      </p:sp>
      <p:sp>
        <p:nvSpPr>
          <p:cNvPr id="3" name="Content Placeholder 2"/>
          <p:cNvSpPr>
            <a:spLocks noGrp="1"/>
          </p:cNvSpPr>
          <p:nvPr>
            <p:ph idx="1"/>
          </p:nvPr>
        </p:nvSpPr>
        <p:spPr/>
        <p:txBody>
          <a:bodyPr>
            <a:normAutofit lnSpcReduction="10000"/>
          </a:bodyPr>
          <a:lstStyle/>
          <a:p>
            <a:r>
              <a:rPr lang="en-US" b="1" dirty="0" smtClean="0"/>
              <a:t>Appetite </a:t>
            </a:r>
            <a:r>
              <a:rPr lang="en-US" b="1" dirty="0"/>
              <a:t>or weight changes. </a:t>
            </a:r>
            <a:r>
              <a:rPr lang="en-US" dirty="0"/>
              <a:t>Significant weight loss or weight gain—a change of more than 5% of body weight in a month.</a:t>
            </a:r>
          </a:p>
          <a:p>
            <a:r>
              <a:rPr lang="en-US" b="1" dirty="0"/>
              <a:t>Sleep changes. </a:t>
            </a:r>
            <a:r>
              <a:rPr lang="en-US" dirty="0"/>
              <a:t>Either </a:t>
            </a:r>
            <a:r>
              <a:rPr lang="en-US" dirty="0" smtClean="0"/>
              <a:t>insomnia</a:t>
            </a:r>
            <a:r>
              <a:rPr lang="en-US" dirty="0"/>
              <a:t>, especially waking in the early hours of the morning, or oversleeping (also known as hypersomnia).</a:t>
            </a:r>
          </a:p>
          <a:p>
            <a:r>
              <a:rPr lang="en-US" b="1" dirty="0"/>
              <a:t>Irritability or restlessness. </a:t>
            </a:r>
            <a:r>
              <a:rPr lang="en-US" dirty="0"/>
              <a:t>Feeling agitated, restless, or on  edge. Decreased tolerance of events occurring around you</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468464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 of </a:t>
            </a:r>
            <a:r>
              <a:rPr lang="en-US" sz="6600" b="1" dirty="0">
                <a:solidFill>
                  <a:srgbClr val="1F497D">
                    <a:lumMod val="60000"/>
                    <a:lumOff val="40000"/>
                  </a:srgbClr>
                </a:solidFill>
                <a:latin typeface="Chiller" pitchFamily="82" charset="0"/>
              </a:rPr>
              <a:t>Depression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Loss of energy. </a:t>
            </a:r>
            <a:r>
              <a:rPr lang="en-US" dirty="0"/>
              <a:t>Feeling </a:t>
            </a:r>
            <a:r>
              <a:rPr lang="en-US" dirty="0" smtClean="0"/>
              <a:t>fatigued</a:t>
            </a:r>
            <a:r>
              <a:rPr lang="en-US" dirty="0"/>
              <a:t>, sluggish, and       physically drained. Your body may feel heavy, and even small tasks are exhausting or take longer to complete.</a:t>
            </a:r>
          </a:p>
          <a:p>
            <a:r>
              <a:rPr lang="en-US" b="1" dirty="0"/>
              <a:t>Self-loathing. </a:t>
            </a:r>
            <a:r>
              <a:rPr lang="en-US" dirty="0"/>
              <a:t>Strong feelings of worthlessness or guilt. </a:t>
            </a:r>
            <a:r>
              <a:rPr lang="en-US" dirty="0" smtClean="0"/>
              <a:t>Being </a:t>
            </a:r>
            <a:r>
              <a:rPr lang="en-US" dirty="0"/>
              <a:t>self critical.</a:t>
            </a:r>
          </a:p>
          <a:p>
            <a:r>
              <a:rPr lang="en-US" b="1" dirty="0"/>
              <a:t>Concentration problems. </a:t>
            </a:r>
            <a:r>
              <a:rPr lang="en-US" dirty="0"/>
              <a:t>Trouble focusing, making </a:t>
            </a:r>
            <a:r>
              <a:rPr lang="en-US" dirty="0" smtClean="0"/>
              <a:t>decisions</a:t>
            </a:r>
            <a:r>
              <a:rPr lang="en-US" dirty="0"/>
              <a:t>, or remembering things.</a:t>
            </a:r>
          </a:p>
          <a:p>
            <a:r>
              <a:rPr lang="en-US" b="1" dirty="0"/>
              <a:t>Unexplained aches and pains</a:t>
            </a:r>
            <a:r>
              <a:rPr lang="en-US" dirty="0"/>
              <a:t>. You may have an increase in physical complaints such as headaches, back pain, and bodily aching</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r>
              <a:rPr lang="en-US" smtClean="0"/>
              <a:t>PBRC 2010</a:t>
            </a:r>
            <a:endParaRPr lang="en-US"/>
          </a:p>
        </p:txBody>
      </p:sp>
    </p:spTree>
    <p:extLst>
      <p:ext uri="{BB962C8B-B14F-4D97-AF65-F5344CB8AC3E}">
        <p14:creationId xmlns:p14="http://schemas.microsoft.com/office/powerpoint/2010/main" val="3637311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TotalTime>
  <Words>1317</Words>
  <Application>Microsoft Office PowerPoint</Application>
  <PresentationFormat>On-screen Show (4:3)</PresentationFormat>
  <Paragraphs>142</Paragraphs>
  <Slides>16</Slides>
  <Notes>9</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Depression</vt:lpstr>
      <vt:lpstr>Depression</vt:lpstr>
      <vt:lpstr>Facts About Depression</vt:lpstr>
      <vt:lpstr>Facts About Depression</vt:lpstr>
      <vt:lpstr>Depression can lead to:</vt:lpstr>
      <vt:lpstr>Depression can lead to:</vt:lpstr>
      <vt:lpstr>Signs and Symptoms of Depression</vt:lpstr>
      <vt:lpstr>Signs and Symptoms of Depression</vt:lpstr>
      <vt:lpstr>Signs and Symptoms of Depression</vt:lpstr>
      <vt:lpstr>Treatment of Depression</vt:lpstr>
      <vt:lpstr>Treatment of Depression</vt:lpstr>
      <vt:lpstr>Treatment of Depression</vt:lpstr>
      <vt:lpstr>Treatment of Depression</vt:lpstr>
      <vt:lpstr>PowerPoint Presentation</vt:lpstr>
      <vt:lpstr>Pennington Biomedical Research Center</vt:lpstr>
      <vt:lpstr>References</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KalickBA</dc:creator>
  <cp:lastModifiedBy>RoyHJ</cp:lastModifiedBy>
  <cp:revision>43</cp:revision>
  <dcterms:created xsi:type="dcterms:W3CDTF">2009-11-10T17:58:16Z</dcterms:created>
  <dcterms:modified xsi:type="dcterms:W3CDTF">2010-06-11T21:44:17Z</dcterms:modified>
</cp:coreProperties>
</file>