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8" r:id="rId2"/>
  </p:sldMasterIdLst>
  <p:notesMasterIdLst>
    <p:notesMasterId r:id="rId45"/>
  </p:notesMasterIdLst>
  <p:sldIdLst>
    <p:sldId id="1253" r:id="rId3"/>
    <p:sldId id="1313" r:id="rId4"/>
    <p:sldId id="1599" r:id="rId5"/>
    <p:sldId id="1410" r:id="rId6"/>
    <p:sldId id="1522" r:id="rId7"/>
    <p:sldId id="1524" r:id="rId8"/>
    <p:sldId id="1525" r:id="rId9"/>
    <p:sldId id="1632" r:id="rId10"/>
    <p:sldId id="1262" r:id="rId11"/>
    <p:sldId id="1301" r:id="rId12"/>
    <p:sldId id="1263" r:id="rId13"/>
    <p:sldId id="1252" r:id="rId14"/>
    <p:sldId id="1131" r:id="rId15"/>
    <p:sldId id="1657" r:id="rId16"/>
    <p:sldId id="1658" r:id="rId17"/>
    <p:sldId id="1659" r:id="rId18"/>
    <p:sldId id="1660" r:id="rId19"/>
    <p:sldId id="1661" r:id="rId20"/>
    <p:sldId id="1662" r:id="rId21"/>
    <p:sldId id="1663" r:id="rId22"/>
    <p:sldId id="1664" r:id="rId23"/>
    <p:sldId id="1665" r:id="rId24"/>
    <p:sldId id="1666" r:id="rId25"/>
    <p:sldId id="1651" r:id="rId26"/>
    <p:sldId id="1633" r:id="rId27"/>
    <p:sldId id="1331" r:id="rId28"/>
    <p:sldId id="1317" r:id="rId29"/>
    <p:sldId id="1402" r:id="rId30"/>
    <p:sldId id="1403" r:id="rId31"/>
    <p:sldId id="1577" r:id="rId32"/>
    <p:sldId id="1405" r:id="rId33"/>
    <p:sldId id="1406" r:id="rId34"/>
    <p:sldId id="1407" r:id="rId35"/>
    <p:sldId id="1578" r:id="rId36"/>
    <p:sldId id="1409" r:id="rId37"/>
    <p:sldId id="1520" r:id="rId38"/>
    <p:sldId id="1629" r:id="rId39"/>
    <p:sldId id="1428" r:id="rId40"/>
    <p:sldId id="1256" r:id="rId41"/>
    <p:sldId id="1667" r:id="rId42"/>
    <p:sldId id="1412" r:id="rId43"/>
    <p:sldId id="358" r:id="rId4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FD668A-1CB8-423C-A173-D0BC2AB9DB5B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30CBA48-BA32-41BB-B6F2-35A36539AE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91072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society/2021/jan/17/gary-taubes-interview-obesity-calories-hormones-case-for-keto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Note: can change photo as needed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12324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We are successful because of our people, equipment and facilities.  This is key in recruitment of scientists.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88563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1500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6832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90819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810717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40075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0566470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0056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4876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5715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Note: can change photo as needed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20218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47357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2863344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08727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Making discoveries at molecular level that ultimately have an impact at a population level</a:t>
            </a:r>
          </a:p>
          <a:p>
            <a:r>
              <a:rPr lang="en-US" dirty="0"/>
              <a:t>DASH diet looked affect of different mineral levels on blood pressure and led to a dietary level that led to right levels that this dietary pattern can reduce blood pressure.  This can impact whole populations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5185460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847284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eels busy – just the one DNA strand on right; consider deleting the last item about research focus and putting in notes</a:t>
            </a:r>
          </a:p>
          <a:p>
            <a:endParaRPr lang="en-US" sz="4000" dirty="0"/>
          </a:p>
          <a:p>
            <a:endParaRPr lang="en-US" sz="4000" dirty="0"/>
          </a:p>
          <a:p>
            <a:r>
              <a:rPr lang="en-US" sz="4000" dirty="0"/>
              <a:t>Environment: attractive since there are no distractions with teaching and clinic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0508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288450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172689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89995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b="1" dirty="0"/>
              <a:t>Fill in bullets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55303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81892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Fill in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pPr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154017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460002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Fill in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pPr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921166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/>
              <a:t>Fill in bullets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001137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>
              <a:defRPr/>
            </a:pP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984155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none" strike="noStrike" kern="1200" dirty="0">
                <a:solidFill>
                  <a:schemeClr val="tx1"/>
                </a:solidFill>
                <a:effectLst/>
                <a:ea typeface="+mn-ea"/>
                <a:cs typeface="+mn-cs"/>
              </a:rPr>
              <a:t>hard to read this – do need purple background?</a:t>
            </a:r>
            <a:endParaRPr lang="en-US" sz="1200" b="1" u="sng" dirty="0">
              <a:hlinkClick r:id="rId3" tooltip="https://www.theguardian.com/society/2021/jan/17/gary-taubes-interview-obesity-calories-hormones-case-for-keto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u="sng" dirty="0">
              <a:hlinkClick r:id="rId3" tooltip="https://www.theguardian.com/society/2021/jan/17/gary-taubes-interview-obesity-calories-hormones-case-for-keto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u="sng" dirty="0">
                <a:hlinkClick r:id="rId3" tooltip="https://www.theguardian.com/society/2021/jan/17/gary-taubes-interview-obesity-calories-hormones-case-for-ket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https://www.theguardian.com/society/2021/jan/17/gary-taubes-interview-obesity-calories-hormones-case-for-keto</a:t>
            </a:r>
            <a:endParaRPr lang="en-US" sz="1200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https://</a:t>
            </a:r>
            <a:r>
              <a:rPr kumimoji="0" lang="en-US" sz="120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stop.publichealth.gwu.edu</a:t>
            </a: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/sites/</a:t>
            </a:r>
            <a:r>
              <a:rPr kumimoji="0" lang="en-US" sz="1200" u="none" strike="noStrike" kern="1200" cap="none" spc="0" normalizeH="0" baseline="0" noProof="0" dirty="0" err="1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stop.publichealth.gwu.edu</a:t>
            </a:r>
            <a:r>
              <a:rPr kumimoji="0" lang="en-US" sz="1200" u="none" strike="noStrike" kern="1200" cap="none" spc="0" normalizeH="0" baseline="0" noProof="0" dirty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</a:rPr>
              <a:t>/files/documents/Fast%20Facts%20Cost%20of%20Obesity.pdf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095265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3C2E6F9-500F-984E-A546-A31988736280}" type="slidenum">
              <a:rPr lang="en-US" smtClean="0"/>
              <a:t>41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34594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572715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07036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3739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5758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10057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43764FB-760E-5746-A806-4C140554306A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414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9B6F7D-211D-4B44-ABD1-E78E7D064EE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555EF7C-DDAB-4A3A-A8A5-E9E98F5DCD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23394B-EDAB-4708-A37A-D5435FA0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B893F-9A55-4E20-AA31-BCEDB32AE8D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A2B2FC-746C-40B3-BB81-AE505AC213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79C1D5-80C6-41F6-98A8-F491F80A1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0DABF-A4EF-4951-89FD-DC62C18A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6595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87449B-8476-4E85-A441-F4147A3CE0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0EAC737-4B52-4606-9BE5-ADD1BAFB92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63622E-6418-4358-B203-9DF9CFEBC3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B893F-9A55-4E20-AA31-BCEDB32AE8D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6ACD2C-49C9-4C81-B80F-07E5AAB84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19A0EB-D3D4-458E-B878-0EEE5C41F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0DABF-A4EF-4951-89FD-DC62C18A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3600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182BB06-BE0B-4525-BC4C-379251B326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7C651E-2BC7-4738-A18E-D35B984108A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57B9F11-16FF-4D34-BF5B-A1E894C80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B893F-9A55-4E20-AA31-BCEDB32AE8D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0ACAC0-020B-48B6-B97A-8091CC1833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681C4-E383-4655-8B25-7EAA0B8F5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0DABF-A4EF-4951-89FD-DC62C18A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94567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128DA-AAC1-7941-A5C5-A8AA9CD35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020" y="445723"/>
            <a:ext cx="5051856" cy="1094451"/>
          </a:xfrm>
        </p:spPr>
        <p:txBody>
          <a:bodyPr anchor="t">
            <a:normAutofit/>
          </a:bodyPr>
          <a:lstStyle>
            <a:lvl1pPr>
              <a:defRPr sz="3600" b="1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1426C-8D2E-064E-8877-CF481BC61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1020" y="1540175"/>
            <a:ext cx="5051856" cy="153254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apspiscing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, vitae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Maecenas </a:t>
            </a:r>
            <a:r>
              <a:rPr lang="en-US" dirty="0" err="1"/>
              <a:t>enim</a:t>
            </a:r>
            <a:r>
              <a:rPr lang="en-US" dirty="0"/>
              <a:t> ipsum. 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56F5D91-6CAE-2E40-B117-EE7885F1A3C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1947" y="578314"/>
            <a:ext cx="5461641" cy="5329540"/>
          </a:xfrm>
        </p:spPr>
        <p:txBody>
          <a:bodyPr>
            <a:normAutofit/>
          </a:bodyPr>
          <a:lstStyle>
            <a:lvl1pPr marL="0" indent="0">
              <a:buNone/>
              <a:defRPr sz="36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B6A6E0-DF85-3449-9E84-1306B32B4903}"/>
              </a:ext>
            </a:extLst>
          </p:cNvPr>
          <p:cNvSpPr/>
          <p:nvPr userDrawn="1"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3FC2096-C1EC-DF4B-8F9F-38E41053E7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06249" y="6279686"/>
            <a:ext cx="1151238" cy="365125"/>
          </a:xfrm>
        </p:spPr>
        <p:txBody>
          <a:bodyPr/>
          <a:lstStyle>
            <a:lvl1pPr algn="r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2E4912FF-980F-9F45-9032-80B8B827EC33}" type="datetime1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63A6DA2-8586-7345-840B-A8C401E98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6411" y="6279686"/>
            <a:ext cx="463378" cy="365125"/>
          </a:xfrm>
        </p:spPr>
        <p:txBody>
          <a:bodyPr/>
          <a:lstStyle>
            <a:lvl1pPr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7F43BC75-A8B3-524C-9CB1-17F14D0EA8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514EA556-63C8-CA4B-A78F-E6C7E7B4D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69184" y="6279686"/>
            <a:ext cx="2078038" cy="365125"/>
          </a:xfrm>
        </p:spPr>
        <p:txBody>
          <a:bodyPr/>
          <a:lstStyle>
            <a:lvl1pPr algn="l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EF0D5F-E83B-7240-8034-B866B43B42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23" y="6325754"/>
            <a:ext cx="397595" cy="2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2302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128DA-AAC1-7941-A5C5-A8AA9CD35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020" y="445723"/>
            <a:ext cx="5051856" cy="1094451"/>
          </a:xfrm>
        </p:spPr>
        <p:txBody>
          <a:bodyPr anchor="t">
            <a:normAutofit/>
          </a:bodyPr>
          <a:lstStyle>
            <a:lvl1pPr>
              <a:defRPr sz="3600" b="1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1426C-8D2E-064E-8877-CF481BC61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1020" y="1540175"/>
            <a:ext cx="5051856" cy="153254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apspiscing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, vitae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Maecenas </a:t>
            </a:r>
            <a:r>
              <a:rPr lang="en-US" dirty="0" err="1"/>
              <a:t>enim</a:t>
            </a:r>
            <a:r>
              <a:rPr lang="en-US" dirty="0"/>
              <a:t> ipsum. 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56F5D91-6CAE-2E40-B117-EE7885F1A3C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11518" y="0"/>
            <a:ext cx="6180481" cy="5762862"/>
          </a:xfrm>
        </p:spPr>
        <p:txBody>
          <a:bodyPr>
            <a:normAutofit/>
          </a:bodyPr>
          <a:lstStyle>
            <a:lvl1pPr marL="0" indent="0">
              <a:buNone/>
              <a:defRPr sz="36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B6A6E0-DF85-3449-9E84-1306B32B4903}"/>
              </a:ext>
            </a:extLst>
          </p:cNvPr>
          <p:cNvSpPr/>
          <p:nvPr userDrawn="1"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C474EC-4E2E-424E-BEE4-10F6D62CC0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23" y="6325754"/>
            <a:ext cx="397595" cy="290378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8C9962B-8403-6049-9F95-69B9660FBE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06249" y="6279686"/>
            <a:ext cx="1151238" cy="365125"/>
          </a:xfrm>
        </p:spPr>
        <p:txBody>
          <a:bodyPr/>
          <a:lstStyle>
            <a:lvl1pPr algn="r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009F17A4-6FFA-0C47-A11F-008F5D011E77}" type="datetime1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67739EC-ACE9-3040-B0BE-E0AC49EF0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6411" y="6279686"/>
            <a:ext cx="463378" cy="365125"/>
          </a:xfrm>
        </p:spPr>
        <p:txBody>
          <a:bodyPr/>
          <a:lstStyle>
            <a:lvl1pPr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7F43BC75-A8B3-524C-9CB1-17F14D0EA8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B8A66B68-2F5D-2A4A-B080-7BEC0277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69184" y="6279686"/>
            <a:ext cx="2078038" cy="365125"/>
          </a:xfrm>
        </p:spPr>
        <p:txBody>
          <a:bodyPr/>
          <a:lstStyle>
            <a:lvl1pPr algn="l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00110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B239900-230D-AA47-BEEE-31267C47F3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C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128DA-AAC1-7941-A5C5-A8AA9CD35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020" y="445723"/>
            <a:ext cx="5051856" cy="1094451"/>
          </a:xfrm>
        </p:spPr>
        <p:txBody>
          <a:bodyPr anchor="t">
            <a:normAutofit/>
          </a:bodyPr>
          <a:lstStyle>
            <a:lvl1pPr>
              <a:defRPr sz="3600" b="1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1426C-8D2E-064E-8877-CF481BC61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1020" y="1540175"/>
            <a:ext cx="5051856" cy="153254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apspiscing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, vitae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Maecenas </a:t>
            </a:r>
            <a:r>
              <a:rPr lang="en-US" dirty="0" err="1"/>
              <a:t>enim</a:t>
            </a:r>
            <a:r>
              <a:rPr lang="en-US" dirty="0"/>
              <a:t> ipsum. 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259EA34-F58E-6248-A5F2-638F457F0B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06249" y="6129337"/>
            <a:ext cx="1151238" cy="365125"/>
          </a:xfrm>
        </p:spPr>
        <p:txBody>
          <a:bodyPr/>
          <a:lstStyle>
            <a:lvl1pPr algn="r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0114C277-B299-D24B-B4C9-64D12700080C}" type="datetime1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D2B7CC4-BC4B-534D-9643-D99D2A6DA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6411" y="6129337"/>
            <a:ext cx="463378" cy="365125"/>
          </a:xfrm>
        </p:spPr>
        <p:txBody>
          <a:bodyPr/>
          <a:lstStyle>
            <a:lvl1pPr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7F43BC75-A8B3-524C-9CB1-17F14D0EA8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9B3AE5-8CF7-9542-82B1-2C5CD6B70FBE}"/>
              </a:ext>
            </a:extLst>
          </p:cNvPr>
          <p:cNvSpPr/>
          <p:nvPr userDrawn="1"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F41D39F-FC7C-1D45-9765-CCDC22142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69184" y="6129337"/>
            <a:ext cx="2078038" cy="365125"/>
          </a:xfrm>
        </p:spPr>
        <p:txBody>
          <a:bodyPr/>
          <a:lstStyle>
            <a:lvl1pPr algn="l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572429-2E8B-DC44-ABD2-476607B9B5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23" y="6325754"/>
            <a:ext cx="397595" cy="2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723036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250F66-F611-224E-8708-01A8A385CC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BA621F-5034-AF45-918A-1C4CBDD14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5980823"/>
            <a:ext cx="1900767" cy="512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7057CE-F478-AE43-9535-6624AA2EAA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9532" y="191532"/>
            <a:ext cx="9144000" cy="2387600"/>
          </a:xfrm>
        </p:spPr>
        <p:txBody>
          <a:bodyPr anchor="t">
            <a:noAutofit/>
          </a:bodyPr>
          <a:lstStyle>
            <a:lvl1pPr algn="l">
              <a:defRPr sz="175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Hello!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10BE6-4030-7548-9B9B-F28626B0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17667" y="6054589"/>
            <a:ext cx="1485900" cy="365125"/>
          </a:xfrm>
        </p:spPr>
        <p:txBody>
          <a:bodyPr/>
          <a:lstStyle>
            <a:lvl1pPr algn="r">
              <a:defRPr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245EFAD-2596-C445-BCE6-30BE5EFC03E8}" type="datetime1">
              <a:rPr lang="en-US" smtClean="0"/>
              <a:pPr/>
              <a:t>3/11/2022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9008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C63BD9-A545-5B4D-8CB2-5403C6237B8E}"/>
              </a:ext>
            </a:extLst>
          </p:cNvPr>
          <p:cNvSpPr/>
          <p:nvPr userDrawn="1"/>
        </p:nvSpPr>
        <p:spPr>
          <a:xfrm>
            <a:off x="-27914" y="0"/>
            <a:ext cx="1221991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057CE-F478-AE43-9535-6624AA2EAA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9532" y="191532"/>
            <a:ext cx="10026228" cy="2387600"/>
          </a:xfrm>
        </p:spPr>
        <p:txBody>
          <a:bodyPr anchor="t">
            <a:noAutofit/>
          </a:bodyPr>
          <a:lstStyle>
            <a:lvl1pPr algn="l">
              <a:defRPr sz="175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10BE6-4030-7548-9B9B-F28626B0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17667" y="6054589"/>
            <a:ext cx="1485900" cy="365125"/>
          </a:xfrm>
        </p:spPr>
        <p:txBody>
          <a:bodyPr/>
          <a:lstStyle>
            <a:lvl1pPr algn="r">
              <a:defRPr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F462A74-0C1A-A04B-B685-96889CB4D10F}" type="datetime1">
              <a:rPr lang="en-US" smtClean="0"/>
              <a:pPr/>
              <a:t>3/11/2022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AFBB3-4282-EC4C-877E-5CAD0407B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5980823"/>
            <a:ext cx="1900767" cy="51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73054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438DA4-0F5E-7845-8596-10EB990CC0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75" y="5838933"/>
            <a:ext cx="2610613" cy="11408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39C63B-F0C7-0A4E-97EB-167369251DF7}"/>
              </a:ext>
            </a:extLst>
          </p:cNvPr>
          <p:cNvSpPr/>
          <p:nvPr userDrawn="1"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7993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56F5D91-6CAE-2E40-B117-EE7885F1A3C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0" y="0"/>
            <a:ext cx="12191999" cy="5961330"/>
          </a:xfrm>
        </p:spPr>
        <p:txBody>
          <a:bodyPr>
            <a:normAutofit/>
          </a:bodyPr>
          <a:lstStyle>
            <a:lvl1pPr marL="0" indent="0">
              <a:buNone/>
              <a:defRPr sz="36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BF4B29-6BAF-5949-AE89-93040BCD5D05}"/>
              </a:ext>
            </a:extLst>
          </p:cNvPr>
          <p:cNvSpPr/>
          <p:nvPr userDrawn="1"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63A37B-6314-3942-ACEB-527D04981B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23" y="6217338"/>
            <a:ext cx="397595" cy="290379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EFB7C9F-2484-DB4C-AC88-45925DE3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06249" y="6279686"/>
            <a:ext cx="1151238" cy="365125"/>
          </a:xfrm>
        </p:spPr>
        <p:txBody>
          <a:bodyPr/>
          <a:lstStyle>
            <a:lvl1pPr algn="r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2B7FF55F-F21C-B643-A74B-36327601B2E1}" type="datetime1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27C182E-DBAE-504E-92A2-AD51AB09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6411" y="6279686"/>
            <a:ext cx="463378" cy="365125"/>
          </a:xfrm>
        </p:spPr>
        <p:txBody>
          <a:bodyPr/>
          <a:lstStyle>
            <a:lvl1pPr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7F43BC75-A8B3-524C-9CB1-17F14D0EA8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6A4D2D2-0C7A-3846-9B00-562F0BD99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69184" y="6279686"/>
            <a:ext cx="2078038" cy="365125"/>
          </a:xfrm>
        </p:spPr>
        <p:txBody>
          <a:bodyPr/>
          <a:lstStyle>
            <a:lvl1pPr algn="l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E6F7F8-E816-9F49-AEB0-C315D316C6E5}"/>
              </a:ext>
            </a:extLst>
          </p:cNvPr>
          <p:cNvSpPr/>
          <p:nvPr userDrawn="1"/>
        </p:nvSpPr>
        <p:spPr>
          <a:xfrm flipV="1">
            <a:off x="572323" y="6044308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313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89F6F3D-8304-FD40-862D-F6AC1FEAE7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128DA-AAC1-7941-A5C5-A8AA9CD35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355" y="377157"/>
            <a:ext cx="5859164" cy="5315658"/>
          </a:xfrm>
        </p:spPr>
        <p:txBody>
          <a:bodyPr anchor="t">
            <a:noAutofit/>
          </a:bodyPr>
          <a:lstStyle>
            <a:lvl1pPr>
              <a:defRPr sz="125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Section break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75CFB-177D-7947-8DEC-FA6B4910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06249" y="6129337"/>
            <a:ext cx="1151238" cy="365125"/>
          </a:xfrm>
        </p:spPr>
        <p:txBody>
          <a:bodyPr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E7FF13E-3B5C-8541-9953-46697F358642}" type="datetime1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438A9-DE32-124B-B7C9-170F6AD6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6411" y="6129337"/>
            <a:ext cx="463378" cy="365125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F43BC75-A8B3-524C-9CB1-17F14D0EA8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F9A9AE-0546-0F40-B486-A528127F579B}"/>
              </a:ext>
            </a:extLst>
          </p:cNvPr>
          <p:cNvSpPr/>
          <p:nvPr userDrawn="1"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9D8C575-0D9C-4B44-BDE1-8A7100729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69184" y="6129337"/>
            <a:ext cx="2078038" cy="365125"/>
          </a:xfrm>
        </p:spPr>
        <p:txBody>
          <a:bodyPr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8C4FAD-A81F-A34A-AB82-9BE84D4D11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23" y="6325753"/>
            <a:ext cx="397595" cy="29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1671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14B62C-CEC8-4582-9153-275F6C7088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4FF5E2-64A7-48D2-B3F7-6D8FD9AD66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231DC-5616-43DB-A925-8DD76A4357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B893F-9A55-4E20-AA31-BCEDB32AE8D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D60826-2E6D-4C30-850F-D5C4EB309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8356E1-074B-4C4C-8A8A-F82A2C734C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0DABF-A4EF-4951-89FD-DC62C18A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5375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250F66-F611-224E-8708-01A8A385CC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149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0250F66-F611-224E-8708-01A8A385CC85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ABA621F-5034-AF45-918A-1C4CBDD1458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5980823"/>
            <a:ext cx="1900767" cy="51265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D7057CE-F478-AE43-9535-6624AA2EAA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9532" y="191532"/>
            <a:ext cx="9144000" cy="2387600"/>
          </a:xfrm>
        </p:spPr>
        <p:txBody>
          <a:bodyPr anchor="t">
            <a:noAutofit/>
          </a:bodyPr>
          <a:lstStyle>
            <a:lvl1pPr algn="l">
              <a:defRPr sz="175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Hello!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10BE6-4030-7548-9B9B-F28626B0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17667" y="6054589"/>
            <a:ext cx="1485900" cy="365125"/>
          </a:xfrm>
        </p:spPr>
        <p:txBody>
          <a:bodyPr/>
          <a:lstStyle>
            <a:lvl1pPr algn="r">
              <a:defRPr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9245EFAD-2596-C445-BCE6-30BE5EFC03E8}" type="datetime1">
              <a:rPr lang="en-US" smtClean="0"/>
              <a:pPr/>
              <a:t>3/11/2022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55889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C63BD9-A545-5B4D-8CB2-5403C6237B8E}"/>
              </a:ext>
            </a:extLst>
          </p:cNvPr>
          <p:cNvSpPr/>
          <p:nvPr userDrawn="1"/>
        </p:nvSpPr>
        <p:spPr>
          <a:xfrm>
            <a:off x="-27914" y="0"/>
            <a:ext cx="12219913" cy="6858000"/>
          </a:xfrm>
          <a:prstGeom prst="rect">
            <a:avLst/>
          </a:prstGeom>
          <a:solidFill>
            <a:srgbClr val="FDC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057CE-F478-AE43-9535-6624AA2EAA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9531" y="191532"/>
            <a:ext cx="9618135" cy="2387600"/>
          </a:xfrm>
        </p:spPr>
        <p:txBody>
          <a:bodyPr anchor="t">
            <a:noAutofit/>
          </a:bodyPr>
          <a:lstStyle>
            <a:lvl1pPr algn="l">
              <a:defRPr sz="17500" b="1" i="0">
                <a:solidFill>
                  <a:srgbClr val="3E1C84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10BE6-4030-7548-9B9B-F28626B0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17667" y="6054589"/>
            <a:ext cx="1485900" cy="365125"/>
          </a:xfrm>
        </p:spPr>
        <p:txBody>
          <a:bodyPr/>
          <a:lstStyle>
            <a:lvl1pPr algn="r">
              <a:defRPr b="0" i="0">
                <a:solidFill>
                  <a:srgbClr val="3E1C84"/>
                </a:solidFill>
                <a:latin typeface="Arial" panose="020B0604020202020204" pitchFamily="34" charset="0"/>
              </a:defRPr>
            </a:lvl1pPr>
          </a:lstStyle>
          <a:p>
            <a:fld id="{DA55F8B9-8443-F345-96D6-96D34A531C61}" type="datetime1">
              <a:rPr lang="en-US" smtClean="0"/>
              <a:pPr/>
              <a:t>3/11/2022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5BB3AC-273B-B445-AD57-203E696C99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239" y="5718586"/>
            <a:ext cx="2373285" cy="1037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998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FBC63BD9-A545-5B4D-8CB2-5403C6237B8E}"/>
              </a:ext>
            </a:extLst>
          </p:cNvPr>
          <p:cNvSpPr/>
          <p:nvPr userDrawn="1"/>
        </p:nvSpPr>
        <p:spPr>
          <a:xfrm>
            <a:off x="-27914" y="0"/>
            <a:ext cx="12219913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7057CE-F478-AE43-9535-6624AA2EAA8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99532" y="191532"/>
            <a:ext cx="10026228" cy="2387600"/>
          </a:xfrm>
        </p:spPr>
        <p:txBody>
          <a:bodyPr anchor="t">
            <a:noAutofit/>
          </a:bodyPr>
          <a:lstStyle>
            <a:lvl1pPr algn="l">
              <a:defRPr sz="175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F10BE6-4030-7548-9B9B-F28626B09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117667" y="6054589"/>
            <a:ext cx="1485900" cy="365125"/>
          </a:xfrm>
        </p:spPr>
        <p:txBody>
          <a:bodyPr/>
          <a:lstStyle>
            <a:lvl1pPr algn="r">
              <a:defRPr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F462A74-0C1A-A04B-B685-96889CB4D10F}" type="datetime1">
              <a:rPr lang="en-US" smtClean="0"/>
              <a:pPr/>
              <a:t>3/11/2022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3AFBB3-4282-EC4C-877E-5CAD0407B8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5980823"/>
            <a:ext cx="1900767" cy="51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834739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128DA-AAC1-7941-A5C5-A8AA9CD35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020" y="228407"/>
            <a:ext cx="10515600" cy="1325563"/>
          </a:xfrm>
        </p:spPr>
        <p:txBody>
          <a:bodyPr>
            <a:normAutofit/>
          </a:bodyPr>
          <a:lstStyle>
            <a:lvl1pPr>
              <a:defRPr sz="8000" b="1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Contents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1426C-8D2E-064E-8877-CF481BC61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1020" y="1960561"/>
            <a:ext cx="10515600" cy="3838877"/>
          </a:xfrm>
        </p:spPr>
        <p:txBody>
          <a:bodyPr>
            <a:normAutofit/>
          </a:bodyPr>
          <a:lstStyle>
            <a:lvl1pPr marL="0" indent="0">
              <a:buNone/>
              <a:defRPr sz="3600" b="1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03	Introductions</a:t>
            </a:r>
          </a:p>
          <a:p>
            <a:pPr lvl="0"/>
            <a:r>
              <a:rPr lang="en-US" dirty="0"/>
              <a:t>06	Survey results</a:t>
            </a:r>
          </a:p>
          <a:p>
            <a:pPr lvl="0"/>
            <a:r>
              <a:rPr lang="en-US" dirty="0"/>
              <a:t>10	Trial findings &amp; stats</a:t>
            </a:r>
          </a:p>
          <a:p>
            <a:pPr lvl="0"/>
            <a:r>
              <a:rPr lang="en-US" dirty="0"/>
              <a:t>14	The future of Pennington</a:t>
            </a:r>
          </a:p>
          <a:p>
            <a:pPr lvl="0"/>
            <a:r>
              <a:rPr lang="en-US" dirty="0"/>
              <a:t>19	Updates from the board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75CFB-177D-7947-8DEC-FA6B4910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06249" y="6129337"/>
            <a:ext cx="1151238" cy="365125"/>
          </a:xfrm>
        </p:spPr>
        <p:txBody>
          <a:bodyPr/>
          <a:lstStyle>
            <a:lvl1pPr algn="r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ADFD8548-FB4E-B246-AE76-11D7D66E2922}" type="datetime1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438A9-DE32-124B-B7C9-170F6AD6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6411" y="6129337"/>
            <a:ext cx="463378" cy="365125"/>
          </a:xfrm>
        </p:spPr>
        <p:txBody>
          <a:bodyPr/>
          <a:lstStyle>
            <a:lvl1pPr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7F43BC75-A8B3-524C-9CB1-17F14D0EA8E1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79D8F88-2F8D-3F47-A591-9D17046A6A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23" y="6325754"/>
            <a:ext cx="397595" cy="29037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CF9A9AE-0546-0F40-B486-A528127F579B}"/>
              </a:ext>
            </a:extLst>
          </p:cNvPr>
          <p:cNvSpPr/>
          <p:nvPr userDrawn="1"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E2574A10-E302-A146-9EA4-DB5D695271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69184" y="6129337"/>
            <a:ext cx="2078038" cy="365125"/>
          </a:xfrm>
        </p:spPr>
        <p:txBody>
          <a:bodyPr/>
          <a:lstStyle>
            <a:lvl1pPr algn="l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79518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89F6F3D-8304-FD40-862D-F6AC1FEAE7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128DA-AAC1-7941-A5C5-A8AA9CD35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355" y="-267116"/>
            <a:ext cx="6542904" cy="5315658"/>
          </a:xfrm>
        </p:spPr>
        <p:txBody>
          <a:bodyPr anchor="t">
            <a:noAutofit/>
          </a:bodyPr>
          <a:lstStyle>
            <a:lvl1pPr>
              <a:defRPr sz="450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15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1426C-8D2E-064E-8877-CF481BC61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7463526" y="446508"/>
            <a:ext cx="2934732" cy="1107462"/>
          </a:xfrm>
        </p:spPr>
        <p:txBody>
          <a:bodyPr>
            <a:normAutofit/>
          </a:bodyPr>
          <a:lstStyle>
            <a:lvl1pPr marL="0" indent="0">
              <a:buNone/>
              <a:defRPr sz="3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Multi-chapter divider slide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75CFB-177D-7947-8DEC-FA6B4910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06249" y="6129337"/>
            <a:ext cx="1151238" cy="365125"/>
          </a:xfrm>
        </p:spPr>
        <p:txBody>
          <a:bodyPr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F32249DF-ECD1-914B-A843-FC84F2F7D971}" type="datetime1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438A9-DE32-124B-B7C9-170F6AD6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6411" y="6129337"/>
            <a:ext cx="463378" cy="365125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F43BC75-A8B3-524C-9CB1-17F14D0EA8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F9A9AE-0546-0F40-B486-A528127F579B}"/>
              </a:ext>
            </a:extLst>
          </p:cNvPr>
          <p:cNvSpPr/>
          <p:nvPr userDrawn="1"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14796738-BC3A-4240-920D-5FD2BADFE5E5}"/>
              </a:ext>
            </a:extLst>
          </p:cNvPr>
          <p:cNvSpPr>
            <a:spLocks noGrp="1"/>
          </p:cNvSpPr>
          <p:nvPr>
            <p:ph idx="13" hasCustomPrompt="1"/>
          </p:nvPr>
        </p:nvSpPr>
        <p:spPr>
          <a:xfrm>
            <a:off x="7463525" y="1550379"/>
            <a:ext cx="3954115" cy="1107462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apspiscing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, vitae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Maecenas </a:t>
            </a:r>
            <a:r>
              <a:rPr lang="en-US" dirty="0" err="1"/>
              <a:t>enim</a:t>
            </a:r>
            <a:r>
              <a:rPr lang="en-US" dirty="0"/>
              <a:t> ipsum. 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A693427-F3EB-F841-B6E2-C838312DEF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69184" y="6129337"/>
            <a:ext cx="2078038" cy="365125"/>
          </a:xfrm>
        </p:spPr>
        <p:txBody>
          <a:bodyPr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CB1BA7D8-629A-B64F-AF0C-CD82EF05820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23" y="6325753"/>
            <a:ext cx="397595" cy="29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055763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989F6F3D-8304-FD40-862D-F6AC1FEAE7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128DA-AAC1-7941-A5C5-A8AA9CD35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93355" y="377157"/>
            <a:ext cx="5859164" cy="5315658"/>
          </a:xfrm>
        </p:spPr>
        <p:txBody>
          <a:bodyPr anchor="t">
            <a:noAutofit/>
          </a:bodyPr>
          <a:lstStyle>
            <a:lvl1pPr>
              <a:defRPr sz="125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r>
              <a:rPr lang="en-US" dirty="0"/>
              <a:t>Section break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075CFB-177D-7947-8DEC-FA6B49109DF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06249" y="6129337"/>
            <a:ext cx="1151238" cy="365125"/>
          </a:xfrm>
        </p:spPr>
        <p:txBody>
          <a:bodyPr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4E7FF13E-3B5C-8541-9953-46697F358642}" type="datetime1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A438A9-DE32-124B-B7C9-170F6AD6D1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6411" y="6129337"/>
            <a:ext cx="463378" cy="365125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F43BC75-A8B3-524C-9CB1-17F14D0EA8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CF9A9AE-0546-0F40-B486-A528127F579B}"/>
              </a:ext>
            </a:extLst>
          </p:cNvPr>
          <p:cNvSpPr/>
          <p:nvPr userDrawn="1"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F9D8C575-0D9C-4B44-BDE1-8A7100729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69184" y="6129337"/>
            <a:ext cx="2078038" cy="365125"/>
          </a:xfrm>
        </p:spPr>
        <p:txBody>
          <a:bodyPr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8F8C4FAD-A81F-A34A-AB82-9BE84D4D11D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23" y="6325753"/>
            <a:ext cx="397595" cy="29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698317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B239900-230D-AA47-BEEE-31267C47F3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18" name="Date Placeholder 3">
            <a:extLst>
              <a:ext uri="{FF2B5EF4-FFF2-40B4-BE49-F238E27FC236}">
                <a16:creationId xmlns:a16="http://schemas.microsoft.com/office/drawing/2014/main" id="{EF3E2590-C874-1D4B-A641-2B119AE782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06249" y="6129337"/>
            <a:ext cx="1151238" cy="365125"/>
          </a:xfrm>
        </p:spPr>
        <p:txBody>
          <a:bodyPr/>
          <a:lstStyle>
            <a:lvl1pPr algn="r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85C163D5-BC3A-5C4D-AE90-F0132471168D}" type="datetime1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B97BC768-8004-DA45-A77A-1E35C4A7D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6411" y="6129337"/>
            <a:ext cx="463378" cy="365125"/>
          </a:xfrm>
        </p:spPr>
        <p:txBody>
          <a:bodyPr/>
          <a:lstStyle>
            <a:lvl1pPr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7F43BC75-A8B3-524C-9CB1-17F14D0EA8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61F72F4-6EDD-4247-B830-5B6D21215CAC}"/>
              </a:ext>
            </a:extLst>
          </p:cNvPr>
          <p:cNvSpPr/>
          <p:nvPr userDrawn="1"/>
        </p:nvSpPr>
        <p:spPr>
          <a:xfrm flipV="1">
            <a:off x="572323" y="6062713"/>
            <a:ext cx="11051266" cy="18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128DA-AAC1-7941-A5C5-A8AA9CD35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020" y="445723"/>
            <a:ext cx="5051856" cy="1094451"/>
          </a:xfrm>
        </p:spPr>
        <p:txBody>
          <a:bodyPr anchor="t">
            <a:normAutofit/>
          </a:bodyPr>
          <a:lstStyle>
            <a:lvl1pPr>
              <a:defRPr sz="3600" b="1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1426C-8D2E-064E-8877-CF481BC61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1020" y="1540175"/>
            <a:ext cx="5051856" cy="153254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apspiscing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, vitae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Maecenas </a:t>
            </a:r>
            <a:r>
              <a:rPr lang="en-US" dirty="0" err="1"/>
              <a:t>enim</a:t>
            </a:r>
            <a:r>
              <a:rPr lang="en-US" dirty="0"/>
              <a:t> ipsum. 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56F5D91-6CAE-2E40-B117-EE7885F1A3C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1947" y="578314"/>
            <a:ext cx="5461641" cy="5329540"/>
          </a:xfrm>
        </p:spPr>
        <p:txBody>
          <a:bodyPr>
            <a:normAutofit/>
          </a:bodyPr>
          <a:lstStyle>
            <a:lvl1pPr marL="0" indent="0">
              <a:buNone/>
              <a:defRPr sz="3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Footer Placeholder 4">
            <a:extLst>
              <a:ext uri="{FF2B5EF4-FFF2-40B4-BE49-F238E27FC236}">
                <a16:creationId xmlns:a16="http://schemas.microsoft.com/office/drawing/2014/main" id="{E908FA83-7B39-BE45-BF5C-D56B6D1E2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69184" y="6129337"/>
            <a:ext cx="2078038" cy="365125"/>
          </a:xfrm>
        </p:spPr>
        <p:txBody>
          <a:bodyPr/>
          <a:lstStyle>
            <a:lvl1pPr algn="l">
              <a:defRPr sz="10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4FDE0CB-DC15-C94C-B960-8C713AAA6B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23" y="6325753"/>
            <a:ext cx="397595" cy="290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87821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id="{CB239900-230D-AA47-BEEE-31267C47F3E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DC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64128DA-AAC1-7941-A5C5-A8AA9CD35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020" y="445723"/>
            <a:ext cx="5051856" cy="1094451"/>
          </a:xfrm>
        </p:spPr>
        <p:txBody>
          <a:bodyPr anchor="t">
            <a:normAutofit/>
          </a:bodyPr>
          <a:lstStyle>
            <a:lvl1pPr>
              <a:defRPr sz="3600" b="1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1426C-8D2E-064E-8877-CF481BC61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1020" y="1540175"/>
            <a:ext cx="5051856" cy="153254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apspiscing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, vitae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Maecenas </a:t>
            </a:r>
            <a:r>
              <a:rPr lang="en-US" dirty="0" err="1"/>
              <a:t>enim</a:t>
            </a:r>
            <a:r>
              <a:rPr lang="en-US" dirty="0"/>
              <a:t> ipsum. 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259EA34-F58E-6248-A5F2-638F457F0BF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06249" y="6129337"/>
            <a:ext cx="1151238" cy="365125"/>
          </a:xfrm>
        </p:spPr>
        <p:txBody>
          <a:bodyPr/>
          <a:lstStyle>
            <a:lvl1pPr algn="r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0114C277-B299-D24B-B4C9-64D12700080C}" type="datetime1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D2B7CC4-BC4B-534D-9643-D99D2A6DA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6411" y="6129337"/>
            <a:ext cx="463378" cy="365125"/>
          </a:xfrm>
        </p:spPr>
        <p:txBody>
          <a:bodyPr/>
          <a:lstStyle>
            <a:lvl1pPr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7F43BC75-A8B3-524C-9CB1-17F14D0EA8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99B3AE5-8CF7-9542-82B1-2C5CD6B70FBE}"/>
              </a:ext>
            </a:extLst>
          </p:cNvPr>
          <p:cNvSpPr/>
          <p:nvPr userDrawn="1"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FF41D39F-FC7C-1D45-9765-CCDC221429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69184" y="6129337"/>
            <a:ext cx="2078038" cy="365125"/>
          </a:xfrm>
        </p:spPr>
        <p:txBody>
          <a:bodyPr/>
          <a:lstStyle>
            <a:lvl1pPr algn="l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22572429-2E8B-DC44-ABD2-476607B9B57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23" y="6325754"/>
            <a:ext cx="397595" cy="2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71920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128DA-AAC1-7941-A5C5-A8AA9CD35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020" y="445723"/>
            <a:ext cx="5051856" cy="1094451"/>
          </a:xfrm>
        </p:spPr>
        <p:txBody>
          <a:bodyPr anchor="t">
            <a:normAutofit/>
          </a:bodyPr>
          <a:lstStyle>
            <a:lvl1pPr>
              <a:defRPr sz="3600" b="1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1426C-8D2E-064E-8877-CF481BC61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1020" y="1540175"/>
            <a:ext cx="5051856" cy="153254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apspiscing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, vitae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Maecenas </a:t>
            </a:r>
            <a:r>
              <a:rPr lang="en-US" dirty="0" err="1"/>
              <a:t>enim</a:t>
            </a:r>
            <a:r>
              <a:rPr lang="en-US" dirty="0"/>
              <a:t> ipsum. 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56F5D91-6CAE-2E40-B117-EE7885F1A3C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1947" y="578314"/>
            <a:ext cx="5461641" cy="5329540"/>
          </a:xfrm>
        </p:spPr>
        <p:txBody>
          <a:bodyPr>
            <a:normAutofit/>
          </a:bodyPr>
          <a:lstStyle>
            <a:lvl1pPr marL="0" indent="0">
              <a:buNone/>
              <a:defRPr sz="36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B6A6E0-DF85-3449-9E84-1306B32B4903}"/>
              </a:ext>
            </a:extLst>
          </p:cNvPr>
          <p:cNvSpPr/>
          <p:nvPr userDrawn="1"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3FC2096-C1EC-DF4B-8F9F-38E41053E74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06249" y="6279686"/>
            <a:ext cx="1151238" cy="365125"/>
          </a:xfrm>
        </p:spPr>
        <p:txBody>
          <a:bodyPr/>
          <a:lstStyle>
            <a:lvl1pPr algn="r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2E4912FF-980F-9F45-9032-80B8B827EC33}" type="datetime1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063A6DA2-8586-7345-840B-A8C401E98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6411" y="6279686"/>
            <a:ext cx="463378" cy="365125"/>
          </a:xfrm>
        </p:spPr>
        <p:txBody>
          <a:bodyPr/>
          <a:lstStyle>
            <a:lvl1pPr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7F43BC75-A8B3-524C-9CB1-17F14D0EA8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514EA556-63C8-CA4B-A78F-E6C7E7B4D3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69184" y="6279686"/>
            <a:ext cx="2078038" cy="365125"/>
          </a:xfrm>
        </p:spPr>
        <p:txBody>
          <a:bodyPr/>
          <a:lstStyle>
            <a:lvl1pPr algn="l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CEF0D5F-E83B-7240-8034-B866B43B420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23" y="6325754"/>
            <a:ext cx="397595" cy="2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658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B0B096-ACFE-4201-BF75-F9FF6F16FA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08BABC-CDE0-4720-923B-8C141AD256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53777-1EE8-4663-AC7A-0D4CDAD9B0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B893F-9A55-4E20-AA31-BCEDB32AE8D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B154AA-CFCF-4EC7-B76F-FFE876C51D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72D1A7-11C5-48E8-9FFC-F93E620D38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0DABF-A4EF-4951-89FD-DC62C18A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6366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128DA-AAC1-7941-A5C5-A8AA9CD35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020" y="445723"/>
            <a:ext cx="5051856" cy="1094451"/>
          </a:xfrm>
        </p:spPr>
        <p:txBody>
          <a:bodyPr anchor="t">
            <a:normAutofit/>
          </a:bodyPr>
          <a:lstStyle>
            <a:lvl1pPr>
              <a:defRPr sz="3600" b="1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1426C-8D2E-064E-8877-CF481BC61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1020" y="1540175"/>
            <a:ext cx="5051856" cy="1532540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apspiscing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neque</a:t>
            </a:r>
            <a:r>
              <a:rPr lang="en-US" dirty="0"/>
              <a:t>, vitae </a:t>
            </a:r>
            <a:r>
              <a:rPr lang="en-US" dirty="0" err="1"/>
              <a:t>ornare</a:t>
            </a:r>
            <a:r>
              <a:rPr lang="en-US" dirty="0"/>
              <a:t> </a:t>
            </a:r>
            <a:r>
              <a:rPr lang="en-US" dirty="0" err="1"/>
              <a:t>nibh</a:t>
            </a:r>
            <a:r>
              <a:rPr lang="en-US" dirty="0"/>
              <a:t>. Maecenas </a:t>
            </a:r>
            <a:r>
              <a:rPr lang="en-US" dirty="0" err="1"/>
              <a:t>enim</a:t>
            </a:r>
            <a:r>
              <a:rPr lang="en-US" dirty="0"/>
              <a:t> ipsum. </a:t>
            </a:r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56F5D91-6CAE-2E40-B117-EE7885F1A3C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011518" y="0"/>
            <a:ext cx="6180481" cy="5762862"/>
          </a:xfrm>
        </p:spPr>
        <p:txBody>
          <a:bodyPr>
            <a:normAutofit/>
          </a:bodyPr>
          <a:lstStyle>
            <a:lvl1pPr marL="0" indent="0">
              <a:buNone/>
              <a:defRPr sz="36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B6A6E0-DF85-3449-9E84-1306B32B4903}"/>
              </a:ext>
            </a:extLst>
          </p:cNvPr>
          <p:cNvSpPr/>
          <p:nvPr userDrawn="1"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3C474EC-4E2E-424E-BEE4-10F6D62CC00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23" y="6325754"/>
            <a:ext cx="397595" cy="290378"/>
          </a:xfrm>
          <a:prstGeom prst="rect">
            <a:avLst/>
          </a:prstGeom>
        </p:spPr>
      </p:pic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18C9962B-8403-6049-9F95-69B9660FBE8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06249" y="6279686"/>
            <a:ext cx="1151238" cy="365125"/>
          </a:xfrm>
        </p:spPr>
        <p:txBody>
          <a:bodyPr/>
          <a:lstStyle>
            <a:lvl1pPr algn="r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009F17A4-6FFA-0C47-A11F-008F5D011E77}" type="datetime1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B67739EC-ACE9-3040-B0BE-E0AC49EF03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6411" y="6279686"/>
            <a:ext cx="463378" cy="365125"/>
          </a:xfrm>
        </p:spPr>
        <p:txBody>
          <a:bodyPr/>
          <a:lstStyle>
            <a:lvl1pPr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7F43BC75-A8B3-524C-9CB1-17F14D0EA8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B8A66B68-2F5D-2A4A-B080-7BEC02775F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69184" y="6279686"/>
            <a:ext cx="2078038" cy="365125"/>
          </a:xfrm>
        </p:spPr>
        <p:txBody>
          <a:bodyPr/>
          <a:lstStyle>
            <a:lvl1pPr algn="l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991952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56F5D91-6CAE-2E40-B117-EE7885F1A3C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0" y="0"/>
            <a:ext cx="12191999" cy="5961330"/>
          </a:xfrm>
        </p:spPr>
        <p:txBody>
          <a:bodyPr>
            <a:normAutofit/>
          </a:bodyPr>
          <a:lstStyle>
            <a:lvl1pPr marL="0" indent="0">
              <a:buNone/>
              <a:defRPr sz="36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04BF4B29-6BAF-5949-AE89-93040BCD5D05}"/>
              </a:ext>
            </a:extLst>
          </p:cNvPr>
          <p:cNvSpPr/>
          <p:nvPr userDrawn="1"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363A37B-6314-3942-ACEB-527D04981B1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23" y="6217338"/>
            <a:ext cx="397595" cy="290379"/>
          </a:xfrm>
          <a:prstGeom prst="rect">
            <a:avLst/>
          </a:prstGeom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7EFB7C9F-2484-DB4C-AC88-45925DE3DDD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06249" y="6279686"/>
            <a:ext cx="1151238" cy="365125"/>
          </a:xfrm>
        </p:spPr>
        <p:txBody>
          <a:bodyPr/>
          <a:lstStyle>
            <a:lvl1pPr algn="r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2B7FF55F-F21C-B643-A74B-36327601B2E1}" type="datetime1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327C182E-DBAE-504E-92A2-AD51AB091A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6411" y="6279686"/>
            <a:ext cx="463378" cy="365125"/>
          </a:xfrm>
        </p:spPr>
        <p:txBody>
          <a:bodyPr/>
          <a:lstStyle>
            <a:lvl1pPr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7F43BC75-A8B3-524C-9CB1-17F14D0EA8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96A4D2D2-0C7A-3846-9B00-562F0BD996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69184" y="6279686"/>
            <a:ext cx="2078038" cy="365125"/>
          </a:xfrm>
        </p:spPr>
        <p:txBody>
          <a:bodyPr/>
          <a:lstStyle>
            <a:lvl1pPr algn="l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03E6F7F8-E816-9F49-AEB0-C315D316C6E5}"/>
              </a:ext>
            </a:extLst>
          </p:cNvPr>
          <p:cNvSpPr/>
          <p:nvPr userDrawn="1"/>
        </p:nvSpPr>
        <p:spPr>
          <a:xfrm flipV="1">
            <a:off x="572323" y="6044308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53575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4128DA-AAC1-7941-A5C5-A8AA9CD359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51020" y="445723"/>
            <a:ext cx="5051856" cy="1094451"/>
          </a:xfrm>
        </p:spPr>
        <p:txBody>
          <a:bodyPr anchor="t">
            <a:normAutofit/>
          </a:bodyPr>
          <a:lstStyle>
            <a:lvl1pPr>
              <a:defRPr sz="3600" b="1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A1426C-8D2E-064E-8877-CF481BC617CE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451020" y="1540174"/>
            <a:ext cx="5051856" cy="3436939"/>
          </a:xfrm>
        </p:spPr>
        <p:txBody>
          <a:bodyPr>
            <a:normAutofit/>
          </a:bodyPr>
          <a:lstStyle>
            <a:lvl1pPr marL="0" indent="0">
              <a:buNone/>
              <a:defRPr sz="18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pPr marL="285750" indent="-285750">
              <a:buClr>
                <a:srgbClr val="412181"/>
              </a:buClr>
              <a:buFont typeface="System Font Regular"/>
              <a:buChar char="–"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apspiscing</a:t>
            </a:r>
            <a:r>
              <a:rPr lang="en-US" dirty="0"/>
              <a:t>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neque</a:t>
            </a:r>
            <a:endParaRPr lang="en-US" dirty="0"/>
          </a:p>
          <a:p>
            <a:pPr marL="285750" indent="-285750">
              <a:buClr>
                <a:srgbClr val="412181"/>
              </a:buClr>
              <a:buFont typeface="System Font Regular"/>
              <a:buChar char="–"/>
            </a:pPr>
            <a:r>
              <a:rPr lang="en-US" dirty="0"/>
              <a:t>Maecenas </a:t>
            </a:r>
            <a:r>
              <a:rPr lang="en-US" dirty="0" err="1"/>
              <a:t>enim</a:t>
            </a:r>
            <a:r>
              <a:rPr lang="en-US" dirty="0"/>
              <a:t> ipsum. </a:t>
            </a:r>
          </a:p>
          <a:p>
            <a:pPr marL="285750" indent="-285750">
              <a:buClr>
                <a:srgbClr val="412181"/>
              </a:buClr>
              <a:buFont typeface="System Font Regular"/>
              <a:buChar char="–"/>
            </a:pPr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apspiscing</a:t>
            </a:r>
            <a:r>
              <a:rPr lang="en-US" dirty="0"/>
              <a:t>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quis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neque</a:t>
            </a:r>
            <a:endParaRPr lang="en-US" dirty="0"/>
          </a:p>
          <a:p>
            <a:pPr marL="285750" indent="-285750">
              <a:buClr>
                <a:srgbClr val="412181"/>
              </a:buClr>
              <a:buFont typeface="System Font Regular"/>
              <a:buChar char="–"/>
            </a:pPr>
            <a:r>
              <a:rPr lang="en-US" dirty="0"/>
              <a:t>Maecenas </a:t>
            </a:r>
            <a:r>
              <a:rPr lang="en-US" dirty="0" err="1"/>
              <a:t>enim</a:t>
            </a:r>
            <a:r>
              <a:rPr lang="en-US" dirty="0"/>
              <a:t> ipsum. </a:t>
            </a:r>
          </a:p>
          <a:p>
            <a:pPr marL="285750" indent="-285750">
              <a:buClr>
                <a:srgbClr val="412181"/>
              </a:buClr>
              <a:buFont typeface="System Font Regular"/>
              <a:buChar char="–"/>
            </a:pPr>
            <a:endParaRPr lang="en-US" dirty="0"/>
          </a:p>
        </p:txBody>
      </p:sp>
      <p:sp>
        <p:nvSpPr>
          <p:cNvPr id="23" name="Content Placeholder 2">
            <a:extLst>
              <a:ext uri="{FF2B5EF4-FFF2-40B4-BE49-F238E27FC236}">
                <a16:creationId xmlns:a16="http://schemas.microsoft.com/office/drawing/2014/main" id="{656F5D91-6CAE-2E40-B117-EE7885F1A3C7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6161947" y="578314"/>
            <a:ext cx="5461641" cy="5329540"/>
          </a:xfrm>
        </p:spPr>
        <p:txBody>
          <a:bodyPr>
            <a:normAutofit/>
          </a:bodyPr>
          <a:lstStyle>
            <a:lvl1pPr marL="0" indent="0">
              <a:buNone/>
              <a:defRPr sz="36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7B6A6E0-DF85-3449-9E84-1306B32B4903}"/>
              </a:ext>
            </a:extLst>
          </p:cNvPr>
          <p:cNvSpPr/>
          <p:nvPr userDrawn="1"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ACF1394-2237-C342-AD8D-ED2A656F755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23" y="6325754"/>
            <a:ext cx="397595" cy="290378"/>
          </a:xfrm>
          <a:prstGeom prst="rect">
            <a:avLst/>
          </a:prstGeom>
        </p:spPr>
      </p:pic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77D91A5C-31A0-9E4F-89A6-E6F732F8869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06249" y="6279686"/>
            <a:ext cx="1151238" cy="365125"/>
          </a:xfrm>
        </p:spPr>
        <p:txBody>
          <a:bodyPr/>
          <a:lstStyle>
            <a:lvl1pPr algn="r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CB943D72-51D6-9748-8556-CB55396B2B3D}" type="datetime1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EF918EC5-10AE-5149-881E-0B78161BE7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6411" y="6279686"/>
            <a:ext cx="463378" cy="365125"/>
          </a:xfrm>
        </p:spPr>
        <p:txBody>
          <a:bodyPr/>
          <a:lstStyle>
            <a:lvl1pPr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7F43BC75-A8B3-524C-9CB1-17F14D0EA8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25AB9FC5-7943-6747-8D7C-F3A469A2A0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69184" y="6279686"/>
            <a:ext cx="2078038" cy="365125"/>
          </a:xfrm>
        </p:spPr>
        <p:txBody>
          <a:bodyPr/>
          <a:lstStyle>
            <a:lvl1pPr algn="l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7586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FE6113C-307E-B243-9489-EE881B0AB90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75" y="5838933"/>
            <a:ext cx="2610613" cy="1140842"/>
          </a:xfrm>
          <a:prstGeom prst="rect">
            <a:avLst/>
          </a:prstGeom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3F2B0D9B-80C2-0647-AECC-6F459517BF9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06249" y="6279686"/>
            <a:ext cx="1151238" cy="365125"/>
          </a:xfrm>
        </p:spPr>
        <p:txBody>
          <a:bodyPr/>
          <a:lstStyle>
            <a:lvl1pPr algn="r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43EB3369-BE74-3642-B601-375136569535}" type="datetime1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4164EF76-FD1F-BF49-BDC1-CE5943EE1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6411" y="6279686"/>
            <a:ext cx="463378" cy="365125"/>
          </a:xfrm>
        </p:spPr>
        <p:txBody>
          <a:bodyPr/>
          <a:lstStyle>
            <a:lvl1pPr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7F43BC75-A8B3-524C-9CB1-17F14D0EA8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66311FB8-90B7-7341-8D09-FE0440B184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69184" y="6279686"/>
            <a:ext cx="2078038" cy="365125"/>
          </a:xfrm>
        </p:spPr>
        <p:txBody>
          <a:bodyPr/>
          <a:lstStyle>
            <a:lvl1pPr algn="l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11420C3-4AC6-134C-9C11-DE01497A9F25}"/>
              </a:ext>
            </a:extLst>
          </p:cNvPr>
          <p:cNvSpPr/>
          <p:nvPr userDrawn="1"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18846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438DA4-0F5E-7845-8596-10EB990CC0A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875" y="5838933"/>
            <a:ext cx="2610613" cy="114084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739C63B-F0C7-0A4E-97EB-167369251DF7}"/>
              </a:ext>
            </a:extLst>
          </p:cNvPr>
          <p:cNvSpPr/>
          <p:nvPr userDrawn="1"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84445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C94E6D3-0F28-3B45-9AF0-23664181242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23" y="6325754"/>
            <a:ext cx="397595" cy="290378"/>
          </a:xfrm>
          <a:prstGeom prst="rect">
            <a:avLst/>
          </a:prstGeom>
        </p:spPr>
      </p:pic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ED407B4A-CCDA-F24F-9075-54D39AC9CB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06249" y="6279686"/>
            <a:ext cx="1151238" cy="365125"/>
          </a:xfrm>
        </p:spPr>
        <p:txBody>
          <a:bodyPr/>
          <a:lstStyle>
            <a:lvl1pPr algn="r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6FBB6179-E945-0546-B715-D37AD9BEA25D}" type="datetime1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08DAE6B-D077-6340-B1ED-B2C3C64329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6411" y="6279686"/>
            <a:ext cx="463378" cy="365125"/>
          </a:xfrm>
        </p:spPr>
        <p:txBody>
          <a:bodyPr/>
          <a:lstStyle>
            <a:lvl1pPr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7F43BC75-A8B3-524C-9CB1-17F14D0EA8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1D447343-BC36-834F-8971-2EEDB8D04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69184" y="6279686"/>
            <a:ext cx="2078038" cy="365125"/>
          </a:xfrm>
        </p:spPr>
        <p:txBody>
          <a:bodyPr/>
          <a:lstStyle>
            <a:lvl1pPr algn="l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5F59136A-2629-4D43-90ED-3E76D021BA5B}"/>
              </a:ext>
            </a:extLst>
          </p:cNvPr>
          <p:cNvSpPr/>
          <p:nvPr userDrawn="1"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064279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732A531-4334-4547-B44B-3B3F0F62DD8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23" y="6325754"/>
            <a:ext cx="397595" cy="290378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3E4450A4-4C22-674B-8B42-F2CB149198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06249" y="6279686"/>
            <a:ext cx="1151238" cy="365125"/>
          </a:xfrm>
        </p:spPr>
        <p:txBody>
          <a:bodyPr/>
          <a:lstStyle>
            <a:lvl1pPr algn="r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8F2CFDE4-500E-7F4F-9658-46D566EEF365}" type="datetime1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29127646-2D44-CC4A-9B2D-73D743710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6411" y="6279686"/>
            <a:ext cx="463378" cy="365125"/>
          </a:xfrm>
        </p:spPr>
        <p:txBody>
          <a:bodyPr/>
          <a:lstStyle>
            <a:lvl1pPr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7F43BC75-A8B3-524C-9CB1-17F14D0EA8E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649A825-4257-7C4B-AEA5-1E42316D9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69184" y="6279686"/>
            <a:ext cx="2078038" cy="365125"/>
          </a:xfrm>
        </p:spPr>
        <p:txBody>
          <a:bodyPr/>
          <a:lstStyle>
            <a:lvl1pPr algn="l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06B101C-6CCC-0E4D-BB62-971DEE9DFEE5}"/>
              </a:ext>
            </a:extLst>
          </p:cNvPr>
          <p:cNvSpPr/>
          <p:nvPr userDrawn="1"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346707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  <a:lvl2pPr>
              <a:defRPr b="0" i="0">
                <a:latin typeface="Arial" panose="020B0604020202020204" pitchFamily="34" charset="0"/>
              </a:defRPr>
            </a:lvl2pPr>
            <a:lvl3pPr>
              <a:defRPr b="0" i="0">
                <a:latin typeface="Arial" panose="020B0604020202020204" pitchFamily="34" charset="0"/>
              </a:defRPr>
            </a:lvl3pPr>
            <a:lvl4pPr>
              <a:defRPr b="0" i="0">
                <a:latin typeface="Arial" panose="020B0604020202020204" pitchFamily="34" charset="0"/>
              </a:defRPr>
            </a:lvl4pPr>
            <a:lvl5pPr>
              <a:defRPr b="0" i="0">
                <a:latin typeface="Arial" panose="020B06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152061"/>
            <a:ext cx="2844800" cy="548640"/>
          </a:xfrm>
          <a:prstGeom prst="rect">
            <a:avLst/>
          </a:prstGeom>
        </p:spPr>
        <p:txBody>
          <a:bodyPr/>
          <a:lstStyle>
            <a:lvl1pPr algn="r">
              <a:defRPr sz="1600" b="0" i="0">
                <a:solidFill>
                  <a:schemeClr val="bg1"/>
                </a:solidFill>
                <a:latin typeface="Arial" panose="020B0604020202020204" pitchFamily="34" charset="0"/>
              </a:defRPr>
            </a:lvl1pPr>
          </a:lstStyle>
          <a:p>
            <a:fld id="{DCFA5CDC-8590-3A4E-8FE3-D2C8EC251A30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0" i="0">
                <a:latin typeface="Arial" panose="020B06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188D116-E90F-1D4B-BB59-D1F951B681F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23" y="6325754"/>
            <a:ext cx="397595" cy="290378"/>
          </a:xfrm>
          <a:prstGeom prst="rect">
            <a:avLst/>
          </a:prstGeom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8268B584-E8EF-8F4B-87A7-0E82A5C672F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806249" y="6279686"/>
            <a:ext cx="1151238" cy="365125"/>
          </a:xfrm>
        </p:spPr>
        <p:txBody>
          <a:bodyPr/>
          <a:lstStyle>
            <a:lvl1pPr algn="r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fld id="{A118C433-7D8A-E245-8E25-534338F3D54D}" type="datetime1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AADCA808-C7D6-CB40-BFF5-C003B59321D1}"/>
              </a:ext>
            </a:extLst>
          </p:cNvPr>
          <p:cNvSpPr txBox="1">
            <a:spLocks/>
          </p:cNvSpPr>
          <p:nvPr userDrawn="1"/>
        </p:nvSpPr>
        <p:spPr>
          <a:xfrm>
            <a:off x="11236411" y="6279686"/>
            <a:ext cx="4633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rgbClr val="41218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43BC75-A8B3-524C-9CB1-17F14D0EA8E1}" type="slidenum">
              <a:rPr lang="en-US" b="0" i="0" smtClean="0">
                <a:latin typeface="Arial" panose="020B0604020202020204" pitchFamily="34" charset="0"/>
              </a:rPr>
              <a:pPr/>
              <a:t>‹#›</a:t>
            </a:fld>
            <a:endParaRPr lang="en-US" b="0" i="0" dirty="0">
              <a:latin typeface="Arial" panose="020B0604020202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2937057-F44A-6744-BF83-425E52194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069184" y="6279686"/>
            <a:ext cx="2078038" cy="365125"/>
          </a:xfrm>
        </p:spPr>
        <p:txBody>
          <a:bodyPr/>
          <a:lstStyle>
            <a:lvl1pPr algn="l">
              <a:defRPr sz="1000" b="0" i="0">
                <a:solidFill>
                  <a:srgbClr val="412181"/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AE4AF8D-123C-304A-8FCB-6E653223600F}"/>
              </a:ext>
            </a:extLst>
          </p:cNvPr>
          <p:cNvSpPr/>
          <p:nvPr userDrawn="1"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0" i="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17619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9D16B-CB92-3544-A5EA-B67C96C298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0D7D0B6-B26C-C64F-A938-2C0D986E44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EFE7565-959C-E54E-A649-F5E4F8D3D5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684F03-5569-F046-9F2A-6B1BCA2E8622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49C7F2D-3829-A449-B725-4BEE12978F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732FF8-8063-E545-A60F-88701C2084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C0A243-2DF0-1542-84A9-EC56ED886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82443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2F5A1B-84A8-48E9-A33E-9EE1F6B0C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98B204-8E4A-40ED-B71B-D1C0BC5F86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B8DB7F-B09E-438B-8DFF-62DA2DD9686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A01CBA2-3F27-42E2-97AF-546BB8CACD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B893F-9A55-4E20-AA31-BCEDB32AE8D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004281D-6C39-4D32-A68C-8F39D87B3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F7F2E5-4D69-4000-9AE5-3B3E1A213A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0DABF-A4EF-4951-89FD-DC62C18A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4327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29C134-F5CC-4871-AE15-B56F2BAAD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FFF0AFC-F202-42CE-90B0-EE3B1E34E8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769EEF-0109-4D50-A391-8221CDE596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1274C7-EF91-4197-8F38-41F12B3A46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797E36C-C5C4-4FEF-8EC8-7B801B070A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35AB03E-8259-4C96-8FBA-41B9AEADC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B893F-9A55-4E20-AA31-BCEDB32AE8D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236D295-5C49-45CD-B5F1-7751C7B8B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06C3499-C85C-43CB-9C6F-A0D280D18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0DABF-A4EF-4951-89FD-DC62C18A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2579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56857-20B6-4941-86DE-575DFA3D8A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97DBC43-FAC4-405D-BF86-D17A17F2AD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B893F-9A55-4E20-AA31-BCEDB32AE8D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58CB2E-1563-47E4-94C1-94D800EA4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6FC5B9-6743-4D5B-A9C7-FA192B4CD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0DABF-A4EF-4951-89FD-DC62C18A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9654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EFC8F5-2C89-4AFE-BC78-14DE1C0E2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B893F-9A55-4E20-AA31-BCEDB32AE8D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9A9D712-FA02-4CE0-A1DC-F6B6D1DCA4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570F20-CDC9-4502-BD88-C44B4C361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0DABF-A4EF-4951-89FD-DC62C18A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5227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660D07-E92A-4867-8B1F-A9521B065C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9B52C52-51BE-4BB6-93A4-314529EDF3A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F94F8E-5553-468A-B1E4-AA8E372325E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C03005-0A61-4E2C-BF3F-42A5BB9CAD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B893F-9A55-4E20-AA31-BCEDB32AE8D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04FF41-F814-45A5-BC58-FBC28BF44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0E1CAF-ED0A-4D76-AADE-D4B51E1523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0DABF-A4EF-4951-89FD-DC62C18A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20604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A4E698-5B68-4E17-8C6A-177C7ABE5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28650AE-2E93-4C19-8B0B-3A73EC2EE7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3AAE121-9D33-4C43-B69B-5FCFC88D99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74DF00-E1F6-40A3-A14B-1524E2034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0B893F-9A55-4E20-AA31-BCEDB32AE8D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8C744-C51F-41DB-A200-6B82ECB323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62BFE1-F43A-4AA2-9098-7892923DD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30DABF-A4EF-4951-89FD-DC62C18A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5420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slideLayout" Target="../slideLayouts/slideLayout32.xml"/><Relationship Id="rId18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slideLayout" Target="../slideLayouts/slideLayout31.xml"/><Relationship Id="rId17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1.xml"/><Relationship Id="rId16" Type="http://schemas.openxmlformats.org/officeDocument/2006/relationships/slideLayout" Target="../slideLayouts/slideLayout35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8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Relationship Id="rId14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324C39B-DE66-414C-9D3C-ED941FB7E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176521-E5F1-4ACD-9677-CEE247A7D5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11F58B-501E-4BF1-9D28-4C7CBFB5B4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0B893F-9A55-4E20-AA31-BCEDB32AE8DE}" type="datetimeFigureOut">
              <a:rPr lang="en-US" smtClean="0"/>
              <a:t>3/11/2022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81012D-9EA3-4CB3-B784-BF732591F1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5388C1-D88C-4AD9-9415-C7C6C40CA3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30DABF-A4EF-4951-89FD-DC62C18AA1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3456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60626F8-C5C3-E543-A35C-75165DE659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7A55B5-5F55-7643-B97E-FECF623649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7F78EE-099C-9843-8FC4-09ABAD2C9CC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8473E857-1347-B84A-B3F2-A3FD31414CD9}" type="datetime1">
              <a:rPr lang="en-US" smtClean="0"/>
              <a:pPr/>
              <a:t>3/11/2022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E9ABDD-7C02-AA4B-AACA-9E545DD9AB1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9CFA9-C6B3-0E42-9F99-394BFC2F79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</a:defRPr>
            </a:lvl1pPr>
          </a:lstStyle>
          <a:p>
            <a:fld id="{7F43BC75-A8B3-524C-9CB1-17F14D0EA8E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04649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680" r:id="rId12"/>
    <p:sldLayoutId id="2147483681" r:id="rId13"/>
    <p:sldLayoutId id="2147483682" r:id="rId14"/>
    <p:sldLayoutId id="2147483683" r:id="rId15"/>
    <p:sldLayoutId id="2147483684" r:id="rId16"/>
    <p:sldLayoutId id="2147483685" r:id="rId17"/>
    <p:sldLayoutId id="2147483686" r:id="rId18"/>
    <p:sldLayoutId id="2147483687" r:id="rId1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Arial" panose="020B0604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31.emf"/><Relationship Id="rId5" Type="http://schemas.openxmlformats.org/officeDocument/2006/relationships/image" Target="../media/image30.emf"/><Relationship Id="rId4" Type="http://schemas.openxmlformats.org/officeDocument/2006/relationships/image" Target="../media/image29.em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tif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.emf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guardian.com/society/2021/jan/17/gary-taubes-interview-obesity-calories-hormones-case-for-keto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emf"/><Relationship Id="rId4" Type="http://schemas.openxmlformats.org/officeDocument/2006/relationships/hyperlink" Target="https://stop.publichealth.gwu.edu/sites/stop.publichealth.gwu.edu/files/documents/Fast%20Facts%20Cost%20of%20Obesity.pdf" TargetMode="Externa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2.em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emf"/><Relationship Id="rId2" Type="http://schemas.openxmlformats.org/officeDocument/2006/relationships/image" Target="../media/image46.emf"/><Relationship Id="rId1" Type="http://schemas.openxmlformats.org/officeDocument/2006/relationships/slideLayout" Target="../slideLayouts/slideLayout28.xml"/><Relationship Id="rId6" Type="http://schemas.openxmlformats.org/officeDocument/2006/relationships/image" Target="../media/image50.emf"/><Relationship Id="rId5" Type="http://schemas.openxmlformats.org/officeDocument/2006/relationships/image" Target="../media/image49.emf"/><Relationship Id="rId4" Type="http://schemas.openxmlformats.org/officeDocument/2006/relationships/image" Target="../media/image4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text, person, posing, swimming&#10;&#10;Description automatically generated">
            <a:extLst>
              <a:ext uri="{FF2B5EF4-FFF2-40B4-BE49-F238E27FC236}">
                <a16:creationId xmlns:a16="http://schemas.microsoft.com/office/drawing/2014/main" id="{EE7CB6AD-9C90-3647-B9B8-138C78E44A2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0" r="36989"/>
          <a:stretch/>
        </p:blipFill>
        <p:spPr>
          <a:xfrm>
            <a:off x="4508206" y="0"/>
            <a:ext cx="7683794" cy="685800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E1689BA7-C887-8C45-93EC-7F42A8B205A5}"/>
              </a:ext>
            </a:extLst>
          </p:cNvPr>
          <p:cNvSpPr/>
          <p:nvPr/>
        </p:nvSpPr>
        <p:spPr>
          <a:xfrm>
            <a:off x="0" y="0"/>
            <a:ext cx="8059479" cy="6858000"/>
          </a:xfrm>
          <a:prstGeom prst="rect">
            <a:avLst/>
          </a:prstGeom>
          <a:gradFill>
            <a:gsLst>
              <a:gs pos="62000">
                <a:srgbClr val="3E1C84"/>
              </a:gs>
              <a:gs pos="100000">
                <a:srgbClr val="3E1C84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75050A70-1461-DC47-852A-FCB9A66271D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5980823"/>
            <a:ext cx="1900767" cy="512655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91DCD88-4622-354B-A155-28130B0F70A2}"/>
              </a:ext>
            </a:extLst>
          </p:cNvPr>
          <p:cNvSpPr txBox="1">
            <a:spLocks/>
          </p:cNvSpPr>
          <p:nvPr/>
        </p:nvSpPr>
        <p:spPr>
          <a:xfrm>
            <a:off x="440264" y="355519"/>
            <a:ext cx="10584787" cy="2196092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rgbClr val="FED01F"/>
                </a:solidFill>
                <a:latin typeface="Arial" panose="020B0604020202020204" pitchFamily="34" charset="0"/>
              </a:rPr>
              <a:t>Pennington Biomedical </a:t>
            </a:r>
            <a:br>
              <a:rPr lang="en-US" sz="4800" dirty="0">
                <a:solidFill>
                  <a:srgbClr val="FED01F"/>
                </a:solidFill>
                <a:latin typeface="Arial" panose="020B0604020202020204" pitchFamily="34" charset="0"/>
              </a:rPr>
            </a:br>
            <a:r>
              <a:rPr lang="en-US" sz="4800" dirty="0">
                <a:solidFill>
                  <a:srgbClr val="FED01F"/>
                </a:solidFill>
                <a:latin typeface="Arial" panose="020B0604020202020204" pitchFamily="34" charset="0"/>
              </a:rPr>
              <a:t>2021 and Beyond</a:t>
            </a:r>
          </a:p>
        </p:txBody>
      </p:sp>
    </p:spTree>
    <p:extLst>
      <p:ext uri="{BB962C8B-B14F-4D97-AF65-F5344CB8AC3E}">
        <p14:creationId xmlns:p14="http://schemas.microsoft.com/office/powerpoint/2010/main" val="41224691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21C3202B-E61E-1240-BF49-9DAB96AAC3F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379252" y="-14287"/>
            <a:ext cx="5839642" cy="687228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A63EE1-EE8B-1A40-8AE7-7D5F41E2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020" y="445723"/>
            <a:ext cx="5644980" cy="853219"/>
          </a:xfrm>
        </p:spPr>
        <p:txBody>
          <a:bodyPr>
            <a:noAutofit/>
          </a:bodyPr>
          <a:lstStyle/>
          <a:p>
            <a:r>
              <a:rPr lang="en-US" dirty="0">
                <a:solidFill>
                  <a:srgbClr val="3E1C84"/>
                </a:solidFill>
              </a:rPr>
              <a:t>Pennington Biomedical</a:t>
            </a:r>
            <a:br>
              <a:rPr lang="en-US" sz="4400" dirty="0">
                <a:solidFill>
                  <a:srgbClr val="3E1C84"/>
                </a:solidFill>
              </a:rPr>
            </a:br>
            <a:endParaRPr lang="en-US" sz="4400" dirty="0">
              <a:solidFill>
                <a:srgbClr val="3E1C84"/>
              </a:solidFill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D8982A3-80B3-EE4B-97CA-F923FA719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8410" y="1415602"/>
            <a:ext cx="4659718" cy="116555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sz="2000" dirty="0">
                <a:solidFill>
                  <a:schemeClr val="tx1"/>
                </a:solidFill>
              </a:rPr>
              <a:t>Understanding the biologic basis of chronic conditions like obesity, diabetes and more.</a:t>
            </a:r>
            <a:endParaRPr lang="en-US" sz="2000" dirty="0"/>
          </a:p>
          <a:p>
            <a:pPr>
              <a:lnSpc>
                <a:spcPct val="100000"/>
              </a:lnSpc>
              <a:spcBef>
                <a:spcPts val="150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1500"/>
              </a:spcBef>
            </a:pPr>
            <a:endParaRPr lang="en-US" sz="2000" dirty="0"/>
          </a:p>
          <a:p>
            <a:pPr>
              <a:lnSpc>
                <a:spcPct val="100000"/>
              </a:lnSpc>
              <a:spcBef>
                <a:spcPts val="1500"/>
              </a:spcBef>
            </a:pPr>
            <a:endParaRPr lang="en-US" sz="2000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14FFD7-FA5E-2E41-9241-FAD42B92B434}"/>
              </a:ext>
            </a:extLst>
          </p:cNvPr>
          <p:cNvCxnSpPr/>
          <p:nvPr/>
        </p:nvCxnSpPr>
        <p:spPr>
          <a:xfrm>
            <a:off x="6348380" y="6056026"/>
            <a:ext cx="5271297" cy="0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D476DD81-4546-F643-8773-A8B9EFB01D4E}"/>
              </a:ext>
            </a:extLst>
          </p:cNvPr>
          <p:cNvSpPr txBox="1">
            <a:spLocks/>
          </p:cNvSpPr>
          <p:nvPr/>
        </p:nvSpPr>
        <p:spPr>
          <a:xfrm>
            <a:off x="1458410" y="5058140"/>
            <a:ext cx="4889970" cy="74886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1218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Key pillars of good health: nutrition, physical activity, sleep and behaviors.</a:t>
            </a:r>
          </a:p>
          <a:p>
            <a:pPr>
              <a:lnSpc>
                <a:spcPct val="100000"/>
              </a:lnSpc>
              <a:spcBef>
                <a:spcPts val="1500"/>
              </a:spcBef>
            </a:pPr>
            <a:endParaRPr lang="en-US" sz="20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500"/>
              </a:spcBef>
            </a:pPr>
            <a:endParaRPr lang="en-US" sz="20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500"/>
              </a:spcBef>
            </a:pPr>
            <a:endParaRPr lang="en-US" sz="20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500"/>
              </a:spcBef>
            </a:pP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43856A9F-39D8-224D-BF74-A9A1AA73E126}"/>
              </a:ext>
            </a:extLst>
          </p:cNvPr>
          <p:cNvSpPr txBox="1">
            <a:spLocks/>
          </p:cNvSpPr>
          <p:nvPr/>
        </p:nvSpPr>
        <p:spPr>
          <a:xfrm>
            <a:off x="1458410" y="2818090"/>
            <a:ext cx="4155312" cy="74886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1218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Developing effective treatment approaches.</a:t>
            </a: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73F3BBC4-E442-9C43-99C0-9B5CC755B6D4}"/>
              </a:ext>
            </a:extLst>
          </p:cNvPr>
          <p:cNvSpPr txBox="1">
            <a:spLocks/>
          </p:cNvSpPr>
          <p:nvPr/>
        </p:nvSpPr>
        <p:spPr>
          <a:xfrm>
            <a:off x="1458410" y="3966500"/>
            <a:ext cx="4155312" cy="74886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1218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1500"/>
              </a:spcBef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Developing effective preventive programs.</a:t>
            </a:r>
            <a:endParaRPr lang="en-US" sz="2000" dirty="0">
              <a:latin typeface="Arial" panose="020B0604020202020204" pitchFamily="34" charset="0"/>
            </a:endParaRPr>
          </a:p>
          <a:p>
            <a:pPr>
              <a:lnSpc>
                <a:spcPct val="100000"/>
              </a:lnSpc>
              <a:spcBef>
                <a:spcPts val="1500"/>
              </a:spcBef>
            </a:pPr>
            <a:endParaRPr lang="en-US" sz="2000" dirty="0">
              <a:latin typeface="Arial" panose="020B0604020202020204" pitchFamily="34" charset="0"/>
            </a:endParaRPr>
          </a:p>
        </p:txBody>
      </p: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DBEA53A9-45BB-5648-BB48-72A0187581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8280" y="1497289"/>
            <a:ext cx="811676" cy="811676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9B6C5D9D-4A47-D543-862A-5D4D27A1261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0068" y="3831017"/>
            <a:ext cx="731219" cy="888933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id="{E578530C-C214-9C41-9793-6E3E169C109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2663" y="2641352"/>
            <a:ext cx="746028" cy="857278"/>
          </a:xfrm>
          <a:prstGeom prst="rect">
            <a:avLst/>
          </a:prstGeom>
        </p:spPr>
      </p:pic>
      <p:pic>
        <p:nvPicPr>
          <p:cNvPr id="25" name="Picture 24" descr="A picture containing text&#10;&#10;Description automatically generated">
            <a:extLst>
              <a:ext uri="{FF2B5EF4-FFF2-40B4-BE49-F238E27FC236}">
                <a16:creationId xmlns:a16="http://schemas.microsoft.com/office/drawing/2014/main" id="{D178B09B-4FD2-7D41-8443-A5F21854B234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310" y="5147505"/>
            <a:ext cx="802733" cy="647920"/>
          </a:xfrm>
          <a:prstGeom prst="rect">
            <a:avLst/>
          </a:prstGeom>
        </p:spPr>
      </p:pic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2F4CBC97-1EAF-BF4A-A617-E0DA779D5B26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latin typeface="Arial" panose="020B0604020202020204" pitchFamily="34" charset="0"/>
              </a:rPr>
              <a:pPr algn="r"/>
              <a:t>10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1693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person, wall, posing&#10;&#10;Description automatically generated">
            <a:extLst>
              <a:ext uri="{FF2B5EF4-FFF2-40B4-BE49-F238E27FC236}">
                <a16:creationId xmlns:a16="http://schemas.microsoft.com/office/drawing/2014/main" id="{B425E5FB-C5D3-B040-9DDF-CDB13A990E2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995" y="0"/>
            <a:ext cx="10286005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D5E9F68-0C4E-4D4C-B20A-D62B766E7DA0}"/>
              </a:ext>
            </a:extLst>
          </p:cNvPr>
          <p:cNvSpPr/>
          <p:nvPr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4AD6239-A06D-754A-9A72-677EF5E2C3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020" y="445723"/>
            <a:ext cx="3738594" cy="1085126"/>
          </a:xfrm>
        </p:spPr>
        <p:txBody>
          <a:bodyPr>
            <a:noAutofit/>
          </a:bodyPr>
          <a:lstStyle/>
          <a:p>
            <a:r>
              <a:rPr lang="en-US" sz="7000" dirty="0">
                <a:solidFill>
                  <a:srgbClr val="3E1C84"/>
                </a:solidFill>
              </a:rPr>
              <a:t>Vision</a:t>
            </a:r>
            <a:endParaRPr lang="en-US" sz="7000" dirty="0"/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6B07673-7335-224C-96A4-4DFBDE0ED7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018" y="2023647"/>
            <a:ext cx="3865488" cy="1699267"/>
          </a:xfrm>
        </p:spPr>
        <p:txBody>
          <a:bodyPr>
            <a:noAutofit/>
          </a:bodyPr>
          <a:lstStyle/>
          <a:p>
            <a:r>
              <a:rPr lang="en-US" sz="3200" dirty="0">
                <a:solidFill>
                  <a:schemeClr val="tx1"/>
                </a:solidFill>
              </a:rPr>
              <a:t>To lead the world in eliminating chronic disease.</a:t>
            </a: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56CFBE65-0DA6-D742-87A0-F40C90A4043A}"/>
              </a:ext>
            </a:extLst>
          </p:cNvPr>
          <p:cNvCxnSpPr>
            <a:cxnSpLocks/>
          </p:cNvCxnSpPr>
          <p:nvPr/>
        </p:nvCxnSpPr>
        <p:spPr>
          <a:xfrm flipV="1">
            <a:off x="4917440" y="6056026"/>
            <a:ext cx="6702237" cy="15714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20DE68D-0FDF-2E41-8F76-BD42B81ED8D4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latin typeface="Arial" panose="020B0604020202020204" pitchFamily="34" charset="0"/>
              </a:rPr>
              <a:pPr algn="r"/>
              <a:t>11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15487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F85BB4-362D-2748-9902-00D2E32D0F4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A63EE1-EE8B-1A40-8AE7-7D5F41E24E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000" dirty="0"/>
              <a:t>Mission</a:t>
            </a:r>
            <a:endParaRPr lang="en-US" sz="7000" dirty="0">
              <a:solidFill>
                <a:srgbClr val="3E1C84"/>
              </a:solidFill>
            </a:endParaRPr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2C39FA86-FC73-BC4F-A2C9-3520007FF2E0}"/>
              </a:ext>
            </a:extLst>
          </p:cNvPr>
          <p:cNvSpPr txBox="1">
            <a:spLocks/>
          </p:cNvSpPr>
          <p:nvPr/>
        </p:nvSpPr>
        <p:spPr>
          <a:xfrm>
            <a:off x="451021" y="2023647"/>
            <a:ext cx="5196018" cy="311299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1218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To </a:t>
            </a:r>
            <a:r>
              <a:rPr lang="en-US" sz="3200" b="1" dirty="0">
                <a:solidFill>
                  <a:srgbClr val="3E1C84"/>
                </a:solidFill>
                <a:latin typeface="Arial" panose="020B0604020202020204" pitchFamily="34" charset="0"/>
              </a:rPr>
              <a:t>discover the triggers </a:t>
            </a:r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</a:rPr>
              <a:t>of chronic diseases through innovative research that improves human health across the life span.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1B102915-881D-A14F-B2F4-909B2CD3FE6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23" y="6325754"/>
            <a:ext cx="397595" cy="290378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0030F1-43F9-204E-8D4F-710F6AD56D39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solidFill>
                  <a:srgbClr val="3E1C84"/>
                </a:solidFill>
                <a:latin typeface="Arial" panose="020B0604020202020204" pitchFamily="34" charset="0"/>
              </a:rPr>
              <a:pPr algn="r"/>
              <a:t>12</a:t>
            </a:fld>
            <a:endParaRPr lang="en-US" dirty="0">
              <a:solidFill>
                <a:srgbClr val="3E1C84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241512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25EB24A-2139-2F41-A65A-5644235572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69183" y="0"/>
            <a:ext cx="612281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A63EE1-EE8B-1A40-8AE7-7D5F41E2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020" y="445723"/>
            <a:ext cx="5177620" cy="1352730"/>
          </a:xfrm>
        </p:spPr>
        <p:txBody>
          <a:bodyPr>
            <a:noAutofit/>
          </a:bodyPr>
          <a:lstStyle/>
          <a:p>
            <a:r>
              <a:rPr lang="en-US" sz="2400" dirty="0"/>
              <a:t>Our mission is realized in a unique settings: </a:t>
            </a:r>
            <a:r>
              <a:rPr lang="en-US" sz="2400" b="0" dirty="0">
                <a:solidFill>
                  <a:schemeClr val="tx1"/>
                </a:solidFill>
                <a:latin typeface="Arial" panose="020B0604020202020204" pitchFamily="34" charset="0"/>
              </a:rPr>
              <a:t>integrated, interdisciplinary and innovative. 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6BFBDA-FE6B-BB40-BD00-55659888D126}"/>
              </a:ext>
            </a:extLst>
          </p:cNvPr>
          <p:cNvSpPr/>
          <p:nvPr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0BBBF768-C94E-774B-9D1A-691D649529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1125" y="1988777"/>
            <a:ext cx="1510555" cy="1074629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</a:pPr>
            <a:r>
              <a:rPr lang="en-US" sz="4000" b="1" dirty="0"/>
              <a:t>200+</a:t>
            </a:r>
            <a:br>
              <a:rPr lang="en-US" sz="2800" dirty="0"/>
            </a:br>
            <a:r>
              <a:rPr lang="en-US" sz="1600" dirty="0">
                <a:solidFill>
                  <a:schemeClr val="tx1"/>
                </a:solidFill>
              </a:rPr>
              <a:t>Scientists</a:t>
            </a: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C504B8A4-3288-AB4B-88BF-FF4B27810B1C}"/>
              </a:ext>
            </a:extLst>
          </p:cNvPr>
          <p:cNvSpPr txBox="1">
            <a:spLocks/>
          </p:cNvSpPr>
          <p:nvPr/>
        </p:nvSpPr>
        <p:spPr>
          <a:xfrm>
            <a:off x="2138134" y="1988777"/>
            <a:ext cx="933340" cy="1074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1218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3E1C84"/>
                </a:solidFill>
                <a:latin typeface="Arial" panose="020B0604020202020204" pitchFamily="34" charset="0"/>
              </a:rPr>
              <a:t>63</a:t>
            </a:r>
            <a:b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Faculty</a:t>
            </a:r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21507A4E-9306-B24B-8063-0DE8DEED9BFB}"/>
              </a:ext>
            </a:extLst>
          </p:cNvPr>
          <p:cNvSpPr txBox="1">
            <a:spLocks/>
          </p:cNvSpPr>
          <p:nvPr/>
        </p:nvSpPr>
        <p:spPr>
          <a:xfrm>
            <a:off x="3263117" y="1988777"/>
            <a:ext cx="933340" cy="1074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1218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000" b="1" dirty="0">
                <a:latin typeface="Arial" panose="020B0604020202020204" pitchFamily="34" charset="0"/>
              </a:rPr>
              <a:t>95</a:t>
            </a:r>
            <a:br>
              <a:rPr lang="en-US" sz="2800" dirty="0">
                <a:latin typeface="Arial" panose="020B0604020202020204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Adjunct</a:t>
            </a:r>
          </a:p>
        </p:txBody>
      </p:sp>
      <p:sp>
        <p:nvSpPr>
          <p:cNvPr id="19" name="Content Placeholder 2">
            <a:extLst>
              <a:ext uri="{FF2B5EF4-FFF2-40B4-BE49-F238E27FC236}">
                <a16:creationId xmlns:a16="http://schemas.microsoft.com/office/drawing/2014/main" id="{55F0EA52-5EBC-2A44-8390-B709D993A6DC}"/>
              </a:ext>
            </a:extLst>
          </p:cNvPr>
          <p:cNvSpPr txBox="1">
            <a:spLocks/>
          </p:cNvSpPr>
          <p:nvPr/>
        </p:nvSpPr>
        <p:spPr>
          <a:xfrm>
            <a:off x="4388100" y="1993388"/>
            <a:ext cx="1044981" cy="1074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1218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000" b="1" dirty="0">
                <a:latin typeface="Arial" panose="020B0604020202020204" pitchFamily="34" charset="0"/>
              </a:rPr>
              <a:t>23</a:t>
            </a:r>
            <a:br>
              <a:rPr lang="en-US" sz="4000" dirty="0">
                <a:latin typeface="Arial" panose="020B0604020202020204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Post-Doc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D301859F-4101-D445-847D-2D621D80EBF1}"/>
              </a:ext>
            </a:extLst>
          </p:cNvPr>
          <p:cNvSpPr txBox="1">
            <a:spLocks/>
          </p:cNvSpPr>
          <p:nvPr/>
        </p:nvSpPr>
        <p:spPr>
          <a:xfrm>
            <a:off x="507006" y="4653591"/>
            <a:ext cx="4350744" cy="1074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1218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000" b="1" dirty="0">
                <a:latin typeface="Arial" panose="020B0604020202020204" pitchFamily="34" charset="0"/>
              </a:rPr>
              <a:t>763,000+ sq ft</a:t>
            </a:r>
            <a:br>
              <a:rPr lang="en-US" sz="4000" dirty="0">
                <a:latin typeface="Arial" panose="020B0604020202020204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State-of-the-art Facilities</a:t>
            </a:r>
          </a:p>
        </p:txBody>
      </p:sp>
      <p:sp>
        <p:nvSpPr>
          <p:cNvPr id="21" name="Content Placeholder 2">
            <a:extLst>
              <a:ext uri="{FF2B5EF4-FFF2-40B4-BE49-F238E27FC236}">
                <a16:creationId xmlns:a16="http://schemas.microsoft.com/office/drawing/2014/main" id="{8050E0BF-A9CF-624A-8E02-2ADDA9863A0F}"/>
              </a:ext>
            </a:extLst>
          </p:cNvPr>
          <p:cNvSpPr txBox="1">
            <a:spLocks/>
          </p:cNvSpPr>
          <p:nvPr/>
        </p:nvSpPr>
        <p:spPr>
          <a:xfrm>
            <a:off x="501125" y="3253730"/>
            <a:ext cx="1510555" cy="1074629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1218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3E1C84"/>
                </a:solidFill>
                <a:latin typeface="Arial" panose="020B0604020202020204" pitchFamily="34" charset="0"/>
              </a:rPr>
              <a:t>41</a:t>
            </a:r>
            <a:b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Research Labs</a:t>
            </a:r>
          </a:p>
        </p:txBody>
      </p:sp>
      <p:sp>
        <p:nvSpPr>
          <p:cNvPr id="22" name="Content Placeholder 2">
            <a:extLst>
              <a:ext uri="{FF2B5EF4-FFF2-40B4-BE49-F238E27FC236}">
                <a16:creationId xmlns:a16="http://schemas.microsoft.com/office/drawing/2014/main" id="{530F888B-93B8-AE49-B81A-D282D27A64A2}"/>
              </a:ext>
            </a:extLst>
          </p:cNvPr>
          <p:cNvSpPr txBox="1">
            <a:spLocks/>
          </p:cNvSpPr>
          <p:nvPr/>
        </p:nvSpPr>
        <p:spPr>
          <a:xfrm>
            <a:off x="2284552" y="3253730"/>
            <a:ext cx="1510555" cy="1074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1218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000" b="1" dirty="0">
                <a:solidFill>
                  <a:srgbClr val="3E1C84"/>
                </a:solidFill>
                <a:latin typeface="Arial" panose="020B0604020202020204" pitchFamily="34" charset="0"/>
              </a:rPr>
              <a:t>13</a:t>
            </a:r>
            <a:br>
              <a:rPr lang="en-US" sz="28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Core Facilities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D5727A3-5BFD-2E41-ADBD-1A58D001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BC75-A8B3-524C-9CB1-17F14D0EA8E1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86FB6469-6FBF-B843-828E-BBF72DFA8D41}"/>
              </a:ext>
            </a:extLst>
          </p:cNvPr>
          <p:cNvSpPr txBox="1">
            <a:spLocks/>
          </p:cNvSpPr>
          <p:nvPr/>
        </p:nvSpPr>
        <p:spPr>
          <a:xfrm>
            <a:off x="3884406" y="3262952"/>
            <a:ext cx="1898853" cy="10746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1218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</a:pPr>
            <a:r>
              <a:rPr lang="en-US" sz="4000" b="1" dirty="0">
                <a:latin typeface="Arial" panose="020B0604020202020204" pitchFamily="34" charset="0"/>
              </a:rPr>
              <a:t>482</a:t>
            </a:r>
            <a:br>
              <a:rPr lang="en-US" sz="2800" dirty="0">
                <a:latin typeface="Arial" panose="020B0604020202020204" pitchFamily="34" charset="0"/>
              </a:rPr>
            </a:br>
            <a:r>
              <a:rPr lang="en-US" sz="1600" dirty="0">
                <a:solidFill>
                  <a:schemeClr val="tx1"/>
                </a:solidFill>
                <a:latin typeface="Arial" panose="020B0604020202020204" pitchFamily="34" charset="0"/>
              </a:rPr>
              <a:t>Total Employees</a:t>
            </a:r>
            <a:endParaRPr lang="en-US" sz="17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8FE6A38F-33F2-EB43-9E4D-3455D5BBB83D}"/>
              </a:ext>
            </a:extLst>
          </p:cNvPr>
          <p:cNvCxnSpPr>
            <a:cxnSpLocks/>
          </p:cNvCxnSpPr>
          <p:nvPr/>
        </p:nvCxnSpPr>
        <p:spPr>
          <a:xfrm flipV="1">
            <a:off x="6097956" y="6045866"/>
            <a:ext cx="5521721" cy="15714"/>
          </a:xfrm>
          <a:prstGeom prst="line">
            <a:avLst/>
          </a:prstGeom>
          <a:ln w="158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2">
            <a:extLst>
              <a:ext uri="{FF2B5EF4-FFF2-40B4-BE49-F238E27FC236}">
                <a16:creationId xmlns:a16="http://schemas.microsoft.com/office/drawing/2014/main" id="{58C10686-801F-D546-86FE-8009641189B1}"/>
              </a:ext>
            </a:extLst>
          </p:cNvPr>
          <p:cNvSpPr txBox="1">
            <a:spLocks/>
          </p:cNvSpPr>
          <p:nvPr/>
        </p:nvSpPr>
        <p:spPr>
          <a:xfrm>
            <a:off x="11237976" y="6281928"/>
            <a:ext cx="4633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rgbClr val="41218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43BC75-A8B3-524C-9CB1-17F14D0EA8E1}" type="slidenum">
              <a:rPr lang="en-US" smtClean="0">
                <a:solidFill>
                  <a:schemeClr val="bg1"/>
                </a:solidFill>
                <a:latin typeface="Arial" panose="020B0604020202020204" pitchFamily="34" charset="0"/>
              </a:rPr>
              <a:pPr/>
              <a:t>13</a:t>
            </a:fld>
            <a:endParaRPr lang="en-US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sp>
        <p:nvSpPr>
          <p:cNvPr id="24" name="Slide Number Placeholder 5">
            <a:extLst>
              <a:ext uri="{FF2B5EF4-FFF2-40B4-BE49-F238E27FC236}">
                <a16:creationId xmlns:a16="http://schemas.microsoft.com/office/drawing/2014/main" id="{1B3263C8-9E7F-B541-A7B8-B0B6BECE9841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latin typeface="Arial" panose="020B0604020202020204" pitchFamily="34" charset="0"/>
              </a:rPr>
              <a:pPr algn="r"/>
              <a:t>13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95333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E294B2-8AB9-D140-AE89-25328FDD33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" y="0"/>
            <a:ext cx="1218595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09AFBF-113D-DE42-913C-0C9DC5EAB100}"/>
              </a:ext>
            </a:extLst>
          </p:cNvPr>
          <p:cNvSpPr/>
          <p:nvPr/>
        </p:nvSpPr>
        <p:spPr>
          <a:xfrm>
            <a:off x="5646609" y="445723"/>
            <a:ext cx="6269617" cy="226699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63EE1-EE8B-1A40-8AE7-7D5F41E2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19" y="309179"/>
            <a:ext cx="6823541" cy="1557419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Pennington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Biomedical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Campus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E9E89D-50C7-E742-9AC3-BD7C7CF77605}"/>
              </a:ext>
            </a:extLst>
          </p:cNvPr>
          <p:cNvSpPr/>
          <p:nvPr/>
        </p:nvSpPr>
        <p:spPr>
          <a:xfrm>
            <a:off x="12886454" y="3423951"/>
            <a:ext cx="2377949" cy="348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74D30A3-93E7-AF44-BA24-5244337DD896}"/>
              </a:ext>
            </a:extLst>
          </p:cNvPr>
          <p:cNvSpPr/>
          <p:nvPr/>
        </p:nvSpPr>
        <p:spPr>
          <a:xfrm>
            <a:off x="5978092" y="481834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72FE61D-3A99-EE4C-AFC6-3D13383BEF8E}"/>
              </a:ext>
            </a:extLst>
          </p:cNvPr>
          <p:cNvSpPr/>
          <p:nvPr/>
        </p:nvSpPr>
        <p:spPr>
          <a:xfrm>
            <a:off x="7781094" y="510599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9579B88-2B05-0F49-AC17-44FF42F96B50}"/>
              </a:ext>
            </a:extLst>
          </p:cNvPr>
          <p:cNvSpPr/>
          <p:nvPr/>
        </p:nvSpPr>
        <p:spPr>
          <a:xfrm>
            <a:off x="5141094" y="5269585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220628B-3DD6-5149-B6DB-63996E8669C1}"/>
              </a:ext>
            </a:extLst>
          </p:cNvPr>
          <p:cNvSpPr/>
          <p:nvPr/>
        </p:nvSpPr>
        <p:spPr>
          <a:xfrm>
            <a:off x="10209301" y="4192952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46294A-2C61-934D-8817-544D2480244F}"/>
              </a:ext>
            </a:extLst>
          </p:cNvPr>
          <p:cNvSpPr/>
          <p:nvPr/>
        </p:nvSpPr>
        <p:spPr>
          <a:xfrm>
            <a:off x="9057846" y="3799277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DE0F1A3-EB8F-5244-8421-C1130E107E6D}"/>
              </a:ext>
            </a:extLst>
          </p:cNvPr>
          <p:cNvSpPr/>
          <p:nvPr/>
        </p:nvSpPr>
        <p:spPr>
          <a:xfrm>
            <a:off x="5384430" y="3349856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D2BE3DD-69CB-4D45-8269-ED375E795A2F}"/>
              </a:ext>
            </a:extLst>
          </p:cNvPr>
          <p:cNvSpPr/>
          <p:nvPr/>
        </p:nvSpPr>
        <p:spPr>
          <a:xfrm>
            <a:off x="6749170" y="4117607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368C32A-042B-E44B-9D88-02E6A548DDF4}"/>
              </a:ext>
            </a:extLst>
          </p:cNvPr>
          <p:cNvSpPr/>
          <p:nvPr/>
        </p:nvSpPr>
        <p:spPr>
          <a:xfrm>
            <a:off x="1720520" y="4051993"/>
            <a:ext cx="262179" cy="262179"/>
          </a:xfrm>
          <a:prstGeom prst="ellipse">
            <a:avLst/>
          </a:prstGeom>
          <a:solidFill>
            <a:srgbClr val="FDD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A4CE45-B1FE-F848-9DC8-41A6D8018488}"/>
              </a:ext>
            </a:extLst>
          </p:cNvPr>
          <p:cNvSpPr/>
          <p:nvPr/>
        </p:nvSpPr>
        <p:spPr>
          <a:xfrm>
            <a:off x="2992018" y="4263949"/>
            <a:ext cx="262179" cy="262179"/>
          </a:xfrm>
          <a:prstGeom prst="ellipse">
            <a:avLst/>
          </a:prstGeom>
          <a:solidFill>
            <a:srgbClr val="FDD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4B7C14-FB8A-794C-9BE3-BC8A20E341B8}"/>
              </a:ext>
            </a:extLst>
          </p:cNvPr>
          <p:cNvSpPr/>
          <p:nvPr/>
        </p:nvSpPr>
        <p:spPr>
          <a:xfrm>
            <a:off x="6270729" y="650189"/>
            <a:ext cx="2589381" cy="192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Basic Science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Comparative Biology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Administration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Exercise Research 1993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Lodge 1993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1E237F2-0C3D-5949-8EBE-1A97AD031E15}"/>
              </a:ext>
            </a:extLst>
          </p:cNvPr>
          <p:cNvSpPr/>
          <p:nvPr/>
        </p:nvSpPr>
        <p:spPr>
          <a:xfrm>
            <a:off x="6008550" y="73702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BC8202-ECF2-8A43-92AC-48F821CB1EFD}"/>
              </a:ext>
            </a:extLst>
          </p:cNvPr>
          <p:cNvSpPr/>
          <p:nvPr/>
        </p:nvSpPr>
        <p:spPr>
          <a:xfrm>
            <a:off x="6008550" y="110467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61E62BF-8603-9743-BC7E-88AE402D7812}"/>
              </a:ext>
            </a:extLst>
          </p:cNvPr>
          <p:cNvSpPr/>
          <p:nvPr/>
        </p:nvSpPr>
        <p:spPr>
          <a:xfrm>
            <a:off x="6008550" y="147231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CC3FC5F-2D61-404E-9C92-A82C0B30F304}"/>
              </a:ext>
            </a:extLst>
          </p:cNvPr>
          <p:cNvSpPr/>
          <p:nvPr/>
        </p:nvSpPr>
        <p:spPr>
          <a:xfrm>
            <a:off x="6008550" y="183996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CE9A1FE-6510-4A4E-9120-FDB461974850}"/>
              </a:ext>
            </a:extLst>
          </p:cNvPr>
          <p:cNvSpPr/>
          <p:nvPr/>
        </p:nvSpPr>
        <p:spPr>
          <a:xfrm>
            <a:off x="6008550" y="220760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FC64F9-5758-FF49-87EA-D038418D0F5A}"/>
              </a:ext>
            </a:extLst>
          </p:cNvPr>
          <p:cNvSpPr/>
          <p:nvPr/>
        </p:nvSpPr>
        <p:spPr>
          <a:xfrm>
            <a:off x="9326845" y="650189"/>
            <a:ext cx="2589381" cy="1557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Conference Center 1993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Basic Science Labs 2003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Clinical Science 2010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Biomedical Imaging 2013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3E1C84"/>
              </a:solidFill>
              <a:latin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18111AA-4C53-2045-9535-316C920CC834}"/>
              </a:ext>
            </a:extLst>
          </p:cNvPr>
          <p:cNvSpPr/>
          <p:nvPr/>
        </p:nvSpPr>
        <p:spPr>
          <a:xfrm>
            <a:off x="9016696" y="79084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6614BAA-0040-8B48-91C3-F12AC06F0B50}"/>
              </a:ext>
            </a:extLst>
          </p:cNvPr>
          <p:cNvSpPr/>
          <p:nvPr/>
        </p:nvSpPr>
        <p:spPr>
          <a:xfrm>
            <a:off x="9016696" y="115849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78432B-E040-794D-A52A-E3BA85126756}"/>
              </a:ext>
            </a:extLst>
          </p:cNvPr>
          <p:cNvSpPr/>
          <p:nvPr/>
        </p:nvSpPr>
        <p:spPr>
          <a:xfrm>
            <a:off x="9016696" y="1526138"/>
            <a:ext cx="262179" cy="262179"/>
          </a:xfrm>
          <a:prstGeom prst="ellipse">
            <a:avLst/>
          </a:prstGeom>
          <a:solidFill>
            <a:srgbClr val="FDCF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2720621-7DE0-154C-8285-9DA761112CF5}"/>
              </a:ext>
            </a:extLst>
          </p:cNvPr>
          <p:cNvSpPr/>
          <p:nvPr/>
        </p:nvSpPr>
        <p:spPr>
          <a:xfrm>
            <a:off x="9016696" y="1893786"/>
            <a:ext cx="262179" cy="262179"/>
          </a:xfrm>
          <a:prstGeom prst="ellipse">
            <a:avLst/>
          </a:prstGeom>
          <a:solidFill>
            <a:srgbClr val="FDD13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7030A0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22C4F-B652-E340-BAC0-48095131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BC75-A8B3-524C-9CB1-17F14D0EA8E1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08B77F9F-9A0C-3648-A8D9-E8E8B1C7D6E7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latin typeface="Arial" panose="020B0604020202020204" pitchFamily="34" charset="0"/>
              </a:rPr>
              <a:pPr algn="r"/>
              <a:t>14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31051C1-6DEA-7142-8A27-72CCC328FC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5980823"/>
            <a:ext cx="1900767" cy="51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1300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E294B2-8AB9-D140-AE89-25328FDD33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" y="0"/>
            <a:ext cx="1218595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09AFBF-113D-DE42-913C-0C9DC5EAB100}"/>
              </a:ext>
            </a:extLst>
          </p:cNvPr>
          <p:cNvSpPr/>
          <p:nvPr/>
        </p:nvSpPr>
        <p:spPr>
          <a:xfrm>
            <a:off x="5646609" y="445723"/>
            <a:ext cx="6269617" cy="226699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63EE1-EE8B-1A40-8AE7-7D5F41E2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19" y="309179"/>
            <a:ext cx="6823541" cy="1557419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Pennington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Biomedical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Campus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E9E89D-50C7-E742-9AC3-BD7C7CF77605}"/>
              </a:ext>
            </a:extLst>
          </p:cNvPr>
          <p:cNvSpPr/>
          <p:nvPr/>
        </p:nvSpPr>
        <p:spPr>
          <a:xfrm>
            <a:off x="12886454" y="3423951"/>
            <a:ext cx="2377949" cy="348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74D30A3-93E7-AF44-BA24-5244337DD896}"/>
              </a:ext>
            </a:extLst>
          </p:cNvPr>
          <p:cNvSpPr/>
          <p:nvPr/>
        </p:nvSpPr>
        <p:spPr>
          <a:xfrm>
            <a:off x="5978092" y="481834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72FE61D-3A99-EE4C-AFC6-3D13383BEF8E}"/>
              </a:ext>
            </a:extLst>
          </p:cNvPr>
          <p:cNvSpPr/>
          <p:nvPr/>
        </p:nvSpPr>
        <p:spPr>
          <a:xfrm>
            <a:off x="7781094" y="510599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9579B88-2B05-0F49-AC17-44FF42F96B50}"/>
              </a:ext>
            </a:extLst>
          </p:cNvPr>
          <p:cNvSpPr/>
          <p:nvPr/>
        </p:nvSpPr>
        <p:spPr>
          <a:xfrm>
            <a:off x="5141094" y="5269585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220628B-3DD6-5149-B6DB-63996E8669C1}"/>
              </a:ext>
            </a:extLst>
          </p:cNvPr>
          <p:cNvSpPr/>
          <p:nvPr/>
        </p:nvSpPr>
        <p:spPr>
          <a:xfrm>
            <a:off x="10209301" y="4192952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46294A-2C61-934D-8817-544D2480244F}"/>
              </a:ext>
            </a:extLst>
          </p:cNvPr>
          <p:cNvSpPr/>
          <p:nvPr/>
        </p:nvSpPr>
        <p:spPr>
          <a:xfrm>
            <a:off x="9057846" y="3799277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DE0F1A3-EB8F-5244-8421-C1130E107E6D}"/>
              </a:ext>
            </a:extLst>
          </p:cNvPr>
          <p:cNvSpPr/>
          <p:nvPr/>
        </p:nvSpPr>
        <p:spPr>
          <a:xfrm>
            <a:off x="5384430" y="3349856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D2BE3DD-69CB-4D45-8269-ED375E795A2F}"/>
              </a:ext>
            </a:extLst>
          </p:cNvPr>
          <p:cNvSpPr/>
          <p:nvPr/>
        </p:nvSpPr>
        <p:spPr>
          <a:xfrm>
            <a:off x="6749170" y="4117607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368C32A-042B-E44B-9D88-02E6A548DDF4}"/>
              </a:ext>
            </a:extLst>
          </p:cNvPr>
          <p:cNvSpPr/>
          <p:nvPr/>
        </p:nvSpPr>
        <p:spPr>
          <a:xfrm>
            <a:off x="1720520" y="4051993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A4CE45-B1FE-F848-9DC8-41A6D8018488}"/>
              </a:ext>
            </a:extLst>
          </p:cNvPr>
          <p:cNvSpPr/>
          <p:nvPr/>
        </p:nvSpPr>
        <p:spPr>
          <a:xfrm>
            <a:off x="2992018" y="4263949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4B7C14-FB8A-794C-9BE3-BC8A20E341B8}"/>
              </a:ext>
            </a:extLst>
          </p:cNvPr>
          <p:cNvSpPr/>
          <p:nvPr/>
        </p:nvSpPr>
        <p:spPr>
          <a:xfrm>
            <a:off x="6270729" y="650189"/>
            <a:ext cx="2589381" cy="192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Basic Science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Comparative Biology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Administration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Exercise Research 1993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Lodge 1993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1E237F2-0C3D-5949-8EBE-1A97AD031E15}"/>
              </a:ext>
            </a:extLst>
          </p:cNvPr>
          <p:cNvSpPr/>
          <p:nvPr/>
        </p:nvSpPr>
        <p:spPr>
          <a:xfrm>
            <a:off x="6008550" y="73702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BC8202-ECF2-8A43-92AC-48F821CB1EFD}"/>
              </a:ext>
            </a:extLst>
          </p:cNvPr>
          <p:cNvSpPr/>
          <p:nvPr/>
        </p:nvSpPr>
        <p:spPr>
          <a:xfrm>
            <a:off x="6008550" y="110467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61E62BF-8603-9743-BC7E-88AE402D7812}"/>
              </a:ext>
            </a:extLst>
          </p:cNvPr>
          <p:cNvSpPr/>
          <p:nvPr/>
        </p:nvSpPr>
        <p:spPr>
          <a:xfrm>
            <a:off x="6008550" y="147231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CC3FC5F-2D61-404E-9C92-A82C0B30F304}"/>
              </a:ext>
            </a:extLst>
          </p:cNvPr>
          <p:cNvSpPr/>
          <p:nvPr/>
        </p:nvSpPr>
        <p:spPr>
          <a:xfrm>
            <a:off x="6008550" y="183996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CE9A1FE-6510-4A4E-9120-FDB461974850}"/>
              </a:ext>
            </a:extLst>
          </p:cNvPr>
          <p:cNvSpPr/>
          <p:nvPr/>
        </p:nvSpPr>
        <p:spPr>
          <a:xfrm>
            <a:off x="6008550" y="220760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FC64F9-5758-FF49-87EA-D038418D0F5A}"/>
              </a:ext>
            </a:extLst>
          </p:cNvPr>
          <p:cNvSpPr/>
          <p:nvPr/>
        </p:nvSpPr>
        <p:spPr>
          <a:xfrm>
            <a:off x="9326845" y="650189"/>
            <a:ext cx="2589381" cy="1557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Conference Center 1993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Basic Science Labs 2003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Clinical Science 2010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Biomedical Imaging 2013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3E1C84"/>
              </a:solidFill>
              <a:latin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18111AA-4C53-2045-9535-316C920CC834}"/>
              </a:ext>
            </a:extLst>
          </p:cNvPr>
          <p:cNvSpPr/>
          <p:nvPr/>
        </p:nvSpPr>
        <p:spPr>
          <a:xfrm>
            <a:off x="9016696" y="79084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6614BAA-0040-8B48-91C3-F12AC06F0B50}"/>
              </a:ext>
            </a:extLst>
          </p:cNvPr>
          <p:cNvSpPr/>
          <p:nvPr/>
        </p:nvSpPr>
        <p:spPr>
          <a:xfrm>
            <a:off x="9016696" y="115849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78432B-E040-794D-A52A-E3BA85126756}"/>
              </a:ext>
            </a:extLst>
          </p:cNvPr>
          <p:cNvSpPr/>
          <p:nvPr/>
        </p:nvSpPr>
        <p:spPr>
          <a:xfrm>
            <a:off x="9016696" y="1526138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2720621-7DE0-154C-8285-9DA761112CF5}"/>
              </a:ext>
            </a:extLst>
          </p:cNvPr>
          <p:cNvSpPr/>
          <p:nvPr/>
        </p:nvSpPr>
        <p:spPr>
          <a:xfrm>
            <a:off x="9016696" y="1893786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22C4F-B652-E340-BAC0-48095131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BC75-A8B3-524C-9CB1-17F14D0EA8E1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08B77F9F-9A0C-3648-A8D9-E8E8B1C7D6E7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latin typeface="Arial" panose="020B0604020202020204" pitchFamily="34" charset="0"/>
              </a:rPr>
              <a:pPr algn="r"/>
              <a:t>15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31051C1-6DEA-7142-8A27-72CCC328FC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5980823"/>
            <a:ext cx="1900767" cy="51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7613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E294B2-8AB9-D140-AE89-25328FDD33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" y="0"/>
            <a:ext cx="1218595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09AFBF-113D-DE42-913C-0C9DC5EAB100}"/>
              </a:ext>
            </a:extLst>
          </p:cNvPr>
          <p:cNvSpPr/>
          <p:nvPr/>
        </p:nvSpPr>
        <p:spPr>
          <a:xfrm>
            <a:off x="5646609" y="445723"/>
            <a:ext cx="6269617" cy="226699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63EE1-EE8B-1A40-8AE7-7D5F41E2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19" y="309179"/>
            <a:ext cx="6823541" cy="1557419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Pennington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Biomedical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Campus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E9E89D-50C7-E742-9AC3-BD7C7CF77605}"/>
              </a:ext>
            </a:extLst>
          </p:cNvPr>
          <p:cNvSpPr/>
          <p:nvPr/>
        </p:nvSpPr>
        <p:spPr>
          <a:xfrm>
            <a:off x="12886454" y="3423951"/>
            <a:ext cx="2377949" cy="348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74D30A3-93E7-AF44-BA24-5244337DD896}"/>
              </a:ext>
            </a:extLst>
          </p:cNvPr>
          <p:cNvSpPr/>
          <p:nvPr/>
        </p:nvSpPr>
        <p:spPr>
          <a:xfrm>
            <a:off x="5978092" y="4818343"/>
            <a:ext cx="262179" cy="262179"/>
          </a:xfrm>
          <a:prstGeom prst="ellipse">
            <a:avLst/>
          </a:prstGeom>
          <a:solidFill>
            <a:srgbClr val="FED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3E1B85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72FE61D-3A99-EE4C-AFC6-3D13383BEF8E}"/>
              </a:ext>
            </a:extLst>
          </p:cNvPr>
          <p:cNvSpPr/>
          <p:nvPr/>
        </p:nvSpPr>
        <p:spPr>
          <a:xfrm>
            <a:off x="7781094" y="510599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9579B88-2B05-0F49-AC17-44FF42F96B50}"/>
              </a:ext>
            </a:extLst>
          </p:cNvPr>
          <p:cNvSpPr/>
          <p:nvPr/>
        </p:nvSpPr>
        <p:spPr>
          <a:xfrm>
            <a:off x="5141094" y="5269585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220628B-3DD6-5149-B6DB-63996E8669C1}"/>
              </a:ext>
            </a:extLst>
          </p:cNvPr>
          <p:cNvSpPr/>
          <p:nvPr/>
        </p:nvSpPr>
        <p:spPr>
          <a:xfrm>
            <a:off x="10209301" y="4192952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46294A-2C61-934D-8817-544D2480244F}"/>
              </a:ext>
            </a:extLst>
          </p:cNvPr>
          <p:cNvSpPr/>
          <p:nvPr/>
        </p:nvSpPr>
        <p:spPr>
          <a:xfrm>
            <a:off x="9057846" y="3799277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DE0F1A3-EB8F-5244-8421-C1130E107E6D}"/>
              </a:ext>
            </a:extLst>
          </p:cNvPr>
          <p:cNvSpPr/>
          <p:nvPr/>
        </p:nvSpPr>
        <p:spPr>
          <a:xfrm>
            <a:off x="5384430" y="3349856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D2BE3DD-69CB-4D45-8269-ED375E795A2F}"/>
              </a:ext>
            </a:extLst>
          </p:cNvPr>
          <p:cNvSpPr/>
          <p:nvPr/>
        </p:nvSpPr>
        <p:spPr>
          <a:xfrm>
            <a:off x="6749170" y="4117607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368C32A-042B-E44B-9D88-02E6A548DDF4}"/>
              </a:ext>
            </a:extLst>
          </p:cNvPr>
          <p:cNvSpPr/>
          <p:nvPr/>
        </p:nvSpPr>
        <p:spPr>
          <a:xfrm>
            <a:off x="1720520" y="4051993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A4CE45-B1FE-F848-9DC8-41A6D8018488}"/>
              </a:ext>
            </a:extLst>
          </p:cNvPr>
          <p:cNvSpPr/>
          <p:nvPr/>
        </p:nvSpPr>
        <p:spPr>
          <a:xfrm>
            <a:off x="2992018" y="4263949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4B7C14-FB8A-794C-9BE3-BC8A20E341B8}"/>
              </a:ext>
            </a:extLst>
          </p:cNvPr>
          <p:cNvSpPr/>
          <p:nvPr/>
        </p:nvSpPr>
        <p:spPr>
          <a:xfrm>
            <a:off x="6270729" y="650189"/>
            <a:ext cx="2589381" cy="192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Basic Science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Comparative Biology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Administration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Exercise Research 1993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Lodge 1993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1E237F2-0C3D-5949-8EBE-1A97AD031E15}"/>
              </a:ext>
            </a:extLst>
          </p:cNvPr>
          <p:cNvSpPr/>
          <p:nvPr/>
        </p:nvSpPr>
        <p:spPr>
          <a:xfrm>
            <a:off x="6008550" y="737028"/>
            <a:ext cx="262179" cy="262179"/>
          </a:xfrm>
          <a:prstGeom prst="ellipse">
            <a:avLst/>
          </a:prstGeom>
          <a:solidFill>
            <a:srgbClr val="FED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3E1B85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BC8202-ECF2-8A43-92AC-48F821CB1EFD}"/>
              </a:ext>
            </a:extLst>
          </p:cNvPr>
          <p:cNvSpPr/>
          <p:nvPr/>
        </p:nvSpPr>
        <p:spPr>
          <a:xfrm>
            <a:off x="6008550" y="110467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61E62BF-8603-9743-BC7E-88AE402D7812}"/>
              </a:ext>
            </a:extLst>
          </p:cNvPr>
          <p:cNvSpPr/>
          <p:nvPr/>
        </p:nvSpPr>
        <p:spPr>
          <a:xfrm>
            <a:off x="6008550" y="147231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CC3FC5F-2D61-404E-9C92-A82C0B30F304}"/>
              </a:ext>
            </a:extLst>
          </p:cNvPr>
          <p:cNvSpPr/>
          <p:nvPr/>
        </p:nvSpPr>
        <p:spPr>
          <a:xfrm>
            <a:off x="6008550" y="183996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CE9A1FE-6510-4A4E-9120-FDB461974850}"/>
              </a:ext>
            </a:extLst>
          </p:cNvPr>
          <p:cNvSpPr/>
          <p:nvPr/>
        </p:nvSpPr>
        <p:spPr>
          <a:xfrm>
            <a:off x="6008550" y="220760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FC64F9-5758-FF49-87EA-D038418D0F5A}"/>
              </a:ext>
            </a:extLst>
          </p:cNvPr>
          <p:cNvSpPr/>
          <p:nvPr/>
        </p:nvSpPr>
        <p:spPr>
          <a:xfrm>
            <a:off x="9326845" y="650189"/>
            <a:ext cx="2589381" cy="1557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Conference Center 1993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Basic Science Labs 2003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Clinical Science 2010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Biomedical Imaging 2013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3E1C84"/>
              </a:solidFill>
              <a:latin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18111AA-4C53-2045-9535-316C920CC834}"/>
              </a:ext>
            </a:extLst>
          </p:cNvPr>
          <p:cNvSpPr/>
          <p:nvPr/>
        </p:nvSpPr>
        <p:spPr>
          <a:xfrm>
            <a:off x="9016696" y="79084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6614BAA-0040-8B48-91C3-F12AC06F0B50}"/>
              </a:ext>
            </a:extLst>
          </p:cNvPr>
          <p:cNvSpPr/>
          <p:nvPr/>
        </p:nvSpPr>
        <p:spPr>
          <a:xfrm>
            <a:off x="9016696" y="115849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78432B-E040-794D-A52A-E3BA85126756}"/>
              </a:ext>
            </a:extLst>
          </p:cNvPr>
          <p:cNvSpPr/>
          <p:nvPr/>
        </p:nvSpPr>
        <p:spPr>
          <a:xfrm>
            <a:off x="9016696" y="1526138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2720621-7DE0-154C-8285-9DA761112CF5}"/>
              </a:ext>
            </a:extLst>
          </p:cNvPr>
          <p:cNvSpPr/>
          <p:nvPr/>
        </p:nvSpPr>
        <p:spPr>
          <a:xfrm>
            <a:off x="9016696" y="1893786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22C4F-B652-E340-BAC0-48095131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BC75-A8B3-524C-9CB1-17F14D0EA8E1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08B77F9F-9A0C-3648-A8D9-E8E8B1C7D6E7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latin typeface="Arial" panose="020B0604020202020204" pitchFamily="34" charset="0"/>
              </a:rPr>
              <a:pPr algn="r"/>
              <a:t>16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31051C1-6DEA-7142-8A27-72CCC328FC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5980823"/>
            <a:ext cx="1900767" cy="51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094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E294B2-8AB9-D140-AE89-25328FDD33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" y="0"/>
            <a:ext cx="1218595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09AFBF-113D-DE42-913C-0C9DC5EAB100}"/>
              </a:ext>
            </a:extLst>
          </p:cNvPr>
          <p:cNvSpPr/>
          <p:nvPr/>
        </p:nvSpPr>
        <p:spPr>
          <a:xfrm>
            <a:off x="5646609" y="445723"/>
            <a:ext cx="6269617" cy="226699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63EE1-EE8B-1A40-8AE7-7D5F41E2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19" y="309179"/>
            <a:ext cx="6823541" cy="1557419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Pennington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Biomedical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Campus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E9E89D-50C7-E742-9AC3-BD7C7CF77605}"/>
              </a:ext>
            </a:extLst>
          </p:cNvPr>
          <p:cNvSpPr/>
          <p:nvPr/>
        </p:nvSpPr>
        <p:spPr>
          <a:xfrm>
            <a:off x="12886454" y="3423951"/>
            <a:ext cx="2377949" cy="348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74D30A3-93E7-AF44-BA24-5244337DD896}"/>
              </a:ext>
            </a:extLst>
          </p:cNvPr>
          <p:cNvSpPr/>
          <p:nvPr/>
        </p:nvSpPr>
        <p:spPr>
          <a:xfrm>
            <a:off x="5978092" y="481834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72FE61D-3A99-EE4C-AFC6-3D13383BEF8E}"/>
              </a:ext>
            </a:extLst>
          </p:cNvPr>
          <p:cNvSpPr/>
          <p:nvPr/>
        </p:nvSpPr>
        <p:spPr>
          <a:xfrm>
            <a:off x="7781094" y="5105993"/>
            <a:ext cx="262179" cy="262179"/>
          </a:xfrm>
          <a:prstGeom prst="ellipse">
            <a:avLst/>
          </a:prstGeom>
          <a:solidFill>
            <a:srgbClr val="FED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3E1B85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9579B88-2B05-0F49-AC17-44FF42F96B50}"/>
              </a:ext>
            </a:extLst>
          </p:cNvPr>
          <p:cNvSpPr/>
          <p:nvPr/>
        </p:nvSpPr>
        <p:spPr>
          <a:xfrm>
            <a:off x="5141094" y="5269585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220628B-3DD6-5149-B6DB-63996E8669C1}"/>
              </a:ext>
            </a:extLst>
          </p:cNvPr>
          <p:cNvSpPr/>
          <p:nvPr/>
        </p:nvSpPr>
        <p:spPr>
          <a:xfrm>
            <a:off x="10209301" y="4192952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46294A-2C61-934D-8817-544D2480244F}"/>
              </a:ext>
            </a:extLst>
          </p:cNvPr>
          <p:cNvSpPr/>
          <p:nvPr/>
        </p:nvSpPr>
        <p:spPr>
          <a:xfrm>
            <a:off x="9057846" y="3799277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DE0F1A3-EB8F-5244-8421-C1130E107E6D}"/>
              </a:ext>
            </a:extLst>
          </p:cNvPr>
          <p:cNvSpPr/>
          <p:nvPr/>
        </p:nvSpPr>
        <p:spPr>
          <a:xfrm>
            <a:off x="5384430" y="3349856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D2BE3DD-69CB-4D45-8269-ED375E795A2F}"/>
              </a:ext>
            </a:extLst>
          </p:cNvPr>
          <p:cNvSpPr/>
          <p:nvPr/>
        </p:nvSpPr>
        <p:spPr>
          <a:xfrm>
            <a:off x="6749170" y="4117607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368C32A-042B-E44B-9D88-02E6A548DDF4}"/>
              </a:ext>
            </a:extLst>
          </p:cNvPr>
          <p:cNvSpPr/>
          <p:nvPr/>
        </p:nvSpPr>
        <p:spPr>
          <a:xfrm>
            <a:off x="1720520" y="4051993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A4CE45-B1FE-F848-9DC8-41A6D8018488}"/>
              </a:ext>
            </a:extLst>
          </p:cNvPr>
          <p:cNvSpPr/>
          <p:nvPr/>
        </p:nvSpPr>
        <p:spPr>
          <a:xfrm>
            <a:off x="2992018" y="4263949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4B7C14-FB8A-794C-9BE3-BC8A20E341B8}"/>
              </a:ext>
            </a:extLst>
          </p:cNvPr>
          <p:cNvSpPr/>
          <p:nvPr/>
        </p:nvSpPr>
        <p:spPr>
          <a:xfrm>
            <a:off x="6270729" y="650189"/>
            <a:ext cx="2589381" cy="192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Basic Science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Comparative Biology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Administration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Exercise Research 1993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Lodge 1993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1E237F2-0C3D-5949-8EBE-1A97AD031E15}"/>
              </a:ext>
            </a:extLst>
          </p:cNvPr>
          <p:cNvSpPr/>
          <p:nvPr/>
        </p:nvSpPr>
        <p:spPr>
          <a:xfrm>
            <a:off x="6008550" y="73702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BC8202-ECF2-8A43-92AC-48F821CB1EFD}"/>
              </a:ext>
            </a:extLst>
          </p:cNvPr>
          <p:cNvSpPr/>
          <p:nvPr/>
        </p:nvSpPr>
        <p:spPr>
          <a:xfrm>
            <a:off x="6008550" y="1104673"/>
            <a:ext cx="262179" cy="262179"/>
          </a:xfrm>
          <a:prstGeom prst="ellipse">
            <a:avLst/>
          </a:prstGeom>
          <a:solidFill>
            <a:srgbClr val="FED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3E1B85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61E62BF-8603-9743-BC7E-88AE402D7812}"/>
              </a:ext>
            </a:extLst>
          </p:cNvPr>
          <p:cNvSpPr/>
          <p:nvPr/>
        </p:nvSpPr>
        <p:spPr>
          <a:xfrm>
            <a:off x="6008550" y="147231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CC3FC5F-2D61-404E-9C92-A82C0B30F304}"/>
              </a:ext>
            </a:extLst>
          </p:cNvPr>
          <p:cNvSpPr/>
          <p:nvPr/>
        </p:nvSpPr>
        <p:spPr>
          <a:xfrm>
            <a:off x="6008550" y="183996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CE9A1FE-6510-4A4E-9120-FDB461974850}"/>
              </a:ext>
            </a:extLst>
          </p:cNvPr>
          <p:cNvSpPr/>
          <p:nvPr/>
        </p:nvSpPr>
        <p:spPr>
          <a:xfrm>
            <a:off x="6008550" y="220760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FC64F9-5758-FF49-87EA-D038418D0F5A}"/>
              </a:ext>
            </a:extLst>
          </p:cNvPr>
          <p:cNvSpPr/>
          <p:nvPr/>
        </p:nvSpPr>
        <p:spPr>
          <a:xfrm>
            <a:off x="9326845" y="650189"/>
            <a:ext cx="2589381" cy="1557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Conference Center 1993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Basic Science Labs 2003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Clinical Science 2010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Biomedical Imaging 2013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3E1C84"/>
              </a:solidFill>
              <a:latin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18111AA-4C53-2045-9535-316C920CC834}"/>
              </a:ext>
            </a:extLst>
          </p:cNvPr>
          <p:cNvSpPr/>
          <p:nvPr/>
        </p:nvSpPr>
        <p:spPr>
          <a:xfrm>
            <a:off x="9016696" y="79084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6614BAA-0040-8B48-91C3-F12AC06F0B50}"/>
              </a:ext>
            </a:extLst>
          </p:cNvPr>
          <p:cNvSpPr/>
          <p:nvPr/>
        </p:nvSpPr>
        <p:spPr>
          <a:xfrm>
            <a:off x="9016696" y="115849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78432B-E040-794D-A52A-E3BA85126756}"/>
              </a:ext>
            </a:extLst>
          </p:cNvPr>
          <p:cNvSpPr/>
          <p:nvPr/>
        </p:nvSpPr>
        <p:spPr>
          <a:xfrm>
            <a:off x="9016696" y="1526138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2720621-7DE0-154C-8285-9DA761112CF5}"/>
              </a:ext>
            </a:extLst>
          </p:cNvPr>
          <p:cNvSpPr/>
          <p:nvPr/>
        </p:nvSpPr>
        <p:spPr>
          <a:xfrm>
            <a:off x="9016696" y="1893786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22C4F-B652-E340-BAC0-48095131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BC75-A8B3-524C-9CB1-17F14D0EA8E1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08B77F9F-9A0C-3648-A8D9-E8E8B1C7D6E7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latin typeface="Arial" panose="020B0604020202020204" pitchFamily="34" charset="0"/>
              </a:rPr>
              <a:pPr algn="r"/>
              <a:t>17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31051C1-6DEA-7142-8A27-72CCC328FC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5980823"/>
            <a:ext cx="1900767" cy="51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7966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E294B2-8AB9-D140-AE89-25328FDD33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" y="0"/>
            <a:ext cx="1218595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09AFBF-113D-DE42-913C-0C9DC5EAB100}"/>
              </a:ext>
            </a:extLst>
          </p:cNvPr>
          <p:cNvSpPr/>
          <p:nvPr/>
        </p:nvSpPr>
        <p:spPr>
          <a:xfrm>
            <a:off x="5646609" y="445723"/>
            <a:ext cx="6269617" cy="226699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63EE1-EE8B-1A40-8AE7-7D5F41E2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19" y="309179"/>
            <a:ext cx="6823541" cy="1557419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Pennington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Biomedical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Campus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E9E89D-50C7-E742-9AC3-BD7C7CF77605}"/>
              </a:ext>
            </a:extLst>
          </p:cNvPr>
          <p:cNvSpPr/>
          <p:nvPr/>
        </p:nvSpPr>
        <p:spPr>
          <a:xfrm>
            <a:off x="12886454" y="3423951"/>
            <a:ext cx="2377949" cy="348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74D30A3-93E7-AF44-BA24-5244337DD896}"/>
              </a:ext>
            </a:extLst>
          </p:cNvPr>
          <p:cNvSpPr/>
          <p:nvPr/>
        </p:nvSpPr>
        <p:spPr>
          <a:xfrm>
            <a:off x="5978092" y="481834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72FE61D-3A99-EE4C-AFC6-3D13383BEF8E}"/>
              </a:ext>
            </a:extLst>
          </p:cNvPr>
          <p:cNvSpPr/>
          <p:nvPr/>
        </p:nvSpPr>
        <p:spPr>
          <a:xfrm>
            <a:off x="7781094" y="510599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9579B88-2B05-0F49-AC17-44FF42F96B50}"/>
              </a:ext>
            </a:extLst>
          </p:cNvPr>
          <p:cNvSpPr/>
          <p:nvPr/>
        </p:nvSpPr>
        <p:spPr>
          <a:xfrm>
            <a:off x="5141094" y="5269585"/>
            <a:ext cx="262179" cy="262179"/>
          </a:xfrm>
          <a:prstGeom prst="ellipse">
            <a:avLst/>
          </a:prstGeom>
          <a:solidFill>
            <a:srgbClr val="FED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3E1B85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220628B-3DD6-5149-B6DB-63996E8669C1}"/>
              </a:ext>
            </a:extLst>
          </p:cNvPr>
          <p:cNvSpPr/>
          <p:nvPr/>
        </p:nvSpPr>
        <p:spPr>
          <a:xfrm>
            <a:off x="10209301" y="4192952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46294A-2C61-934D-8817-544D2480244F}"/>
              </a:ext>
            </a:extLst>
          </p:cNvPr>
          <p:cNvSpPr/>
          <p:nvPr/>
        </p:nvSpPr>
        <p:spPr>
          <a:xfrm>
            <a:off x="9057846" y="3799277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DE0F1A3-EB8F-5244-8421-C1130E107E6D}"/>
              </a:ext>
            </a:extLst>
          </p:cNvPr>
          <p:cNvSpPr/>
          <p:nvPr/>
        </p:nvSpPr>
        <p:spPr>
          <a:xfrm>
            <a:off x="5384430" y="3349856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D2BE3DD-69CB-4D45-8269-ED375E795A2F}"/>
              </a:ext>
            </a:extLst>
          </p:cNvPr>
          <p:cNvSpPr/>
          <p:nvPr/>
        </p:nvSpPr>
        <p:spPr>
          <a:xfrm>
            <a:off x="6749170" y="4117607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368C32A-042B-E44B-9D88-02E6A548DDF4}"/>
              </a:ext>
            </a:extLst>
          </p:cNvPr>
          <p:cNvSpPr/>
          <p:nvPr/>
        </p:nvSpPr>
        <p:spPr>
          <a:xfrm>
            <a:off x="1720520" y="4051993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A4CE45-B1FE-F848-9DC8-41A6D8018488}"/>
              </a:ext>
            </a:extLst>
          </p:cNvPr>
          <p:cNvSpPr/>
          <p:nvPr/>
        </p:nvSpPr>
        <p:spPr>
          <a:xfrm>
            <a:off x="2992018" y="4263949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4B7C14-FB8A-794C-9BE3-BC8A20E341B8}"/>
              </a:ext>
            </a:extLst>
          </p:cNvPr>
          <p:cNvSpPr/>
          <p:nvPr/>
        </p:nvSpPr>
        <p:spPr>
          <a:xfrm>
            <a:off x="6270729" y="650189"/>
            <a:ext cx="2589381" cy="192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Basic Science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Comparative Biology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Administration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Exercise Research 1993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Lodge 1993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1E237F2-0C3D-5949-8EBE-1A97AD031E15}"/>
              </a:ext>
            </a:extLst>
          </p:cNvPr>
          <p:cNvSpPr/>
          <p:nvPr/>
        </p:nvSpPr>
        <p:spPr>
          <a:xfrm>
            <a:off x="6008550" y="73702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BC8202-ECF2-8A43-92AC-48F821CB1EFD}"/>
              </a:ext>
            </a:extLst>
          </p:cNvPr>
          <p:cNvSpPr/>
          <p:nvPr/>
        </p:nvSpPr>
        <p:spPr>
          <a:xfrm>
            <a:off x="6008550" y="110467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61E62BF-8603-9743-BC7E-88AE402D7812}"/>
              </a:ext>
            </a:extLst>
          </p:cNvPr>
          <p:cNvSpPr/>
          <p:nvPr/>
        </p:nvSpPr>
        <p:spPr>
          <a:xfrm>
            <a:off x="6008550" y="1472318"/>
            <a:ext cx="262179" cy="262179"/>
          </a:xfrm>
          <a:prstGeom prst="ellipse">
            <a:avLst/>
          </a:prstGeom>
          <a:solidFill>
            <a:srgbClr val="FED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3E1B85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CC3FC5F-2D61-404E-9C92-A82C0B30F304}"/>
              </a:ext>
            </a:extLst>
          </p:cNvPr>
          <p:cNvSpPr/>
          <p:nvPr/>
        </p:nvSpPr>
        <p:spPr>
          <a:xfrm>
            <a:off x="6008550" y="183996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CE9A1FE-6510-4A4E-9120-FDB461974850}"/>
              </a:ext>
            </a:extLst>
          </p:cNvPr>
          <p:cNvSpPr/>
          <p:nvPr/>
        </p:nvSpPr>
        <p:spPr>
          <a:xfrm>
            <a:off x="6008550" y="220760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FC64F9-5758-FF49-87EA-D038418D0F5A}"/>
              </a:ext>
            </a:extLst>
          </p:cNvPr>
          <p:cNvSpPr/>
          <p:nvPr/>
        </p:nvSpPr>
        <p:spPr>
          <a:xfrm>
            <a:off x="9326845" y="650189"/>
            <a:ext cx="2589381" cy="1557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Conference Center 1993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Basic Science Labs 2003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Clinical Science 2010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Biomedical Imaging 2013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3E1C84"/>
              </a:solidFill>
              <a:latin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18111AA-4C53-2045-9535-316C920CC834}"/>
              </a:ext>
            </a:extLst>
          </p:cNvPr>
          <p:cNvSpPr/>
          <p:nvPr/>
        </p:nvSpPr>
        <p:spPr>
          <a:xfrm>
            <a:off x="9016696" y="79084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6614BAA-0040-8B48-91C3-F12AC06F0B50}"/>
              </a:ext>
            </a:extLst>
          </p:cNvPr>
          <p:cNvSpPr/>
          <p:nvPr/>
        </p:nvSpPr>
        <p:spPr>
          <a:xfrm>
            <a:off x="9016696" y="115849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78432B-E040-794D-A52A-E3BA85126756}"/>
              </a:ext>
            </a:extLst>
          </p:cNvPr>
          <p:cNvSpPr/>
          <p:nvPr/>
        </p:nvSpPr>
        <p:spPr>
          <a:xfrm>
            <a:off x="9016696" y="1526138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2720621-7DE0-154C-8285-9DA761112CF5}"/>
              </a:ext>
            </a:extLst>
          </p:cNvPr>
          <p:cNvSpPr/>
          <p:nvPr/>
        </p:nvSpPr>
        <p:spPr>
          <a:xfrm>
            <a:off x="9016696" y="1893786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22C4F-B652-E340-BAC0-48095131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BC75-A8B3-524C-9CB1-17F14D0EA8E1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08B77F9F-9A0C-3648-A8D9-E8E8B1C7D6E7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latin typeface="Arial" panose="020B0604020202020204" pitchFamily="34" charset="0"/>
              </a:rPr>
              <a:pPr algn="r"/>
              <a:t>18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31051C1-6DEA-7142-8A27-72CCC328FC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5980823"/>
            <a:ext cx="1900767" cy="51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42657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E294B2-8AB9-D140-AE89-25328FDD33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" y="0"/>
            <a:ext cx="1218595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09AFBF-113D-DE42-913C-0C9DC5EAB100}"/>
              </a:ext>
            </a:extLst>
          </p:cNvPr>
          <p:cNvSpPr/>
          <p:nvPr/>
        </p:nvSpPr>
        <p:spPr>
          <a:xfrm>
            <a:off x="5646609" y="445723"/>
            <a:ext cx="6269617" cy="226699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63EE1-EE8B-1A40-8AE7-7D5F41E2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19" y="309179"/>
            <a:ext cx="6823541" cy="1557419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Pennington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Biomedical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Campus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E9E89D-50C7-E742-9AC3-BD7C7CF77605}"/>
              </a:ext>
            </a:extLst>
          </p:cNvPr>
          <p:cNvSpPr/>
          <p:nvPr/>
        </p:nvSpPr>
        <p:spPr>
          <a:xfrm>
            <a:off x="12886454" y="3423951"/>
            <a:ext cx="2377949" cy="348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74D30A3-93E7-AF44-BA24-5244337DD896}"/>
              </a:ext>
            </a:extLst>
          </p:cNvPr>
          <p:cNvSpPr/>
          <p:nvPr/>
        </p:nvSpPr>
        <p:spPr>
          <a:xfrm>
            <a:off x="5978092" y="481834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72FE61D-3A99-EE4C-AFC6-3D13383BEF8E}"/>
              </a:ext>
            </a:extLst>
          </p:cNvPr>
          <p:cNvSpPr/>
          <p:nvPr/>
        </p:nvSpPr>
        <p:spPr>
          <a:xfrm>
            <a:off x="7781094" y="510599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9579B88-2B05-0F49-AC17-44FF42F96B50}"/>
              </a:ext>
            </a:extLst>
          </p:cNvPr>
          <p:cNvSpPr/>
          <p:nvPr/>
        </p:nvSpPr>
        <p:spPr>
          <a:xfrm>
            <a:off x="5141094" y="5269585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220628B-3DD6-5149-B6DB-63996E8669C1}"/>
              </a:ext>
            </a:extLst>
          </p:cNvPr>
          <p:cNvSpPr/>
          <p:nvPr/>
        </p:nvSpPr>
        <p:spPr>
          <a:xfrm>
            <a:off x="10209301" y="4192952"/>
            <a:ext cx="262179" cy="262179"/>
          </a:xfrm>
          <a:prstGeom prst="ellipse">
            <a:avLst/>
          </a:prstGeom>
          <a:solidFill>
            <a:srgbClr val="FED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3E1B85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46294A-2C61-934D-8817-544D2480244F}"/>
              </a:ext>
            </a:extLst>
          </p:cNvPr>
          <p:cNvSpPr/>
          <p:nvPr/>
        </p:nvSpPr>
        <p:spPr>
          <a:xfrm>
            <a:off x="9057846" y="3799277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DE0F1A3-EB8F-5244-8421-C1130E107E6D}"/>
              </a:ext>
            </a:extLst>
          </p:cNvPr>
          <p:cNvSpPr/>
          <p:nvPr/>
        </p:nvSpPr>
        <p:spPr>
          <a:xfrm>
            <a:off x="5384430" y="3349856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D2BE3DD-69CB-4D45-8269-ED375E795A2F}"/>
              </a:ext>
            </a:extLst>
          </p:cNvPr>
          <p:cNvSpPr/>
          <p:nvPr/>
        </p:nvSpPr>
        <p:spPr>
          <a:xfrm>
            <a:off x="6749170" y="4117607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368C32A-042B-E44B-9D88-02E6A548DDF4}"/>
              </a:ext>
            </a:extLst>
          </p:cNvPr>
          <p:cNvSpPr/>
          <p:nvPr/>
        </p:nvSpPr>
        <p:spPr>
          <a:xfrm>
            <a:off x="1720520" y="4051993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A4CE45-B1FE-F848-9DC8-41A6D8018488}"/>
              </a:ext>
            </a:extLst>
          </p:cNvPr>
          <p:cNvSpPr/>
          <p:nvPr/>
        </p:nvSpPr>
        <p:spPr>
          <a:xfrm>
            <a:off x="2992018" y="4263949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4B7C14-FB8A-794C-9BE3-BC8A20E341B8}"/>
              </a:ext>
            </a:extLst>
          </p:cNvPr>
          <p:cNvSpPr/>
          <p:nvPr/>
        </p:nvSpPr>
        <p:spPr>
          <a:xfrm>
            <a:off x="6270729" y="650189"/>
            <a:ext cx="2589381" cy="192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Basic Science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Comparative Biology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Administration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Exercise Research 1993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Lodge 1993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1E237F2-0C3D-5949-8EBE-1A97AD031E15}"/>
              </a:ext>
            </a:extLst>
          </p:cNvPr>
          <p:cNvSpPr/>
          <p:nvPr/>
        </p:nvSpPr>
        <p:spPr>
          <a:xfrm>
            <a:off x="6008550" y="73702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BC8202-ECF2-8A43-92AC-48F821CB1EFD}"/>
              </a:ext>
            </a:extLst>
          </p:cNvPr>
          <p:cNvSpPr/>
          <p:nvPr/>
        </p:nvSpPr>
        <p:spPr>
          <a:xfrm>
            <a:off x="6008550" y="110467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61E62BF-8603-9743-BC7E-88AE402D7812}"/>
              </a:ext>
            </a:extLst>
          </p:cNvPr>
          <p:cNvSpPr/>
          <p:nvPr/>
        </p:nvSpPr>
        <p:spPr>
          <a:xfrm>
            <a:off x="6008550" y="147231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CC3FC5F-2D61-404E-9C92-A82C0B30F304}"/>
              </a:ext>
            </a:extLst>
          </p:cNvPr>
          <p:cNvSpPr/>
          <p:nvPr/>
        </p:nvSpPr>
        <p:spPr>
          <a:xfrm>
            <a:off x="6008550" y="1839963"/>
            <a:ext cx="262179" cy="262179"/>
          </a:xfrm>
          <a:prstGeom prst="ellipse">
            <a:avLst/>
          </a:prstGeom>
          <a:solidFill>
            <a:srgbClr val="FED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3E1B85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CE9A1FE-6510-4A4E-9120-FDB461974850}"/>
              </a:ext>
            </a:extLst>
          </p:cNvPr>
          <p:cNvSpPr/>
          <p:nvPr/>
        </p:nvSpPr>
        <p:spPr>
          <a:xfrm>
            <a:off x="6008550" y="220760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FC64F9-5758-FF49-87EA-D038418D0F5A}"/>
              </a:ext>
            </a:extLst>
          </p:cNvPr>
          <p:cNvSpPr/>
          <p:nvPr/>
        </p:nvSpPr>
        <p:spPr>
          <a:xfrm>
            <a:off x="9326845" y="650189"/>
            <a:ext cx="2589381" cy="1557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Conference Center 1993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Basic Science Labs 2003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Clinical Science 2010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Biomedical Imaging 2013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3E1C84"/>
              </a:solidFill>
              <a:latin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18111AA-4C53-2045-9535-316C920CC834}"/>
              </a:ext>
            </a:extLst>
          </p:cNvPr>
          <p:cNvSpPr/>
          <p:nvPr/>
        </p:nvSpPr>
        <p:spPr>
          <a:xfrm>
            <a:off x="9016696" y="79084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6614BAA-0040-8B48-91C3-F12AC06F0B50}"/>
              </a:ext>
            </a:extLst>
          </p:cNvPr>
          <p:cNvSpPr/>
          <p:nvPr/>
        </p:nvSpPr>
        <p:spPr>
          <a:xfrm>
            <a:off x="9016696" y="115849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78432B-E040-794D-A52A-E3BA85126756}"/>
              </a:ext>
            </a:extLst>
          </p:cNvPr>
          <p:cNvSpPr/>
          <p:nvPr/>
        </p:nvSpPr>
        <p:spPr>
          <a:xfrm>
            <a:off x="9016696" y="1526138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2720621-7DE0-154C-8285-9DA761112CF5}"/>
              </a:ext>
            </a:extLst>
          </p:cNvPr>
          <p:cNvSpPr/>
          <p:nvPr/>
        </p:nvSpPr>
        <p:spPr>
          <a:xfrm>
            <a:off x="9016696" y="1893786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22C4F-B652-E340-BAC0-48095131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BC75-A8B3-524C-9CB1-17F14D0EA8E1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08B77F9F-9A0C-3648-A8D9-E8E8B1C7D6E7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latin typeface="Arial" panose="020B0604020202020204" pitchFamily="34" charset="0"/>
              </a:rPr>
              <a:pPr algn="r"/>
              <a:t>19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31051C1-6DEA-7142-8A27-72CCC328FC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5980823"/>
            <a:ext cx="1900767" cy="51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4869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white, crowd&#10;&#10;Description automatically generated">
            <a:extLst>
              <a:ext uri="{FF2B5EF4-FFF2-40B4-BE49-F238E27FC236}">
                <a16:creationId xmlns:a16="http://schemas.microsoft.com/office/drawing/2014/main" id="{13D03ABA-38A7-5040-9C54-1812911AA30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20" r="36977"/>
          <a:stretch/>
        </p:blipFill>
        <p:spPr>
          <a:xfrm>
            <a:off x="4508206" y="0"/>
            <a:ext cx="7683794" cy="6858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15644FC-FCAC-B145-9904-1998B6D4E620}"/>
              </a:ext>
            </a:extLst>
          </p:cNvPr>
          <p:cNvSpPr/>
          <p:nvPr/>
        </p:nvSpPr>
        <p:spPr>
          <a:xfrm>
            <a:off x="0" y="0"/>
            <a:ext cx="8059479" cy="6858000"/>
          </a:xfrm>
          <a:prstGeom prst="rect">
            <a:avLst/>
          </a:prstGeom>
          <a:gradFill>
            <a:gsLst>
              <a:gs pos="62000">
                <a:srgbClr val="000000"/>
              </a:gs>
              <a:gs pos="100000">
                <a:srgbClr val="000000">
                  <a:alpha val="0"/>
                </a:srgb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5DEE65C3-2023-344E-A929-762FD7E57744}"/>
              </a:ext>
            </a:extLst>
          </p:cNvPr>
          <p:cNvSpPr txBox="1">
            <a:spLocks/>
          </p:cNvSpPr>
          <p:nvPr/>
        </p:nvSpPr>
        <p:spPr>
          <a:xfrm>
            <a:off x="440264" y="355519"/>
            <a:ext cx="10584787" cy="2196092"/>
          </a:xfrm>
          <a:prstGeom prst="rect">
            <a:avLst/>
          </a:prstGeom>
        </p:spPr>
        <p:txBody>
          <a:bodyPr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b="1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Pennington Biomedical </a:t>
            </a:r>
            <a:br>
              <a:rPr lang="en-US" sz="4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</a:br>
            <a:r>
              <a:rPr lang="en-US" sz="4800" dirty="0">
                <a:solidFill>
                  <a:schemeClr val="bg1">
                    <a:lumMod val="95000"/>
                  </a:schemeClr>
                </a:solidFill>
                <a:latin typeface="Arial" panose="020B0604020202020204" pitchFamily="34" charset="0"/>
              </a:rPr>
              <a:t>2021 and Beyond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E7DE24-CC6F-314F-8CEF-EADCD3C2E18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5980823"/>
            <a:ext cx="1900767" cy="51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7937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E294B2-8AB9-D140-AE89-25328FDD33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" y="0"/>
            <a:ext cx="1218595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09AFBF-113D-DE42-913C-0C9DC5EAB100}"/>
              </a:ext>
            </a:extLst>
          </p:cNvPr>
          <p:cNvSpPr/>
          <p:nvPr/>
        </p:nvSpPr>
        <p:spPr>
          <a:xfrm>
            <a:off x="5646609" y="445723"/>
            <a:ext cx="6269617" cy="226699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63EE1-EE8B-1A40-8AE7-7D5F41E2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19" y="309179"/>
            <a:ext cx="6823541" cy="1557419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Pennington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Biomedical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Campus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E9E89D-50C7-E742-9AC3-BD7C7CF77605}"/>
              </a:ext>
            </a:extLst>
          </p:cNvPr>
          <p:cNvSpPr/>
          <p:nvPr/>
        </p:nvSpPr>
        <p:spPr>
          <a:xfrm>
            <a:off x="12886454" y="3423951"/>
            <a:ext cx="2377949" cy="348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74D30A3-93E7-AF44-BA24-5244337DD896}"/>
              </a:ext>
            </a:extLst>
          </p:cNvPr>
          <p:cNvSpPr/>
          <p:nvPr/>
        </p:nvSpPr>
        <p:spPr>
          <a:xfrm>
            <a:off x="5978092" y="481834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72FE61D-3A99-EE4C-AFC6-3D13383BEF8E}"/>
              </a:ext>
            </a:extLst>
          </p:cNvPr>
          <p:cNvSpPr/>
          <p:nvPr/>
        </p:nvSpPr>
        <p:spPr>
          <a:xfrm>
            <a:off x="7781094" y="510599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9579B88-2B05-0F49-AC17-44FF42F96B50}"/>
              </a:ext>
            </a:extLst>
          </p:cNvPr>
          <p:cNvSpPr/>
          <p:nvPr/>
        </p:nvSpPr>
        <p:spPr>
          <a:xfrm>
            <a:off x="5141094" y="5269585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220628B-3DD6-5149-B6DB-63996E8669C1}"/>
              </a:ext>
            </a:extLst>
          </p:cNvPr>
          <p:cNvSpPr/>
          <p:nvPr/>
        </p:nvSpPr>
        <p:spPr>
          <a:xfrm>
            <a:off x="10209301" y="4192952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46294A-2C61-934D-8817-544D2480244F}"/>
              </a:ext>
            </a:extLst>
          </p:cNvPr>
          <p:cNvSpPr/>
          <p:nvPr/>
        </p:nvSpPr>
        <p:spPr>
          <a:xfrm>
            <a:off x="9057846" y="3799277"/>
            <a:ext cx="262179" cy="262179"/>
          </a:xfrm>
          <a:prstGeom prst="ellipse">
            <a:avLst/>
          </a:prstGeom>
          <a:solidFill>
            <a:srgbClr val="FED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3E1B85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DE0F1A3-EB8F-5244-8421-C1130E107E6D}"/>
              </a:ext>
            </a:extLst>
          </p:cNvPr>
          <p:cNvSpPr/>
          <p:nvPr/>
        </p:nvSpPr>
        <p:spPr>
          <a:xfrm>
            <a:off x="5384430" y="3349856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D2BE3DD-69CB-4D45-8269-ED375E795A2F}"/>
              </a:ext>
            </a:extLst>
          </p:cNvPr>
          <p:cNvSpPr/>
          <p:nvPr/>
        </p:nvSpPr>
        <p:spPr>
          <a:xfrm>
            <a:off x="6749170" y="4117607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368C32A-042B-E44B-9D88-02E6A548DDF4}"/>
              </a:ext>
            </a:extLst>
          </p:cNvPr>
          <p:cNvSpPr/>
          <p:nvPr/>
        </p:nvSpPr>
        <p:spPr>
          <a:xfrm>
            <a:off x="1720520" y="4051993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A4CE45-B1FE-F848-9DC8-41A6D8018488}"/>
              </a:ext>
            </a:extLst>
          </p:cNvPr>
          <p:cNvSpPr/>
          <p:nvPr/>
        </p:nvSpPr>
        <p:spPr>
          <a:xfrm>
            <a:off x="2992018" y="4263949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4B7C14-FB8A-794C-9BE3-BC8A20E341B8}"/>
              </a:ext>
            </a:extLst>
          </p:cNvPr>
          <p:cNvSpPr/>
          <p:nvPr/>
        </p:nvSpPr>
        <p:spPr>
          <a:xfrm>
            <a:off x="6270729" y="650189"/>
            <a:ext cx="2589381" cy="192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Basic Science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Comparative Biology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Administration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Exercise Research 1993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Lodge 1993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1E237F2-0C3D-5949-8EBE-1A97AD031E15}"/>
              </a:ext>
            </a:extLst>
          </p:cNvPr>
          <p:cNvSpPr/>
          <p:nvPr/>
        </p:nvSpPr>
        <p:spPr>
          <a:xfrm>
            <a:off x="6008550" y="73702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BC8202-ECF2-8A43-92AC-48F821CB1EFD}"/>
              </a:ext>
            </a:extLst>
          </p:cNvPr>
          <p:cNvSpPr/>
          <p:nvPr/>
        </p:nvSpPr>
        <p:spPr>
          <a:xfrm>
            <a:off x="6008550" y="110467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61E62BF-8603-9743-BC7E-88AE402D7812}"/>
              </a:ext>
            </a:extLst>
          </p:cNvPr>
          <p:cNvSpPr/>
          <p:nvPr/>
        </p:nvSpPr>
        <p:spPr>
          <a:xfrm>
            <a:off x="6008550" y="147231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CC3FC5F-2D61-404E-9C92-A82C0B30F304}"/>
              </a:ext>
            </a:extLst>
          </p:cNvPr>
          <p:cNvSpPr/>
          <p:nvPr/>
        </p:nvSpPr>
        <p:spPr>
          <a:xfrm>
            <a:off x="6008550" y="183996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CE9A1FE-6510-4A4E-9120-FDB461974850}"/>
              </a:ext>
            </a:extLst>
          </p:cNvPr>
          <p:cNvSpPr/>
          <p:nvPr/>
        </p:nvSpPr>
        <p:spPr>
          <a:xfrm>
            <a:off x="6008550" y="2207608"/>
            <a:ext cx="262179" cy="262179"/>
          </a:xfrm>
          <a:prstGeom prst="ellipse">
            <a:avLst/>
          </a:prstGeom>
          <a:solidFill>
            <a:srgbClr val="FED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3E1B85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FC64F9-5758-FF49-87EA-D038418D0F5A}"/>
              </a:ext>
            </a:extLst>
          </p:cNvPr>
          <p:cNvSpPr/>
          <p:nvPr/>
        </p:nvSpPr>
        <p:spPr>
          <a:xfrm>
            <a:off x="9326845" y="650189"/>
            <a:ext cx="2589381" cy="1557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Conference Center 1993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Basic Science Labs 2003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Clinical Science 2010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Biomedical Imaging 2013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3E1C84"/>
              </a:solidFill>
              <a:latin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18111AA-4C53-2045-9535-316C920CC834}"/>
              </a:ext>
            </a:extLst>
          </p:cNvPr>
          <p:cNvSpPr/>
          <p:nvPr/>
        </p:nvSpPr>
        <p:spPr>
          <a:xfrm>
            <a:off x="9016696" y="79084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6614BAA-0040-8B48-91C3-F12AC06F0B50}"/>
              </a:ext>
            </a:extLst>
          </p:cNvPr>
          <p:cNvSpPr/>
          <p:nvPr/>
        </p:nvSpPr>
        <p:spPr>
          <a:xfrm>
            <a:off x="9016696" y="115849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78432B-E040-794D-A52A-E3BA85126756}"/>
              </a:ext>
            </a:extLst>
          </p:cNvPr>
          <p:cNvSpPr/>
          <p:nvPr/>
        </p:nvSpPr>
        <p:spPr>
          <a:xfrm>
            <a:off x="9016696" y="1526138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2720621-7DE0-154C-8285-9DA761112CF5}"/>
              </a:ext>
            </a:extLst>
          </p:cNvPr>
          <p:cNvSpPr/>
          <p:nvPr/>
        </p:nvSpPr>
        <p:spPr>
          <a:xfrm>
            <a:off x="9016696" y="1893786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22C4F-B652-E340-BAC0-48095131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BC75-A8B3-524C-9CB1-17F14D0EA8E1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08B77F9F-9A0C-3648-A8D9-E8E8B1C7D6E7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latin typeface="Arial" panose="020B0604020202020204" pitchFamily="34" charset="0"/>
              </a:rPr>
              <a:pPr algn="r"/>
              <a:t>20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31051C1-6DEA-7142-8A27-72CCC328FC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5980823"/>
            <a:ext cx="1900767" cy="51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56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E294B2-8AB9-D140-AE89-25328FDD33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" y="0"/>
            <a:ext cx="1218595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09AFBF-113D-DE42-913C-0C9DC5EAB100}"/>
              </a:ext>
            </a:extLst>
          </p:cNvPr>
          <p:cNvSpPr/>
          <p:nvPr/>
        </p:nvSpPr>
        <p:spPr>
          <a:xfrm>
            <a:off x="5646609" y="445723"/>
            <a:ext cx="6269617" cy="226699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63EE1-EE8B-1A40-8AE7-7D5F41E2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19" y="309179"/>
            <a:ext cx="6823541" cy="1557419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Pennington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Biomedical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Campus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E9E89D-50C7-E742-9AC3-BD7C7CF77605}"/>
              </a:ext>
            </a:extLst>
          </p:cNvPr>
          <p:cNvSpPr/>
          <p:nvPr/>
        </p:nvSpPr>
        <p:spPr>
          <a:xfrm>
            <a:off x="12886454" y="3423951"/>
            <a:ext cx="2377949" cy="348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74D30A3-93E7-AF44-BA24-5244337DD896}"/>
              </a:ext>
            </a:extLst>
          </p:cNvPr>
          <p:cNvSpPr/>
          <p:nvPr/>
        </p:nvSpPr>
        <p:spPr>
          <a:xfrm>
            <a:off x="5978092" y="481834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72FE61D-3A99-EE4C-AFC6-3D13383BEF8E}"/>
              </a:ext>
            </a:extLst>
          </p:cNvPr>
          <p:cNvSpPr/>
          <p:nvPr/>
        </p:nvSpPr>
        <p:spPr>
          <a:xfrm>
            <a:off x="7781094" y="510599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9579B88-2B05-0F49-AC17-44FF42F96B50}"/>
              </a:ext>
            </a:extLst>
          </p:cNvPr>
          <p:cNvSpPr/>
          <p:nvPr/>
        </p:nvSpPr>
        <p:spPr>
          <a:xfrm>
            <a:off x="5141094" y="5269585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220628B-3DD6-5149-B6DB-63996E8669C1}"/>
              </a:ext>
            </a:extLst>
          </p:cNvPr>
          <p:cNvSpPr/>
          <p:nvPr/>
        </p:nvSpPr>
        <p:spPr>
          <a:xfrm>
            <a:off x="10209301" y="4192952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46294A-2C61-934D-8817-544D2480244F}"/>
              </a:ext>
            </a:extLst>
          </p:cNvPr>
          <p:cNvSpPr/>
          <p:nvPr/>
        </p:nvSpPr>
        <p:spPr>
          <a:xfrm>
            <a:off x="9057846" y="3799277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DE0F1A3-EB8F-5244-8421-C1130E107E6D}"/>
              </a:ext>
            </a:extLst>
          </p:cNvPr>
          <p:cNvSpPr/>
          <p:nvPr/>
        </p:nvSpPr>
        <p:spPr>
          <a:xfrm>
            <a:off x="5384430" y="3349856"/>
            <a:ext cx="262179" cy="262179"/>
          </a:xfrm>
          <a:prstGeom prst="ellipse">
            <a:avLst/>
          </a:prstGeom>
          <a:solidFill>
            <a:srgbClr val="FED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3E1B85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D2BE3DD-69CB-4D45-8269-ED375E795A2F}"/>
              </a:ext>
            </a:extLst>
          </p:cNvPr>
          <p:cNvSpPr/>
          <p:nvPr/>
        </p:nvSpPr>
        <p:spPr>
          <a:xfrm>
            <a:off x="6749170" y="4117607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368C32A-042B-E44B-9D88-02E6A548DDF4}"/>
              </a:ext>
            </a:extLst>
          </p:cNvPr>
          <p:cNvSpPr/>
          <p:nvPr/>
        </p:nvSpPr>
        <p:spPr>
          <a:xfrm>
            <a:off x="1720520" y="4051993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A4CE45-B1FE-F848-9DC8-41A6D8018488}"/>
              </a:ext>
            </a:extLst>
          </p:cNvPr>
          <p:cNvSpPr/>
          <p:nvPr/>
        </p:nvSpPr>
        <p:spPr>
          <a:xfrm>
            <a:off x="2992018" y="4263949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4B7C14-FB8A-794C-9BE3-BC8A20E341B8}"/>
              </a:ext>
            </a:extLst>
          </p:cNvPr>
          <p:cNvSpPr/>
          <p:nvPr/>
        </p:nvSpPr>
        <p:spPr>
          <a:xfrm>
            <a:off x="6270729" y="650189"/>
            <a:ext cx="2589381" cy="192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Basic Science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Comparative Biology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Administration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Exercise Research 1993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Lodge 1993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1E237F2-0C3D-5949-8EBE-1A97AD031E15}"/>
              </a:ext>
            </a:extLst>
          </p:cNvPr>
          <p:cNvSpPr/>
          <p:nvPr/>
        </p:nvSpPr>
        <p:spPr>
          <a:xfrm>
            <a:off x="6008550" y="73702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BC8202-ECF2-8A43-92AC-48F821CB1EFD}"/>
              </a:ext>
            </a:extLst>
          </p:cNvPr>
          <p:cNvSpPr/>
          <p:nvPr/>
        </p:nvSpPr>
        <p:spPr>
          <a:xfrm>
            <a:off x="6008550" y="110467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61E62BF-8603-9743-BC7E-88AE402D7812}"/>
              </a:ext>
            </a:extLst>
          </p:cNvPr>
          <p:cNvSpPr/>
          <p:nvPr/>
        </p:nvSpPr>
        <p:spPr>
          <a:xfrm>
            <a:off x="6008550" y="147231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CC3FC5F-2D61-404E-9C92-A82C0B30F304}"/>
              </a:ext>
            </a:extLst>
          </p:cNvPr>
          <p:cNvSpPr/>
          <p:nvPr/>
        </p:nvSpPr>
        <p:spPr>
          <a:xfrm>
            <a:off x="6008550" y="183996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CE9A1FE-6510-4A4E-9120-FDB461974850}"/>
              </a:ext>
            </a:extLst>
          </p:cNvPr>
          <p:cNvSpPr/>
          <p:nvPr/>
        </p:nvSpPr>
        <p:spPr>
          <a:xfrm>
            <a:off x="6008550" y="220760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FC64F9-5758-FF49-87EA-D038418D0F5A}"/>
              </a:ext>
            </a:extLst>
          </p:cNvPr>
          <p:cNvSpPr/>
          <p:nvPr/>
        </p:nvSpPr>
        <p:spPr>
          <a:xfrm>
            <a:off x="9326845" y="650189"/>
            <a:ext cx="2589381" cy="1557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Conference Center 1993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Basic Science Labs 2003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Clinical Science 2010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Biomedical Imaging 2013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3E1C84"/>
              </a:solidFill>
              <a:latin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18111AA-4C53-2045-9535-316C920CC834}"/>
              </a:ext>
            </a:extLst>
          </p:cNvPr>
          <p:cNvSpPr/>
          <p:nvPr/>
        </p:nvSpPr>
        <p:spPr>
          <a:xfrm>
            <a:off x="9016696" y="790848"/>
            <a:ext cx="262179" cy="262179"/>
          </a:xfrm>
          <a:prstGeom prst="ellipse">
            <a:avLst/>
          </a:prstGeom>
          <a:solidFill>
            <a:srgbClr val="FED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3E1B85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6614BAA-0040-8B48-91C3-F12AC06F0B50}"/>
              </a:ext>
            </a:extLst>
          </p:cNvPr>
          <p:cNvSpPr/>
          <p:nvPr/>
        </p:nvSpPr>
        <p:spPr>
          <a:xfrm>
            <a:off x="9016696" y="115849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78432B-E040-794D-A52A-E3BA85126756}"/>
              </a:ext>
            </a:extLst>
          </p:cNvPr>
          <p:cNvSpPr/>
          <p:nvPr/>
        </p:nvSpPr>
        <p:spPr>
          <a:xfrm>
            <a:off x="9016696" y="1526138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2720621-7DE0-154C-8285-9DA761112CF5}"/>
              </a:ext>
            </a:extLst>
          </p:cNvPr>
          <p:cNvSpPr/>
          <p:nvPr/>
        </p:nvSpPr>
        <p:spPr>
          <a:xfrm>
            <a:off x="9016696" y="1893786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22C4F-B652-E340-BAC0-48095131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BC75-A8B3-524C-9CB1-17F14D0EA8E1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08B77F9F-9A0C-3648-A8D9-E8E8B1C7D6E7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latin typeface="Arial" panose="020B0604020202020204" pitchFamily="34" charset="0"/>
              </a:rPr>
              <a:pPr algn="r"/>
              <a:t>21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31051C1-6DEA-7142-8A27-72CCC328FC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5980823"/>
            <a:ext cx="1900767" cy="51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68094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E294B2-8AB9-D140-AE89-25328FDD33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" y="0"/>
            <a:ext cx="1218595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09AFBF-113D-DE42-913C-0C9DC5EAB100}"/>
              </a:ext>
            </a:extLst>
          </p:cNvPr>
          <p:cNvSpPr/>
          <p:nvPr/>
        </p:nvSpPr>
        <p:spPr>
          <a:xfrm>
            <a:off x="5646609" y="445723"/>
            <a:ext cx="6269617" cy="226699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63EE1-EE8B-1A40-8AE7-7D5F41E2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19" y="309179"/>
            <a:ext cx="6823541" cy="1557419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Pennington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Biomedical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Campus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E9E89D-50C7-E742-9AC3-BD7C7CF77605}"/>
              </a:ext>
            </a:extLst>
          </p:cNvPr>
          <p:cNvSpPr/>
          <p:nvPr/>
        </p:nvSpPr>
        <p:spPr>
          <a:xfrm>
            <a:off x="12886454" y="3423951"/>
            <a:ext cx="2377949" cy="348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74D30A3-93E7-AF44-BA24-5244337DD896}"/>
              </a:ext>
            </a:extLst>
          </p:cNvPr>
          <p:cNvSpPr/>
          <p:nvPr/>
        </p:nvSpPr>
        <p:spPr>
          <a:xfrm>
            <a:off x="5978092" y="481834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72FE61D-3A99-EE4C-AFC6-3D13383BEF8E}"/>
              </a:ext>
            </a:extLst>
          </p:cNvPr>
          <p:cNvSpPr/>
          <p:nvPr/>
        </p:nvSpPr>
        <p:spPr>
          <a:xfrm>
            <a:off x="7781094" y="510599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9579B88-2B05-0F49-AC17-44FF42F96B50}"/>
              </a:ext>
            </a:extLst>
          </p:cNvPr>
          <p:cNvSpPr/>
          <p:nvPr/>
        </p:nvSpPr>
        <p:spPr>
          <a:xfrm>
            <a:off x="5141094" y="5269585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220628B-3DD6-5149-B6DB-63996E8669C1}"/>
              </a:ext>
            </a:extLst>
          </p:cNvPr>
          <p:cNvSpPr/>
          <p:nvPr/>
        </p:nvSpPr>
        <p:spPr>
          <a:xfrm>
            <a:off x="10209301" y="4192952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46294A-2C61-934D-8817-544D2480244F}"/>
              </a:ext>
            </a:extLst>
          </p:cNvPr>
          <p:cNvSpPr/>
          <p:nvPr/>
        </p:nvSpPr>
        <p:spPr>
          <a:xfrm>
            <a:off x="9057846" y="3799277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DE0F1A3-EB8F-5244-8421-C1130E107E6D}"/>
              </a:ext>
            </a:extLst>
          </p:cNvPr>
          <p:cNvSpPr/>
          <p:nvPr/>
        </p:nvSpPr>
        <p:spPr>
          <a:xfrm>
            <a:off x="5384430" y="3349856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D2BE3DD-69CB-4D45-8269-ED375E795A2F}"/>
              </a:ext>
            </a:extLst>
          </p:cNvPr>
          <p:cNvSpPr/>
          <p:nvPr/>
        </p:nvSpPr>
        <p:spPr>
          <a:xfrm>
            <a:off x="6749170" y="4117607"/>
            <a:ext cx="262179" cy="262179"/>
          </a:xfrm>
          <a:prstGeom prst="ellipse">
            <a:avLst/>
          </a:prstGeom>
          <a:solidFill>
            <a:srgbClr val="FED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3E1B85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368C32A-042B-E44B-9D88-02E6A548DDF4}"/>
              </a:ext>
            </a:extLst>
          </p:cNvPr>
          <p:cNvSpPr/>
          <p:nvPr/>
        </p:nvSpPr>
        <p:spPr>
          <a:xfrm>
            <a:off x="1720520" y="4051993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A4CE45-B1FE-F848-9DC8-41A6D8018488}"/>
              </a:ext>
            </a:extLst>
          </p:cNvPr>
          <p:cNvSpPr/>
          <p:nvPr/>
        </p:nvSpPr>
        <p:spPr>
          <a:xfrm>
            <a:off x="2992018" y="4263949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4B7C14-FB8A-794C-9BE3-BC8A20E341B8}"/>
              </a:ext>
            </a:extLst>
          </p:cNvPr>
          <p:cNvSpPr/>
          <p:nvPr/>
        </p:nvSpPr>
        <p:spPr>
          <a:xfrm>
            <a:off x="6270729" y="650189"/>
            <a:ext cx="2589381" cy="192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Basic Science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Comparative Biology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Administration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Exercise Research 1993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Lodge 1993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1E237F2-0C3D-5949-8EBE-1A97AD031E15}"/>
              </a:ext>
            </a:extLst>
          </p:cNvPr>
          <p:cNvSpPr/>
          <p:nvPr/>
        </p:nvSpPr>
        <p:spPr>
          <a:xfrm>
            <a:off x="6008550" y="73702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BC8202-ECF2-8A43-92AC-48F821CB1EFD}"/>
              </a:ext>
            </a:extLst>
          </p:cNvPr>
          <p:cNvSpPr/>
          <p:nvPr/>
        </p:nvSpPr>
        <p:spPr>
          <a:xfrm>
            <a:off x="6008550" y="110467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61E62BF-8603-9743-BC7E-88AE402D7812}"/>
              </a:ext>
            </a:extLst>
          </p:cNvPr>
          <p:cNvSpPr/>
          <p:nvPr/>
        </p:nvSpPr>
        <p:spPr>
          <a:xfrm>
            <a:off x="6008550" y="147231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CC3FC5F-2D61-404E-9C92-A82C0B30F304}"/>
              </a:ext>
            </a:extLst>
          </p:cNvPr>
          <p:cNvSpPr/>
          <p:nvPr/>
        </p:nvSpPr>
        <p:spPr>
          <a:xfrm>
            <a:off x="6008550" y="183996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CE9A1FE-6510-4A4E-9120-FDB461974850}"/>
              </a:ext>
            </a:extLst>
          </p:cNvPr>
          <p:cNvSpPr/>
          <p:nvPr/>
        </p:nvSpPr>
        <p:spPr>
          <a:xfrm>
            <a:off x="6008550" y="220760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FC64F9-5758-FF49-87EA-D038418D0F5A}"/>
              </a:ext>
            </a:extLst>
          </p:cNvPr>
          <p:cNvSpPr/>
          <p:nvPr/>
        </p:nvSpPr>
        <p:spPr>
          <a:xfrm>
            <a:off x="9326845" y="650189"/>
            <a:ext cx="2589381" cy="1557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Conference Center 1993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Basic Science Labs 2003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Clinical Science 2010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Biomedical Imaging 2013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3E1C84"/>
              </a:solidFill>
              <a:latin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18111AA-4C53-2045-9535-316C920CC834}"/>
              </a:ext>
            </a:extLst>
          </p:cNvPr>
          <p:cNvSpPr/>
          <p:nvPr/>
        </p:nvSpPr>
        <p:spPr>
          <a:xfrm>
            <a:off x="9016696" y="79084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6614BAA-0040-8B48-91C3-F12AC06F0B50}"/>
              </a:ext>
            </a:extLst>
          </p:cNvPr>
          <p:cNvSpPr/>
          <p:nvPr/>
        </p:nvSpPr>
        <p:spPr>
          <a:xfrm>
            <a:off x="9016696" y="1158493"/>
            <a:ext cx="262179" cy="262179"/>
          </a:xfrm>
          <a:prstGeom prst="ellipse">
            <a:avLst/>
          </a:prstGeom>
          <a:solidFill>
            <a:srgbClr val="FED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3E1B85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78432B-E040-794D-A52A-E3BA85126756}"/>
              </a:ext>
            </a:extLst>
          </p:cNvPr>
          <p:cNvSpPr/>
          <p:nvPr/>
        </p:nvSpPr>
        <p:spPr>
          <a:xfrm>
            <a:off x="9016696" y="1526138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2720621-7DE0-154C-8285-9DA761112CF5}"/>
              </a:ext>
            </a:extLst>
          </p:cNvPr>
          <p:cNvSpPr/>
          <p:nvPr/>
        </p:nvSpPr>
        <p:spPr>
          <a:xfrm>
            <a:off x="9016696" y="1893786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22C4F-B652-E340-BAC0-48095131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BC75-A8B3-524C-9CB1-17F14D0EA8E1}" type="slidenum">
              <a:rPr lang="en-US" smtClean="0"/>
              <a:pPr/>
              <a:t>22</a:t>
            </a:fld>
            <a:endParaRPr lang="en-US" dirty="0"/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08B77F9F-9A0C-3648-A8D9-E8E8B1C7D6E7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latin typeface="Arial" panose="020B0604020202020204" pitchFamily="34" charset="0"/>
              </a:rPr>
              <a:pPr algn="r"/>
              <a:t>22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31051C1-6DEA-7142-8A27-72CCC328FC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5980823"/>
            <a:ext cx="1900767" cy="51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28204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E294B2-8AB9-D140-AE89-25328FDD33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" y="0"/>
            <a:ext cx="1218595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09AFBF-113D-DE42-913C-0C9DC5EAB100}"/>
              </a:ext>
            </a:extLst>
          </p:cNvPr>
          <p:cNvSpPr/>
          <p:nvPr/>
        </p:nvSpPr>
        <p:spPr>
          <a:xfrm>
            <a:off x="5646609" y="445723"/>
            <a:ext cx="6269617" cy="226699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63EE1-EE8B-1A40-8AE7-7D5F41E2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19" y="309179"/>
            <a:ext cx="6823541" cy="1557419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Pennington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Biomedical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Campus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E9E89D-50C7-E742-9AC3-BD7C7CF77605}"/>
              </a:ext>
            </a:extLst>
          </p:cNvPr>
          <p:cNvSpPr/>
          <p:nvPr/>
        </p:nvSpPr>
        <p:spPr>
          <a:xfrm>
            <a:off x="12886454" y="3423951"/>
            <a:ext cx="2377949" cy="348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74D30A3-93E7-AF44-BA24-5244337DD896}"/>
              </a:ext>
            </a:extLst>
          </p:cNvPr>
          <p:cNvSpPr/>
          <p:nvPr/>
        </p:nvSpPr>
        <p:spPr>
          <a:xfrm>
            <a:off x="5978092" y="481834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72FE61D-3A99-EE4C-AFC6-3D13383BEF8E}"/>
              </a:ext>
            </a:extLst>
          </p:cNvPr>
          <p:cNvSpPr/>
          <p:nvPr/>
        </p:nvSpPr>
        <p:spPr>
          <a:xfrm>
            <a:off x="7781094" y="510599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9579B88-2B05-0F49-AC17-44FF42F96B50}"/>
              </a:ext>
            </a:extLst>
          </p:cNvPr>
          <p:cNvSpPr/>
          <p:nvPr/>
        </p:nvSpPr>
        <p:spPr>
          <a:xfrm>
            <a:off x="5141094" y="5269585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220628B-3DD6-5149-B6DB-63996E8669C1}"/>
              </a:ext>
            </a:extLst>
          </p:cNvPr>
          <p:cNvSpPr/>
          <p:nvPr/>
        </p:nvSpPr>
        <p:spPr>
          <a:xfrm>
            <a:off x="10209301" y="4192952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46294A-2C61-934D-8817-544D2480244F}"/>
              </a:ext>
            </a:extLst>
          </p:cNvPr>
          <p:cNvSpPr/>
          <p:nvPr/>
        </p:nvSpPr>
        <p:spPr>
          <a:xfrm>
            <a:off x="9057846" y="3799277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DE0F1A3-EB8F-5244-8421-C1130E107E6D}"/>
              </a:ext>
            </a:extLst>
          </p:cNvPr>
          <p:cNvSpPr/>
          <p:nvPr/>
        </p:nvSpPr>
        <p:spPr>
          <a:xfrm>
            <a:off x="5384430" y="3349856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D2BE3DD-69CB-4D45-8269-ED375E795A2F}"/>
              </a:ext>
            </a:extLst>
          </p:cNvPr>
          <p:cNvSpPr/>
          <p:nvPr/>
        </p:nvSpPr>
        <p:spPr>
          <a:xfrm>
            <a:off x="6749170" y="4117607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368C32A-042B-E44B-9D88-02E6A548DDF4}"/>
              </a:ext>
            </a:extLst>
          </p:cNvPr>
          <p:cNvSpPr/>
          <p:nvPr/>
        </p:nvSpPr>
        <p:spPr>
          <a:xfrm>
            <a:off x="1720520" y="4051993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A4CE45-B1FE-F848-9DC8-41A6D8018488}"/>
              </a:ext>
            </a:extLst>
          </p:cNvPr>
          <p:cNvSpPr/>
          <p:nvPr/>
        </p:nvSpPr>
        <p:spPr>
          <a:xfrm>
            <a:off x="2992018" y="4263949"/>
            <a:ext cx="262179" cy="262179"/>
          </a:xfrm>
          <a:prstGeom prst="ellipse">
            <a:avLst/>
          </a:prstGeom>
          <a:solidFill>
            <a:srgbClr val="FED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3E1B85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4B7C14-FB8A-794C-9BE3-BC8A20E341B8}"/>
              </a:ext>
            </a:extLst>
          </p:cNvPr>
          <p:cNvSpPr/>
          <p:nvPr/>
        </p:nvSpPr>
        <p:spPr>
          <a:xfrm>
            <a:off x="6270729" y="650189"/>
            <a:ext cx="2589381" cy="192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Basic Science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Comparative Biology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Administration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Exercise Research 1993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Lodge 1993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1E237F2-0C3D-5949-8EBE-1A97AD031E15}"/>
              </a:ext>
            </a:extLst>
          </p:cNvPr>
          <p:cNvSpPr/>
          <p:nvPr/>
        </p:nvSpPr>
        <p:spPr>
          <a:xfrm>
            <a:off x="6008550" y="73702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BC8202-ECF2-8A43-92AC-48F821CB1EFD}"/>
              </a:ext>
            </a:extLst>
          </p:cNvPr>
          <p:cNvSpPr/>
          <p:nvPr/>
        </p:nvSpPr>
        <p:spPr>
          <a:xfrm>
            <a:off x="6008550" y="110467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61E62BF-8603-9743-BC7E-88AE402D7812}"/>
              </a:ext>
            </a:extLst>
          </p:cNvPr>
          <p:cNvSpPr/>
          <p:nvPr/>
        </p:nvSpPr>
        <p:spPr>
          <a:xfrm>
            <a:off x="6008550" y="147231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CC3FC5F-2D61-404E-9C92-A82C0B30F304}"/>
              </a:ext>
            </a:extLst>
          </p:cNvPr>
          <p:cNvSpPr/>
          <p:nvPr/>
        </p:nvSpPr>
        <p:spPr>
          <a:xfrm>
            <a:off x="6008550" y="183996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CE9A1FE-6510-4A4E-9120-FDB461974850}"/>
              </a:ext>
            </a:extLst>
          </p:cNvPr>
          <p:cNvSpPr/>
          <p:nvPr/>
        </p:nvSpPr>
        <p:spPr>
          <a:xfrm>
            <a:off x="6008550" y="220760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FC64F9-5758-FF49-87EA-D038418D0F5A}"/>
              </a:ext>
            </a:extLst>
          </p:cNvPr>
          <p:cNvSpPr/>
          <p:nvPr/>
        </p:nvSpPr>
        <p:spPr>
          <a:xfrm>
            <a:off x="9326845" y="650189"/>
            <a:ext cx="2589381" cy="1557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Conference Center 1993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Basic Science Labs 2003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Clinical Science 2010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Biomedical Imaging 2013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3E1C84"/>
              </a:solidFill>
              <a:latin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18111AA-4C53-2045-9535-316C920CC834}"/>
              </a:ext>
            </a:extLst>
          </p:cNvPr>
          <p:cNvSpPr/>
          <p:nvPr/>
        </p:nvSpPr>
        <p:spPr>
          <a:xfrm>
            <a:off x="9016696" y="79084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6614BAA-0040-8B48-91C3-F12AC06F0B50}"/>
              </a:ext>
            </a:extLst>
          </p:cNvPr>
          <p:cNvSpPr/>
          <p:nvPr/>
        </p:nvSpPr>
        <p:spPr>
          <a:xfrm>
            <a:off x="9016696" y="115849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78432B-E040-794D-A52A-E3BA85126756}"/>
              </a:ext>
            </a:extLst>
          </p:cNvPr>
          <p:cNvSpPr/>
          <p:nvPr/>
        </p:nvSpPr>
        <p:spPr>
          <a:xfrm>
            <a:off x="9016696" y="1526138"/>
            <a:ext cx="262179" cy="262179"/>
          </a:xfrm>
          <a:prstGeom prst="ellipse">
            <a:avLst/>
          </a:prstGeom>
          <a:solidFill>
            <a:srgbClr val="FED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3E1B85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2720621-7DE0-154C-8285-9DA761112CF5}"/>
              </a:ext>
            </a:extLst>
          </p:cNvPr>
          <p:cNvSpPr/>
          <p:nvPr/>
        </p:nvSpPr>
        <p:spPr>
          <a:xfrm>
            <a:off x="9016696" y="1893786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22C4F-B652-E340-BAC0-48095131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BC75-A8B3-524C-9CB1-17F14D0EA8E1}" type="slidenum">
              <a:rPr lang="en-US" smtClean="0"/>
              <a:pPr/>
              <a:t>23</a:t>
            </a:fld>
            <a:endParaRPr lang="en-US" dirty="0"/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08B77F9F-9A0C-3648-A8D9-E8E8B1C7D6E7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latin typeface="Arial" panose="020B0604020202020204" pitchFamily="34" charset="0"/>
              </a:rPr>
              <a:pPr algn="r"/>
              <a:t>23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31051C1-6DEA-7142-8A27-72CCC328FC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5980823"/>
            <a:ext cx="1900767" cy="51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72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8E294B2-8AB9-D140-AE89-25328FDD334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0" y="0"/>
            <a:ext cx="12185959" cy="68580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B109AFBF-113D-DE42-913C-0C9DC5EAB100}"/>
              </a:ext>
            </a:extLst>
          </p:cNvPr>
          <p:cNvSpPr/>
          <p:nvPr/>
        </p:nvSpPr>
        <p:spPr>
          <a:xfrm>
            <a:off x="5646609" y="445723"/>
            <a:ext cx="6269617" cy="2266997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8A63EE1-EE8B-1A40-8AE7-7D5F41E2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619" y="309179"/>
            <a:ext cx="6823541" cy="1557419"/>
          </a:xfrm>
        </p:spPr>
        <p:txBody>
          <a:bodyPr>
            <a:noAutofit/>
          </a:bodyPr>
          <a:lstStyle/>
          <a:p>
            <a:pPr>
              <a:lnSpc>
                <a:spcPct val="80000"/>
              </a:lnSpc>
            </a:pPr>
            <a:r>
              <a:rPr lang="en-US" dirty="0">
                <a:solidFill>
                  <a:schemeClr val="bg1"/>
                </a:solidFill>
              </a:rPr>
              <a:t>Pennington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Biomedical </a:t>
            </a:r>
            <a:br>
              <a:rPr lang="en-US" dirty="0">
                <a:solidFill>
                  <a:schemeClr val="bg1"/>
                </a:solidFill>
              </a:rPr>
            </a:br>
            <a:r>
              <a:rPr lang="en-US" dirty="0">
                <a:solidFill>
                  <a:schemeClr val="bg1"/>
                </a:solidFill>
              </a:rPr>
              <a:t>Campus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B1E9E89D-50C7-E742-9AC3-BD7C7CF77605}"/>
              </a:ext>
            </a:extLst>
          </p:cNvPr>
          <p:cNvSpPr/>
          <p:nvPr/>
        </p:nvSpPr>
        <p:spPr>
          <a:xfrm>
            <a:off x="12886454" y="3423951"/>
            <a:ext cx="2377949" cy="348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274D30A3-93E7-AF44-BA24-5244337DD896}"/>
              </a:ext>
            </a:extLst>
          </p:cNvPr>
          <p:cNvSpPr/>
          <p:nvPr/>
        </p:nvSpPr>
        <p:spPr>
          <a:xfrm>
            <a:off x="5978092" y="481834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72FE61D-3A99-EE4C-AFC6-3D13383BEF8E}"/>
              </a:ext>
            </a:extLst>
          </p:cNvPr>
          <p:cNvSpPr/>
          <p:nvPr/>
        </p:nvSpPr>
        <p:spPr>
          <a:xfrm>
            <a:off x="7781094" y="510599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59579B88-2B05-0F49-AC17-44FF42F96B50}"/>
              </a:ext>
            </a:extLst>
          </p:cNvPr>
          <p:cNvSpPr/>
          <p:nvPr/>
        </p:nvSpPr>
        <p:spPr>
          <a:xfrm>
            <a:off x="5141094" y="5269585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5220628B-3DD6-5149-B6DB-63996E8669C1}"/>
              </a:ext>
            </a:extLst>
          </p:cNvPr>
          <p:cNvSpPr/>
          <p:nvPr/>
        </p:nvSpPr>
        <p:spPr>
          <a:xfrm>
            <a:off x="10209301" y="4192952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446294A-2C61-934D-8817-544D2480244F}"/>
              </a:ext>
            </a:extLst>
          </p:cNvPr>
          <p:cNvSpPr/>
          <p:nvPr/>
        </p:nvSpPr>
        <p:spPr>
          <a:xfrm>
            <a:off x="9057846" y="3799277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0DE0F1A3-EB8F-5244-8421-C1130E107E6D}"/>
              </a:ext>
            </a:extLst>
          </p:cNvPr>
          <p:cNvSpPr/>
          <p:nvPr/>
        </p:nvSpPr>
        <p:spPr>
          <a:xfrm>
            <a:off x="5384430" y="3349856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3D2BE3DD-69CB-4D45-8269-ED375E795A2F}"/>
              </a:ext>
            </a:extLst>
          </p:cNvPr>
          <p:cNvSpPr/>
          <p:nvPr/>
        </p:nvSpPr>
        <p:spPr>
          <a:xfrm>
            <a:off x="6749170" y="4117607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8368C32A-042B-E44B-9D88-02E6A548DDF4}"/>
              </a:ext>
            </a:extLst>
          </p:cNvPr>
          <p:cNvSpPr/>
          <p:nvPr/>
        </p:nvSpPr>
        <p:spPr>
          <a:xfrm>
            <a:off x="1720520" y="4051993"/>
            <a:ext cx="262179" cy="262179"/>
          </a:xfrm>
          <a:prstGeom prst="ellipse">
            <a:avLst/>
          </a:prstGeom>
          <a:solidFill>
            <a:srgbClr val="FED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3E1B85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3FA4CE45-B1FE-F848-9DC8-41A6D8018488}"/>
              </a:ext>
            </a:extLst>
          </p:cNvPr>
          <p:cNvSpPr/>
          <p:nvPr/>
        </p:nvSpPr>
        <p:spPr>
          <a:xfrm>
            <a:off x="2992018" y="4263949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A4B7C14-FB8A-794C-9BE3-BC8A20E341B8}"/>
              </a:ext>
            </a:extLst>
          </p:cNvPr>
          <p:cNvSpPr/>
          <p:nvPr/>
        </p:nvSpPr>
        <p:spPr>
          <a:xfrm>
            <a:off x="6270729" y="650189"/>
            <a:ext cx="2589381" cy="192080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Basic Science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Comparative Biology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Administration 1986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Exercise Research 1993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Lodge 1993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81E237F2-0C3D-5949-8EBE-1A97AD031E15}"/>
              </a:ext>
            </a:extLst>
          </p:cNvPr>
          <p:cNvSpPr/>
          <p:nvPr/>
        </p:nvSpPr>
        <p:spPr>
          <a:xfrm>
            <a:off x="6008550" y="73702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1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E5BC8202-ECF2-8A43-92AC-48F821CB1EFD}"/>
              </a:ext>
            </a:extLst>
          </p:cNvPr>
          <p:cNvSpPr/>
          <p:nvPr/>
        </p:nvSpPr>
        <p:spPr>
          <a:xfrm>
            <a:off x="6008550" y="110467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2</a:t>
            </a:r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F61E62BF-8603-9743-BC7E-88AE402D7812}"/>
              </a:ext>
            </a:extLst>
          </p:cNvPr>
          <p:cNvSpPr/>
          <p:nvPr/>
        </p:nvSpPr>
        <p:spPr>
          <a:xfrm>
            <a:off x="6008550" y="147231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ECC3FC5F-2D61-404E-9C92-A82C0B30F304}"/>
              </a:ext>
            </a:extLst>
          </p:cNvPr>
          <p:cNvSpPr/>
          <p:nvPr/>
        </p:nvSpPr>
        <p:spPr>
          <a:xfrm>
            <a:off x="6008550" y="183996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4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7CE9A1FE-6510-4A4E-9120-FDB461974850}"/>
              </a:ext>
            </a:extLst>
          </p:cNvPr>
          <p:cNvSpPr/>
          <p:nvPr/>
        </p:nvSpPr>
        <p:spPr>
          <a:xfrm>
            <a:off x="6008550" y="220760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5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78FC64F9-5758-FF49-87EA-D038418D0F5A}"/>
              </a:ext>
            </a:extLst>
          </p:cNvPr>
          <p:cNvSpPr/>
          <p:nvPr/>
        </p:nvSpPr>
        <p:spPr>
          <a:xfrm>
            <a:off x="9326845" y="650189"/>
            <a:ext cx="2589381" cy="15574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Conference Center 1993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Basic Science Labs 2003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Clinical Science 2010</a:t>
            </a:r>
          </a:p>
          <a:p>
            <a:pPr>
              <a:lnSpc>
                <a:spcPct val="150000"/>
              </a:lnSpc>
            </a:pPr>
            <a:r>
              <a:rPr lang="en-US" sz="1600" dirty="0">
                <a:solidFill>
                  <a:srgbClr val="3E1C84"/>
                </a:solidFill>
                <a:latin typeface="Arial" panose="020B0604020202020204" pitchFamily="34" charset="0"/>
              </a:rPr>
              <a:t>Biomedical Imaging 2013</a:t>
            </a:r>
          </a:p>
          <a:p>
            <a:pPr>
              <a:lnSpc>
                <a:spcPct val="150000"/>
              </a:lnSpc>
            </a:pPr>
            <a:endParaRPr lang="en-US" sz="1600" dirty="0">
              <a:solidFill>
                <a:srgbClr val="3E1C84"/>
              </a:solidFill>
              <a:latin typeface="Arial" panose="020B0604020202020204" pitchFamily="34" charset="0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418111AA-4C53-2045-9535-316C920CC834}"/>
              </a:ext>
            </a:extLst>
          </p:cNvPr>
          <p:cNvSpPr/>
          <p:nvPr/>
        </p:nvSpPr>
        <p:spPr>
          <a:xfrm>
            <a:off x="9016696" y="790848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6</a:t>
            </a: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76614BAA-0040-8B48-91C3-F12AC06F0B50}"/>
              </a:ext>
            </a:extLst>
          </p:cNvPr>
          <p:cNvSpPr/>
          <p:nvPr/>
        </p:nvSpPr>
        <p:spPr>
          <a:xfrm>
            <a:off x="9016696" y="1158493"/>
            <a:ext cx="262179" cy="262179"/>
          </a:xfrm>
          <a:prstGeom prst="ellipse">
            <a:avLst/>
          </a:prstGeom>
          <a:solidFill>
            <a:srgbClr val="3E1C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7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C78432B-E040-794D-A52A-E3BA85126756}"/>
              </a:ext>
            </a:extLst>
          </p:cNvPr>
          <p:cNvSpPr/>
          <p:nvPr/>
        </p:nvSpPr>
        <p:spPr>
          <a:xfrm>
            <a:off x="9016696" y="1526138"/>
            <a:ext cx="262179" cy="262179"/>
          </a:xfrm>
          <a:prstGeom prst="ellipse">
            <a:avLst/>
          </a:prstGeom>
          <a:solidFill>
            <a:srgbClr val="3E1B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</a:rPr>
              <a:t>8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42720621-7DE0-154C-8285-9DA761112CF5}"/>
              </a:ext>
            </a:extLst>
          </p:cNvPr>
          <p:cNvSpPr/>
          <p:nvPr/>
        </p:nvSpPr>
        <p:spPr>
          <a:xfrm>
            <a:off x="9016696" y="1893786"/>
            <a:ext cx="262179" cy="262179"/>
          </a:xfrm>
          <a:prstGeom prst="ellipse">
            <a:avLst/>
          </a:prstGeom>
          <a:solidFill>
            <a:srgbClr val="FED01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rgbClr val="3E1B85"/>
                </a:solidFill>
                <a:latin typeface="Arial" panose="020B0604020202020204" pitchFamily="34" charset="0"/>
              </a:rPr>
              <a:t>9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F22C4F-B652-E340-BAC0-48095131DD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BC75-A8B3-524C-9CB1-17F14D0EA8E1}" type="slidenum">
              <a:rPr lang="en-US" smtClean="0"/>
              <a:pPr/>
              <a:t>24</a:t>
            </a:fld>
            <a:endParaRPr lang="en-US" dirty="0"/>
          </a:p>
        </p:txBody>
      </p:sp>
      <p:sp>
        <p:nvSpPr>
          <p:cNvPr id="34" name="Slide Number Placeholder 5">
            <a:extLst>
              <a:ext uri="{FF2B5EF4-FFF2-40B4-BE49-F238E27FC236}">
                <a16:creationId xmlns:a16="http://schemas.microsoft.com/office/drawing/2014/main" id="{08B77F9F-9A0C-3648-A8D9-E8E8B1C7D6E7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latin typeface="Arial" panose="020B0604020202020204" pitchFamily="34" charset="0"/>
              </a:rPr>
              <a:pPr algn="r"/>
              <a:t>24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49" name="Picture 48">
            <a:extLst>
              <a:ext uri="{FF2B5EF4-FFF2-40B4-BE49-F238E27FC236}">
                <a16:creationId xmlns:a16="http://schemas.microsoft.com/office/drawing/2014/main" id="{231051C1-6DEA-7142-8A27-72CCC328FC5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5980823"/>
            <a:ext cx="1900767" cy="51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01547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59274C5-5368-694E-846F-A2C601F3CF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9E9AB125-9BB7-DA41-BAD9-91D7E974E6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322" y="989460"/>
            <a:ext cx="6488877" cy="3300084"/>
          </a:xfrm>
        </p:spPr>
        <p:txBody>
          <a:bodyPr>
            <a:noAutofit/>
          </a:bodyPr>
          <a:lstStyle/>
          <a:p>
            <a:r>
              <a:rPr lang="en-US" sz="6000" b="1" dirty="0"/>
              <a:t>Diseases are </a:t>
            </a:r>
            <a:br>
              <a:rPr lang="en-US" sz="6000" b="1" dirty="0"/>
            </a:br>
            <a:r>
              <a:rPr lang="en-US" sz="6000" b="1" dirty="0"/>
              <a:t>interconnected.</a:t>
            </a:r>
          </a:p>
          <a:p>
            <a:endParaRPr lang="en-US" sz="4000" b="1" dirty="0"/>
          </a:p>
          <a:p>
            <a:r>
              <a:rPr lang="en-US" sz="4000" dirty="0"/>
              <a:t>So is our research.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F95AA7-FD90-044C-AF5E-BE787FBD3CC6}"/>
              </a:ext>
            </a:extLst>
          </p:cNvPr>
          <p:cNvSpPr/>
          <p:nvPr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98452C1-8A3D-AA40-A401-9163D55FB3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23" y="6325754"/>
            <a:ext cx="397595" cy="290378"/>
          </a:xfrm>
          <a:prstGeom prst="rect">
            <a:avLst/>
          </a:prstGeom>
        </p:spPr>
      </p:pic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26217786-E7FA-8845-BA47-4A46651C2FE4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solidFill>
                  <a:srgbClr val="3E1C84"/>
                </a:solidFill>
                <a:latin typeface="Arial" panose="020B0604020202020204" pitchFamily="34" charset="0"/>
              </a:rPr>
              <a:pPr algn="r"/>
              <a:t>25</a:t>
            </a:fld>
            <a:endParaRPr lang="en-US" dirty="0">
              <a:solidFill>
                <a:srgbClr val="3E1C84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92938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BA254F31-962D-4B4F-B3F0-DA9AA05806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A63EE1-EE8B-1A40-8AE7-7D5F41E24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46668" y="2235200"/>
            <a:ext cx="9144000" cy="2387600"/>
          </a:xfrm>
        </p:spPr>
        <p:txBody>
          <a:bodyPr anchor="ctr">
            <a:noAutofit/>
          </a:bodyPr>
          <a:lstStyle/>
          <a:p>
            <a:pPr algn="ctr"/>
            <a:r>
              <a:rPr lang="en-US" sz="3200" dirty="0">
                <a:solidFill>
                  <a:srgbClr val="FDCF3D"/>
                </a:solidFill>
              </a:rPr>
              <a:t>Solutions from cells to society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B0B5E44F-B0BA-9641-B693-D0BD4D6103AD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latin typeface="Arial" panose="020B0604020202020204" pitchFamily="34" charset="0"/>
              </a:rPr>
              <a:pPr algn="r"/>
              <a:t>26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AB654A9-4D73-A243-A384-C7A75C19CFC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5980823"/>
            <a:ext cx="1900767" cy="512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8272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815D70E0-222D-BB4C-B521-4A81817336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FE6C7663-94A8-CD4E-BD0C-D8E4B0F01CAF}"/>
              </a:ext>
            </a:extLst>
          </p:cNvPr>
          <p:cNvSpPr txBox="1">
            <a:spLocks/>
          </p:cNvSpPr>
          <p:nvPr/>
        </p:nvSpPr>
        <p:spPr>
          <a:xfrm>
            <a:off x="1446668" y="2235200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12181"/>
                </a:solidFill>
                <a:latin typeface="NeueHaasGroteskDisp Pro Md" panose="020B0504020202020204" pitchFamily="34" charset="77"/>
                <a:ea typeface="+mj-ea"/>
                <a:cs typeface="+mj-cs"/>
              </a:defRPr>
            </a:lvl1pPr>
          </a:lstStyle>
          <a:p>
            <a:pPr algn="ctr"/>
            <a:r>
              <a:rPr lang="en-US" sz="3200" b="1" dirty="0">
                <a:solidFill>
                  <a:srgbClr val="3E1C84"/>
                </a:solidFill>
                <a:latin typeface="Arial" panose="020B0604020202020204" pitchFamily="34" charset="0"/>
              </a:rPr>
              <a:t>Solutions from cells to society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8B5A27F-D7BF-AD44-9C69-1DFE72BC2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BC75-A8B3-524C-9CB1-17F14D0EA8E1}" type="slidenum">
              <a:rPr lang="en-US" smtClean="0"/>
              <a:pPr/>
              <a:t>27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D2FDF-357A-F146-AA74-06AE3A6833A8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latin typeface="Arial" panose="020B0604020202020204" pitchFamily="34" charset="0"/>
              </a:rPr>
              <a:pPr algn="r"/>
              <a:t>27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F66BADC-3AE2-4E43-BE65-9BA8C6D5B9C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23" y="6325754"/>
            <a:ext cx="397595" cy="2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758761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A61254E1-055E-CA44-9F70-87C6AC5012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A63EE1-EE8B-1A40-8AE7-7D5F41E2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020" y="445723"/>
            <a:ext cx="5286103" cy="1123217"/>
          </a:xfrm>
        </p:spPr>
        <p:txBody>
          <a:bodyPr>
            <a:noAutofit/>
          </a:bodyPr>
          <a:lstStyle/>
          <a:p>
            <a:r>
              <a:rPr lang="en-US" dirty="0"/>
              <a:t>Basic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4E37D-B1E5-E242-B2E1-4D5D99953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020" y="1097728"/>
            <a:ext cx="7064205" cy="2033341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400" b="1" dirty="0"/>
              <a:t>Committed to advancing health through </a:t>
            </a:r>
            <a:br>
              <a:rPr lang="en-US" sz="2400" b="1" dirty="0"/>
            </a:br>
            <a:r>
              <a:rPr lang="en-US" sz="2400" b="1" dirty="0"/>
              <a:t>bench work discoveries </a:t>
            </a:r>
          </a:p>
          <a:p>
            <a:pPr>
              <a:lnSpc>
                <a:spcPct val="120000"/>
              </a:lnSpc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20 individual basic science laboratories focused on molecular targets that impact general health 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5E9F68-0C4E-4D4C-B20A-D62B766E7DA0}"/>
              </a:ext>
            </a:extLst>
          </p:cNvPr>
          <p:cNvSpPr/>
          <p:nvPr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F1B53A54-376F-EF45-83D8-10D832F4E125}"/>
              </a:ext>
            </a:extLst>
          </p:cNvPr>
          <p:cNvGrpSpPr/>
          <p:nvPr/>
        </p:nvGrpSpPr>
        <p:grpSpPr>
          <a:xfrm>
            <a:off x="512089" y="3238471"/>
            <a:ext cx="7989365" cy="1479721"/>
            <a:chOff x="512089" y="3131069"/>
            <a:chExt cx="7989365" cy="1479721"/>
          </a:xfrm>
        </p:grpSpPr>
        <p:sp>
          <p:nvSpPr>
            <p:cNvPr id="8" name="Content Placeholder 2">
              <a:extLst>
                <a:ext uri="{FF2B5EF4-FFF2-40B4-BE49-F238E27FC236}">
                  <a16:creationId xmlns:a16="http://schemas.microsoft.com/office/drawing/2014/main" id="{DE13277F-6788-6A4B-A2BA-174AB60F423A}"/>
                </a:ext>
              </a:extLst>
            </p:cNvPr>
            <p:cNvSpPr txBox="1">
              <a:spLocks/>
            </p:cNvSpPr>
            <p:nvPr/>
          </p:nvSpPr>
          <p:spPr>
            <a:xfrm>
              <a:off x="512089" y="3131069"/>
              <a:ext cx="7064205" cy="622450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rgbClr val="412181"/>
                  </a:solidFill>
                  <a:latin typeface="NeueHaasGroteskDisp Pro" panose="020B0504020202020204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sz="2400" b="1" dirty="0">
                  <a:latin typeface="Arial" panose="020B0604020202020204" pitchFamily="34" charset="0"/>
                </a:rPr>
                <a:t>Three Core Facilities</a:t>
              </a:r>
            </a:p>
          </p:txBody>
        </p:sp>
        <p:sp>
          <p:nvSpPr>
            <p:cNvPr id="10" name="Content Placeholder 2">
              <a:extLst>
                <a:ext uri="{FF2B5EF4-FFF2-40B4-BE49-F238E27FC236}">
                  <a16:creationId xmlns:a16="http://schemas.microsoft.com/office/drawing/2014/main" id="{335958D1-38AF-0B49-9BD1-6FEF93C3AF92}"/>
                </a:ext>
              </a:extLst>
            </p:cNvPr>
            <p:cNvSpPr txBox="1">
              <a:spLocks/>
            </p:cNvSpPr>
            <p:nvPr/>
          </p:nvSpPr>
          <p:spPr>
            <a:xfrm>
              <a:off x="1163309" y="3726931"/>
              <a:ext cx="1699350" cy="88385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rgbClr val="412181"/>
                  </a:solidFill>
                  <a:latin typeface="NeueHaasGroteskDisp Pro" panose="020B0504020202020204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</a:rPr>
                <a:t>Genomics </a:t>
              </a:r>
              <a:b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</a:rPr>
              </a:b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</a:rPr>
                <a:t>Core Facility </a:t>
              </a:r>
            </a:p>
          </p:txBody>
        </p:sp>
        <p:sp>
          <p:nvSpPr>
            <p:cNvPr id="16" name="Content Placeholder 2">
              <a:extLst>
                <a:ext uri="{FF2B5EF4-FFF2-40B4-BE49-F238E27FC236}">
                  <a16:creationId xmlns:a16="http://schemas.microsoft.com/office/drawing/2014/main" id="{180DE8F0-964D-F441-A271-A21C766AF5C3}"/>
                </a:ext>
              </a:extLst>
            </p:cNvPr>
            <p:cNvSpPr txBox="1">
              <a:spLocks/>
            </p:cNvSpPr>
            <p:nvPr/>
          </p:nvSpPr>
          <p:spPr>
            <a:xfrm>
              <a:off x="6383456" y="3737756"/>
              <a:ext cx="2117998" cy="820479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rgbClr val="412181"/>
                  </a:solidFill>
                  <a:latin typeface="NeueHaasGroteskDisp Pro" panose="020B0504020202020204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</a:rPr>
                <a:t>Comparative </a:t>
              </a:r>
              <a:b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</a:rPr>
              </a:b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</a:rPr>
                <a:t>Biology Core</a:t>
              </a:r>
            </a:p>
          </p:txBody>
        </p:sp>
        <p:sp>
          <p:nvSpPr>
            <p:cNvPr id="17" name="Content Placeholder 2">
              <a:extLst>
                <a:ext uri="{FF2B5EF4-FFF2-40B4-BE49-F238E27FC236}">
                  <a16:creationId xmlns:a16="http://schemas.microsoft.com/office/drawing/2014/main" id="{B919BD67-1729-6B40-865E-1E8ADEEBB439}"/>
                </a:ext>
              </a:extLst>
            </p:cNvPr>
            <p:cNvSpPr txBox="1">
              <a:spLocks/>
            </p:cNvSpPr>
            <p:nvPr/>
          </p:nvSpPr>
          <p:spPr>
            <a:xfrm>
              <a:off x="3564059" y="3737756"/>
              <a:ext cx="2117997" cy="822038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0" indent="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1800" b="0" i="0" kern="1200">
                  <a:solidFill>
                    <a:srgbClr val="412181"/>
                  </a:solidFill>
                  <a:latin typeface="NeueHaasGroteskDisp Pro" panose="020B0504020202020204" pitchFamily="34" charset="77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20000"/>
                </a:lnSpc>
              </a:pPr>
              <a:r>
                <a:rPr lang="en-US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Arial" panose="020B0604020202020204" pitchFamily="34" charset="0"/>
                </a:rPr>
                <a:t>Cell Biology and Bioimaging Core </a:t>
              </a:r>
            </a:p>
          </p:txBody>
        </p:sp>
      </p:grp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id="{584B23DB-67AB-794D-8EDB-9EBFD5332A78}"/>
              </a:ext>
            </a:extLst>
          </p:cNvPr>
          <p:cNvSpPr txBox="1">
            <a:spLocks/>
          </p:cNvSpPr>
          <p:nvPr/>
        </p:nvSpPr>
        <p:spPr>
          <a:xfrm>
            <a:off x="498318" y="4764592"/>
            <a:ext cx="7740799" cy="99041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1218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</a:pPr>
            <a:r>
              <a:rPr lang="en-US" sz="2400" b="1" dirty="0">
                <a:latin typeface="Arial" panose="020B0604020202020204" pitchFamily="34" charset="0"/>
              </a:rPr>
              <a:t>Research focus is designated to at least 80% 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and </a:t>
            </a:r>
            <a:b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</a:b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20% administrative, thus research friendly environment 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D029E78D-054D-C94C-9740-DCB92EE0F973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latin typeface="Arial" panose="020B0604020202020204" pitchFamily="34" charset="0"/>
              </a:rPr>
              <a:pPr algn="r"/>
              <a:t>28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01AFF19-02C3-1B45-B2B5-A0CF78FA2A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484" y="3894748"/>
            <a:ext cx="368412" cy="6765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C1FE14-5D5F-134E-BA70-66187881969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021778">
            <a:off x="5696468" y="3867530"/>
            <a:ext cx="700017" cy="6524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4E8A4BE-64A1-4A4E-94D7-8895AAA0D863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2588" y="3954163"/>
            <a:ext cx="598235" cy="598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394189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person, indoor, curtain&#10;&#10;Description automatically generated">
            <a:extLst>
              <a:ext uri="{FF2B5EF4-FFF2-40B4-BE49-F238E27FC236}">
                <a16:creationId xmlns:a16="http://schemas.microsoft.com/office/drawing/2014/main" id="{CB207F4D-F88B-4E47-ABD1-9C90EA181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5999" y="0"/>
            <a:ext cx="6096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A63EE1-EE8B-1A40-8AE7-7D5F41E2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020" y="445724"/>
            <a:ext cx="5644979" cy="1081994"/>
          </a:xfrm>
        </p:spPr>
        <p:txBody>
          <a:bodyPr>
            <a:noAutofit/>
          </a:bodyPr>
          <a:lstStyle/>
          <a:p>
            <a:r>
              <a:rPr lang="en-US" dirty="0"/>
              <a:t>Clinical and</a:t>
            </a:r>
            <a:br>
              <a:rPr lang="en-US" dirty="0"/>
            </a:br>
            <a:r>
              <a:rPr lang="en-US" dirty="0"/>
              <a:t>translational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D4E37D-B1E5-E242-B2E1-4D5D999531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020" y="1669002"/>
            <a:ext cx="5091136" cy="4243165"/>
          </a:xfrm>
        </p:spPr>
        <p:txBody>
          <a:bodyPr>
            <a:normAutofit fontScale="92500" lnSpcReduction="10000"/>
          </a:bodyPr>
          <a:lstStyle/>
          <a:p>
            <a:pPr marL="342900" indent="-342900">
              <a:lnSpc>
                <a:spcPct val="100000"/>
              </a:lnSpc>
              <a:buClr>
                <a:srgbClr val="3E1C8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Gathers knowledge that is essential to advancing and applying discoveries to patient care</a:t>
            </a:r>
          </a:p>
          <a:p>
            <a:pPr marL="342900" indent="-342900">
              <a:lnSpc>
                <a:spcPct val="100000"/>
              </a:lnSpc>
              <a:buClr>
                <a:srgbClr val="3E1C8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Translates basic science discoveries more quickly and efficiently into practice</a:t>
            </a:r>
          </a:p>
          <a:p>
            <a:pPr marL="342900" indent="-342900">
              <a:lnSpc>
                <a:spcPct val="100000"/>
              </a:lnSpc>
              <a:buClr>
                <a:srgbClr val="3E1C8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Determines the safety, efficacy, and/or effectiveness of medications, devices, diagnostic products and treatment regimens intended for prevention, treatment, or diagnosis of human disease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5E9F68-0C4E-4D4C-B20A-D62B766E7DA0}"/>
              </a:ext>
            </a:extLst>
          </p:cNvPr>
          <p:cNvSpPr/>
          <p:nvPr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905EACBD-0D7E-4D4A-963B-95498E6EF95D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latin typeface="Arial" panose="020B0604020202020204" pitchFamily="34" charset="0"/>
              </a:rPr>
              <a:pPr algn="r"/>
              <a:t>29</a:t>
            </a:fld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A9DF050-EFD1-864E-BE87-B99D412B0304}"/>
              </a:ext>
            </a:extLst>
          </p:cNvPr>
          <p:cNvCxnSpPr>
            <a:stCxn id="15" idx="0"/>
          </p:cNvCxnSpPr>
          <p:nvPr/>
        </p:nvCxnSpPr>
        <p:spPr>
          <a:xfrm flipV="1">
            <a:off x="6097956" y="6062596"/>
            <a:ext cx="5525633" cy="91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19178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close - up of a flower&#10;&#10;Description automatically generated with medium confidence">
            <a:extLst>
              <a:ext uri="{FF2B5EF4-FFF2-40B4-BE49-F238E27FC236}">
                <a16:creationId xmlns:a16="http://schemas.microsoft.com/office/drawing/2014/main" id="{032688A8-2774-DF46-9DA0-4B30544D373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916747" y="-1154376"/>
            <a:ext cx="3067369" cy="537612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CB0FF64-C1D0-E04B-A450-5EC259ADB170}"/>
              </a:ext>
            </a:extLst>
          </p:cNvPr>
          <p:cNvSpPr txBox="1">
            <a:spLocks/>
          </p:cNvSpPr>
          <p:nvPr/>
        </p:nvSpPr>
        <p:spPr>
          <a:xfrm>
            <a:off x="385404" y="528706"/>
            <a:ext cx="5589355" cy="263069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17500" b="0" i="0" kern="1200" baseline="0">
                <a:solidFill>
                  <a:schemeClr val="bg1"/>
                </a:solidFill>
                <a:latin typeface="NeueHaasGroteskDisp Pro Md" panose="020B0604020202020204" pitchFamily="34" charset="0"/>
                <a:ea typeface="+mj-ea"/>
                <a:cs typeface="+mj-cs"/>
              </a:defRPr>
            </a:lvl1pPr>
          </a:lstStyle>
          <a:p>
            <a:r>
              <a:rPr lang="en-US" sz="5400" b="1" dirty="0">
                <a:solidFill>
                  <a:srgbClr val="3E1C84"/>
                </a:solidFill>
                <a:latin typeface="Arial" panose="020B0604020202020204" pitchFamily="34" charset="0"/>
              </a:rPr>
              <a:t>Solutions from cells to society 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91398537-4F20-C340-8B91-AA8E2AA0D880}"/>
              </a:ext>
            </a:extLst>
          </p:cNvPr>
          <p:cNvSpPr txBox="1">
            <a:spLocks/>
          </p:cNvSpPr>
          <p:nvPr/>
        </p:nvSpPr>
        <p:spPr>
          <a:xfrm>
            <a:off x="385404" y="3698600"/>
            <a:ext cx="3163148" cy="8052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400" dirty="0">
                <a:solidFill>
                  <a:srgbClr val="3E1C84"/>
                </a:solidFill>
                <a:latin typeface="Arial" panose="020B0604020202020204" pitchFamily="34" charset="0"/>
              </a:rPr>
              <a:t>June 01, 2021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5034860A-89B0-7143-9735-7736BA0C3D78}"/>
              </a:ext>
            </a:extLst>
          </p:cNvPr>
          <p:cNvSpPr txBox="1">
            <a:spLocks/>
          </p:cNvSpPr>
          <p:nvPr/>
        </p:nvSpPr>
        <p:spPr>
          <a:xfrm>
            <a:off x="385404" y="2088709"/>
            <a:ext cx="4734900" cy="805220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latin typeface="Arial" panose="020B0604020202020204" pitchFamily="34" charset="0"/>
              </a:rPr>
              <a:t>2021 and beyond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3E4917-58CD-2849-B98E-C3169DCF09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8223866" y="2895308"/>
            <a:ext cx="2645164" cy="5291103"/>
          </a:xfrm>
          <a:prstGeom prst="rect">
            <a:avLst/>
          </a:prstGeom>
        </p:spPr>
      </p:pic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CBCB739-958E-A149-A490-3733C01238ED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latin typeface="Arial" panose="020B0604020202020204" pitchFamily="34" charset="0"/>
              </a:rPr>
              <a:pPr algn="r"/>
              <a:t>3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73914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9CB3269E-923E-2A46-B46C-0907C1EC470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0"/>
            <a:ext cx="6096000" cy="687971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A63EE1-EE8B-1A40-8AE7-7D5F41E2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020" y="445723"/>
            <a:ext cx="3251185" cy="1123217"/>
          </a:xfrm>
        </p:spPr>
        <p:txBody>
          <a:bodyPr>
            <a:noAutofit/>
          </a:bodyPr>
          <a:lstStyle/>
          <a:p>
            <a:r>
              <a:rPr lang="en-US" dirty="0"/>
              <a:t>Cores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5E9F68-0C4E-4D4C-B20A-D62B766E7DA0}"/>
              </a:ext>
            </a:extLst>
          </p:cNvPr>
          <p:cNvSpPr/>
          <p:nvPr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CFD8923-2C84-8F49-B89D-4EE135355A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020" y="1198629"/>
            <a:ext cx="5263980" cy="4797226"/>
          </a:xfrm>
        </p:spPr>
        <p:txBody>
          <a:bodyPr>
            <a:normAutofit/>
          </a:bodyPr>
          <a:lstStyle/>
          <a:p>
            <a:pPr>
              <a:lnSpc>
                <a:spcPct val="100000"/>
              </a:lnSpc>
              <a:buClr>
                <a:srgbClr val="3E1C84"/>
              </a:buClr>
            </a:pPr>
            <a:r>
              <a:rPr lang="fr-FR" sz="2400" dirty="0" err="1">
                <a:solidFill>
                  <a:srgbClr val="3E1C84"/>
                </a:solidFill>
              </a:rPr>
              <a:t>Cores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provide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critical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infrastructure and are the building blocks for solutions to </a:t>
            </a:r>
            <a:r>
              <a:rPr 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scientific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questions.</a:t>
            </a:r>
          </a:p>
          <a:p>
            <a:pPr>
              <a:lnSpc>
                <a:spcPct val="100000"/>
              </a:lnSpc>
              <a:buClr>
                <a:srgbClr val="3E1C84"/>
              </a:buClr>
            </a:pPr>
            <a:endParaRPr lang="fr-F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00000"/>
              </a:lnSpc>
              <a:buClr>
                <a:srgbClr val="3E1C84"/>
              </a:buClr>
            </a:pPr>
            <a:r>
              <a:rPr lang="fr-FR" sz="2400" dirty="0">
                <a:solidFill>
                  <a:srgbClr val="3E1C84"/>
                </a:solidFill>
              </a:rPr>
              <a:t>The </a:t>
            </a:r>
            <a:r>
              <a:rPr lang="fr-FR" sz="2400" dirty="0" err="1">
                <a:solidFill>
                  <a:srgbClr val="3E1C84"/>
                </a:solidFill>
              </a:rPr>
              <a:t>Cores</a:t>
            </a:r>
            <a:r>
              <a:rPr lang="fr-FR" sz="2400" dirty="0">
                <a:solidFill>
                  <a:srgbClr val="3E1C84"/>
                </a:solidFill>
              </a:rPr>
              <a:t> </a:t>
            </a:r>
            <a:r>
              <a:rPr 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allow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our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scientific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discoveries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to move </a:t>
            </a:r>
            <a:r>
              <a:rPr 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forward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rapidly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  <a:r>
              <a:rPr 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efficiently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, and </a:t>
            </a:r>
            <a:r>
              <a:rPr 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with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high </a:t>
            </a:r>
            <a:r>
              <a:rPr 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quality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>
              <a:lnSpc>
                <a:spcPct val="100000"/>
              </a:lnSpc>
              <a:buClr>
                <a:srgbClr val="3E1C84"/>
              </a:buClr>
            </a:pPr>
            <a:endParaRPr lang="fr-FR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>
              <a:lnSpc>
                <a:spcPct val="100000"/>
              </a:lnSpc>
              <a:buClr>
                <a:srgbClr val="3E1C84"/>
              </a:buClr>
            </a:pPr>
            <a:r>
              <a:rPr lang="fr-FR" sz="2400" dirty="0">
                <a:solidFill>
                  <a:srgbClr val="3E1C84"/>
                </a:solidFill>
              </a:rPr>
              <a:t>Our </a:t>
            </a:r>
            <a:r>
              <a:rPr lang="fr-FR" sz="2400" dirty="0" err="1">
                <a:solidFill>
                  <a:srgbClr val="3E1C84"/>
                </a:solidFill>
              </a:rPr>
              <a:t>Cores</a:t>
            </a:r>
            <a:r>
              <a:rPr lang="fr-FR" sz="2400" dirty="0">
                <a:solidFill>
                  <a:srgbClr val="3E1C84"/>
                </a:solidFill>
              </a:rPr>
              <a:t> 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are </a:t>
            </a:r>
            <a:r>
              <a:rPr 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filled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with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excellent personnel and </a:t>
            </a:r>
            <a:r>
              <a:rPr lang="fr-FR" sz="24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equipment</a:t>
            </a:r>
            <a:r>
              <a:rPr lang="fr-FR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342900" indent="-342900">
              <a:lnSpc>
                <a:spcPct val="100000"/>
              </a:lnSpc>
              <a:buClr>
                <a:srgbClr val="3E1C84"/>
              </a:buClr>
              <a:buFont typeface="System Font Regular"/>
              <a:buChar char="-"/>
            </a:pPr>
            <a:endParaRPr lang="en-US" sz="2400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FE4BF17-6CA1-8C43-ABD5-C59D627D464D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latin typeface="Arial" panose="020B0604020202020204" pitchFamily="34" charset="0"/>
              </a:rPr>
              <a:pPr algn="r"/>
              <a:t>30</a:t>
            </a:fld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DA904DE3-8D39-5442-A5BD-DA52779E5BFB}"/>
              </a:ext>
            </a:extLst>
          </p:cNvPr>
          <p:cNvCxnSpPr/>
          <p:nvPr/>
        </p:nvCxnSpPr>
        <p:spPr>
          <a:xfrm flipV="1">
            <a:off x="6097956" y="6062596"/>
            <a:ext cx="5525633" cy="91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653500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text, person&#10;&#10;Description automatically generated">
            <a:extLst>
              <a:ext uri="{FF2B5EF4-FFF2-40B4-BE49-F238E27FC236}">
                <a16:creationId xmlns:a16="http://schemas.microsoft.com/office/drawing/2014/main" id="{F1B602D8-64D4-3A4B-A15B-E036056279C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1"/>
            <a:ext cx="6096000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F0BB02-F129-8E4A-8AE8-C44F3EFE4F71}"/>
              </a:ext>
            </a:extLst>
          </p:cNvPr>
          <p:cNvSpPr/>
          <p:nvPr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6" name="Title 1">
            <a:extLst>
              <a:ext uri="{FF2B5EF4-FFF2-40B4-BE49-F238E27FC236}">
                <a16:creationId xmlns:a16="http://schemas.microsoft.com/office/drawing/2014/main" id="{7B371B4E-9C44-0A4E-952B-E37A9CB83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020" y="445724"/>
            <a:ext cx="5238580" cy="1181908"/>
          </a:xfrm>
        </p:spPr>
        <p:txBody>
          <a:bodyPr>
            <a:noAutofit/>
          </a:bodyPr>
          <a:lstStyle/>
          <a:p>
            <a:r>
              <a:rPr lang="en-US" dirty="0"/>
              <a:t>Education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DBA9305A-7775-4C42-9945-1086BCE36F8A}"/>
              </a:ext>
            </a:extLst>
          </p:cNvPr>
          <p:cNvSpPr/>
          <p:nvPr/>
        </p:nvSpPr>
        <p:spPr>
          <a:xfrm>
            <a:off x="566857" y="1006783"/>
            <a:ext cx="5926540" cy="50649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600" dirty="0">
              <a:solidFill>
                <a:srgbClr val="412181"/>
              </a:solidFill>
              <a:latin typeface="Arial" panose="020B0604020202020204" pitchFamily="34" charset="0"/>
            </a:endParaRP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C0D4B82-3EA4-F845-9525-C2449E0966B5}"/>
              </a:ext>
            </a:extLst>
          </p:cNvPr>
          <p:cNvSpPr txBox="1">
            <a:spLocks/>
          </p:cNvSpPr>
          <p:nvPr/>
        </p:nvSpPr>
        <p:spPr>
          <a:xfrm>
            <a:off x="397397" y="1182863"/>
            <a:ext cx="5577734" cy="4812992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1218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Clr>
                <a:srgbClr val="3E1C84"/>
              </a:buClr>
            </a:pPr>
            <a:r>
              <a:rPr lang="en-US" sz="2200" b="1" dirty="0">
                <a:solidFill>
                  <a:srgbClr val="3E1C84"/>
                </a:solidFill>
                <a:latin typeface="Arial" panose="020B0604020202020204" pitchFamily="34" charset="0"/>
              </a:rPr>
              <a:t>Ongoing educational opportunities </a:t>
            </a:r>
            <a:r>
              <a:rPr lang="en-US" sz="2200" dirty="0">
                <a:solidFill>
                  <a:srgbClr val="3E1C84"/>
                </a:solidFill>
                <a:latin typeface="Arial" panose="020B0604020202020204" pitchFamily="34" charset="0"/>
              </a:rPr>
              <a:t>for postdocs and faculty through works in progress, visiting speaker series, academic development, individual development plans, and responsible conduct of research workshops</a:t>
            </a:r>
          </a:p>
          <a:p>
            <a:pPr marL="342900" indent="-342900">
              <a:lnSpc>
                <a:spcPct val="100000"/>
              </a:lnSpc>
              <a:buClr>
                <a:srgbClr val="3E1C84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E1C84"/>
                </a:solidFill>
                <a:latin typeface="Arial" panose="020B0604020202020204" pitchFamily="34" charset="0"/>
              </a:rPr>
              <a:t>Develops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intellectual environment that will enhance research excellence</a:t>
            </a:r>
          </a:p>
          <a:p>
            <a:pPr marL="342900" indent="-342900">
              <a:lnSpc>
                <a:spcPct val="100000"/>
              </a:lnSpc>
              <a:buClr>
                <a:srgbClr val="3E1C84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E1C84"/>
                </a:solidFill>
                <a:latin typeface="Arial" panose="020B0604020202020204" pitchFamily="34" charset="0"/>
              </a:rPr>
              <a:t>Provides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feedback, advice, and suggestions for improvement on ongoing research activities</a:t>
            </a:r>
          </a:p>
          <a:p>
            <a:pPr marL="342900" indent="-342900">
              <a:lnSpc>
                <a:spcPct val="100000"/>
              </a:lnSpc>
              <a:buClr>
                <a:srgbClr val="3E1C84"/>
              </a:buClr>
              <a:buFont typeface="Arial" panose="020B0604020202020204" pitchFamily="34" charset="0"/>
              <a:buChar char="•"/>
            </a:pPr>
            <a:r>
              <a:rPr lang="en-US" sz="2400" b="1" dirty="0">
                <a:solidFill>
                  <a:srgbClr val="3E1C84"/>
                </a:solidFill>
                <a:latin typeface="Arial" panose="020B0604020202020204" pitchFamily="34" charset="0"/>
              </a:rPr>
              <a:t>Allows</a:t>
            </a: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</a:rPr>
              <a:t> for cross-communication among divisions to provide collaboration opportunities and research ideas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292FCE51-6327-4C43-AFEC-0E03FF5961AC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latin typeface="Arial" panose="020B0604020202020204" pitchFamily="34" charset="0"/>
              </a:rPr>
              <a:pPr algn="r"/>
              <a:t>31</a:t>
            </a:fld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89658149-FEFE-364D-8A38-659313E9C92B}"/>
              </a:ext>
            </a:extLst>
          </p:cNvPr>
          <p:cNvCxnSpPr/>
          <p:nvPr/>
        </p:nvCxnSpPr>
        <p:spPr>
          <a:xfrm flipV="1">
            <a:off x="6097956" y="6062596"/>
            <a:ext cx="5525633" cy="9144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9330700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392C403F-5F52-8249-B4E4-D0881A770D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A63EE1-EE8B-1A40-8AE7-7D5F41E2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018" y="445723"/>
            <a:ext cx="7921457" cy="1094451"/>
          </a:xfrm>
        </p:spPr>
        <p:txBody>
          <a:bodyPr>
            <a:noAutofit/>
          </a:bodyPr>
          <a:lstStyle/>
          <a:p>
            <a:r>
              <a:rPr lang="en-US" dirty="0"/>
              <a:t>Office of the Executive Director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5E9F68-0C4E-4D4C-B20A-D62B766E7DA0}"/>
              </a:ext>
            </a:extLst>
          </p:cNvPr>
          <p:cNvSpPr/>
          <p:nvPr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8F8B193-3440-2E40-BD7D-7F00193FE602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solidFill>
                  <a:srgbClr val="3E1C84"/>
                </a:solidFill>
                <a:latin typeface="Arial" panose="020B0604020202020204" pitchFamily="34" charset="0"/>
              </a:rPr>
              <a:pPr algn="r"/>
              <a:t>32</a:t>
            </a:fld>
            <a:endParaRPr lang="en-US" dirty="0">
              <a:solidFill>
                <a:srgbClr val="3E1C84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EBD8EC8-0EC4-AB44-868A-4AC2A68CB5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23" y="6325754"/>
            <a:ext cx="397595" cy="29037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10F39DC3-C149-AD40-8441-02A70EB38DC7}"/>
              </a:ext>
            </a:extLst>
          </p:cNvPr>
          <p:cNvSpPr txBox="1">
            <a:spLocks/>
          </p:cNvSpPr>
          <p:nvPr/>
        </p:nvSpPr>
        <p:spPr>
          <a:xfrm>
            <a:off x="451018" y="1324845"/>
            <a:ext cx="5413476" cy="3244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12181"/>
                </a:solidFill>
                <a:latin typeface="NeueHaasGroteskDisp Pro Md" panose="020B0504020202020204" pitchFamily="34" charset="77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3E1C8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8EF2C3"/>
                </a:solidFill>
                <a:latin typeface="Arial" panose="020B0604020202020204" pitchFamily="34" charset="0"/>
              </a:rPr>
              <a:t>X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3E1C8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8399D"/>
                </a:solidFill>
                <a:latin typeface="Arial" panose="020B0604020202020204" pitchFamily="34" charset="0"/>
              </a:rPr>
              <a:t>Y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3E1C8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A3D6"/>
                </a:solidFill>
                <a:latin typeface="Arial" panose="020B0604020202020204" pitchFamily="34" charset="0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245910173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vegetable&#10;&#10;Description automatically generated">
            <a:extLst>
              <a:ext uri="{FF2B5EF4-FFF2-40B4-BE49-F238E27FC236}">
                <a16:creationId xmlns:a16="http://schemas.microsoft.com/office/drawing/2014/main" id="{51D78090-9DEE-4A48-8C83-5367FCC375C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672512" y="0"/>
            <a:ext cx="3519487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A63EE1-EE8B-1A40-8AE7-7D5F41E2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019" y="445724"/>
            <a:ext cx="4361304" cy="685554"/>
          </a:xfrm>
        </p:spPr>
        <p:txBody>
          <a:bodyPr>
            <a:noAutofit/>
          </a:bodyPr>
          <a:lstStyle/>
          <a:p>
            <a:r>
              <a:rPr lang="en-US" dirty="0"/>
              <a:t>Operations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5E9F68-0C4E-4D4C-B20A-D62B766E7DA0}"/>
              </a:ext>
            </a:extLst>
          </p:cNvPr>
          <p:cNvSpPr/>
          <p:nvPr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0E226F7-D7CC-4344-A81F-5F1121D3A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6411" y="6129337"/>
            <a:ext cx="463378" cy="365125"/>
          </a:xfrm>
        </p:spPr>
        <p:txBody>
          <a:bodyPr/>
          <a:lstStyle/>
          <a:p>
            <a:fld id="{7F43BC75-A8B3-524C-9CB1-17F14D0EA8E1}" type="slidenum">
              <a:rPr lang="en-US" smtClean="0"/>
              <a:pPr/>
              <a:t>33</a:t>
            </a:fld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1726F04-C712-BE43-B595-502E2D89D986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latin typeface="Arial" panose="020B0604020202020204" pitchFamily="34" charset="0"/>
              </a:rPr>
              <a:pPr algn="r"/>
              <a:t>33</a:t>
            </a:fld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470E036-5F80-9C4B-A071-597F93A630E9}"/>
              </a:ext>
            </a:extLst>
          </p:cNvPr>
          <p:cNvSpPr txBox="1">
            <a:spLocks/>
          </p:cNvSpPr>
          <p:nvPr/>
        </p:nvSpPr>
        <p:spPr>
          <a:xfrm>
            <a:off x="451018" y="1324845"/>
            <a:ext cx="5413476" cy="3244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12181"/>
                </a:solidFill>
                <a:latin typeface="NeueHaasGroteskDisp Pro Md" panose="020B0504020202020204" pitchFamily="34" charset="77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3E1C8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8EF2C3"/>
                </a:solidFill>
                <a:latin typeface="Arial" panose="020B0604020202020204" pitchFamily="34" charset="0"/>
              </a:rPr>
              <a:t>X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3E1C8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8399D"/>
                </a:solidFill>
                <a:latin typeface="Arial" panose="020B0604020202020204" pitchFamily="34" charset="0"/>
              </a:rPr>
              <a:t>Y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3E1C8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A3D6"/>
                </a:solidFill>
                <a:latin typeface="Arial" panose="020B0604020202020204" pitchFamily="34" charset="0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382177415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picture containing person, indoor, young, shirt&#10;&#10;Description automatically generated">
            <a:extLst>
              <a:ext uri="{FF2B5EF4-FFF2-40B4-BE49-F238E27FC236}">
                <a16:creationId xmlns:a16="http://schemas.microsoft.com/office/drawing/2014/main" id="{3FCFFB7B-7ADF-3C46-A74D-0EADF611E94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0412" y="609600"/>
            <a:ext cx="5989055" cy="62484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8A63EE1-EE8B-1A40-8AE7-7D5F41E2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020" y="445723"/>
            <a:ext cx="6151257" cy="1171204"/>
          </a:xfrm>
        </p:spPr>
        <p:txBody>
          <a:bodyPr>
            <a:noAutofit/>
          </a:bodyPr>
          <a:lstStyle/>
          <a:p>
            <a:r>
              <a:rPr lang="en-US" dirty="0"/>
              <a:t>Population and public health sciences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D5E9F68-0C4E-4D4C-B20A-D62B766E7DA0}"/>
              </a:ext>
            </a:extLst>
          </p:cNvPr>
          <p:cNvSpPr/>
          <p:nvPr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66685B98-78D6-6B4B-91ED-4BA540CDC7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1019" y="1540174"/>
            <a:ext cx="5857183" cy="4455681"/>
          </a:xfrm>
        </p:spPr>
        <p:txBody>
          <a:bodyPr>
            <a:normAutofit/>
          </a:bodyPr>
          <a:lstStyle/>
          <a:p>
            <a:pPr marL="342900" indent="-342900">
              <a:lnSpc>
                <a:spcPct val="100000"/>
              </a:lnSpc>
              <a:buClr>
                <a:srgbClr val="3E1C8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Identifies novel risk factors for chronic diseases</a:t>
            </a:r>
          </a:p>
          <a:p>
            <a:pPr marL="342900" indent="-342900">
              <a:lnSpc>
                <a:spcPct val="100000"/>
              </a:lnSpc>
              <a:buClr>
                <a:srgbClr val="3E1C8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Works with the community to promote healthy behaviors in homes, schools, and local settings</a:t>
            </a:r>
          </a:p>
          <a:p>
            <a:pPr marL="342900" indent="-342900">
              <a:lnSpc>
                <a:spcPct val="100000"/>
              </a:lnSpc>
              <a:buClr>
                <a:srgbClr val="3E1C8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Harnesses cutting edge technology to deliver evidence-based information to people</a:t>
            </a:r>
          </a:p>
          <a:p>
            <a:pPr marL="342900" indent="-342900">
              <a:lnSpc>
                <a:spcPct val="100000"/>
              </a:lnSpc>
              <a:buClr>
                <a:srgbClr val="3E1C8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Collaborates with local and national organizations to disseminate results</a:t>
            </a:r>
          </a:p>
          <a:p>
            <a:pPr marL="342900" indent="-342900">
              <a:lnSpc>
                <a:spcPct val="100000"/>
              </a:lnSpc>
              <a:buClr>
                <a:srgbClr val="3E1C84"/>
              </a:buClr>
              <a:buFont typeface="System Font Regular"/>
              <a:buChar char="-"/>
            </a:pPr>
            <a:endParaRPr lang="en-US" sz="2400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FA70F03-8A0E-9548-855D-D16F5025C029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latin typeface="Arial" panose="020B0604020202020204" pitchFamily="34" charset="0"/>
              </a:rPr>
              <a:pPr algn="r"/>
              <a:t>34</a:t>
            </a:fld>
            <a:endParaRPr lang="en-US" dirty="0">
              <a:latin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F5BF817-420C-1541-B339-F2DE35D6CF8A}"/>
              </a:ext>
            </a:extLst>
          </p:cNvPr>
          <p:cNvCxnSpPr>
            <a:cxnSpLocks/>
          </p:cNvCxnSpPr>
          <p:nvPr/>
        </p:nvCxnSpPr>
        <p:spPr>
          <a:xfrm>
            <a:off x="6828183" y="6062596"/>
            <a:ext cx="4795406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27713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1F71EE1-0CA9-D641-94F7-52B083C7E7B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2D5E9F68-0C4E-4D4C-B20A-D62B766E7DA0}"/>
              </a:ext>
            </a:extLst>
          </p:cNvPr>
          <p:cNvSpPr/>
          <p:nvPr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040B9DC-D488-3943-8FEA-7BD349533F69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solidFill>
                  <a:srgbClr val="3E1C84"/>
                </a:solidFill>
                <a:latin typeface="Arial" panose="020B0604020202020204" pitchFamily="34" charset="0"/>
              </a:rPr>
              <a:pPr algn="r"/>
              <a:t>35</a:t>
            </a:fld>
            <a:endParaRPr lang="en-US" dirty="0">
              <a:solidFill>
                <a:srgbClr val="3E1C84"/>
              </a:solidFill>
              <a:latin typeface="Arial" panose="020B0604020202020204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44538D11-D292-224C-848B-580EA34F3D9E}"/>
              </a:ext>
            </a:extLst>
          </p:cNvPr>
          <p:cNvCxnSpPr>
            <a:cxnSpLocks/>
          </p:cNvCxnSpPr>
          <p:nvPr/>
        </p:nvCxnSpPr>
        <p:spPr>
          <a:xfrm>
            <a:off x="5459506" y="6062596"/>
            <a:ext cx="6164083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10">
            <a:extLst>
              <a:ext uri="{FF2B5EF4-FFF2-40B4-BE49-F238E27FC236}">
                <a16:creationId xmlns:a16="http://schemas.microsoft.com/office/drawing/2014/main" id="{A9B691FB-3527-834F-B324-51A39F9AF5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23" y="6325754"/>
            <a:ext cx="397595" cy="290378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7438AB6D-A0EF-C44A-A53D-3E5F8A104E55}"/>
              </a:ext>
            </a:extLst>
          </p:cNvPr>
          <p:cNvSpPr txBox="1">
            <a:spLocks/>
          </p:cNvSpPr>
          <p:nvPr/>
        </p:nvSpPr>
        <p:spPr>
          <a:xfrm>
            <a:off x="451019" y="445723"/>
            <a:ext cx="5413475" cy="55200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12181"/>
                </a:solidFill>
                <a:latin typeface="NeueHaasGroteskDisp Pro Md" panose="020B0504020202020204" pitchFamily="34" charset="77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</a:rPr>
              <a:t>Foundation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54B68B7A-5986-C04E-9D45-2E520572B4BF}"/>
              </a:ext>
            </a:extLst>
          </p:cNvPr>
          <p:cNvSpPr txBox="1">
            <a:spLocks/>
          </p:cNvSpPr>
          <p:nvPr/>
        </p:nvSpPr>
        <p:spPr>
          <a:xfrm>
            <a:off x="451018" y="1324845"/>
            <a:ext cx="5413476" cy="3244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12181"/>
                </a:solidFill>
                <a:latin typeface="NeueHaasGroteskDisp Pro Md" panose="020B0504020202020204" pitchFamily="34" charset="77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3E1C8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8EF2C3"/>
                </a:solidFill>
                <a:latin typeface="Arial" panose="020B0604020202020204" pitchFamily="34" charset="0"/>
              </a:rPr>
              <a:t>X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3E1C8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8399D"/>
                </a:solidFill>
                <a:latin typeface="Arial" panose="020B0604020202020204" pitchFamily="34" charset="0"/>
              </a:rPr>
              <a:t>Y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3E1C84"/>
              </a:buClr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A3D6"/>
                </a:solidFill>
                <a:latin typeface="Arial" panose="020B0604020202020204" pitchFamily="34" charset="0"/>
              </a:rPr>
              <a:t>Z</a:t>
            </a:r>
          </a:p>
        </p:txBody>
      </p:sp>
    </p:spTree>
    <p:extLst>
      <p:ext uri="{BB962C8B-B14F-4D97-AF65-F5344CB8AC3E}">
        <p14:creationId xmlns:p14="http://schemas.microsoft.com/office/powerpoint/2010/main" val="17478126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Title 1">
            <a:extLst>
              <a:ext uri="{FF2B5EF4-FFF2-40B4-BE49-F238E27FC236}">
                <a16:creationId xmlns:a16="http://schemas.microsoft.com/office/drawing/2014/main" id="{7B371B4E-9C44-0A4E-952B-E37A9CB83A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019" y="445723"/>
            <a:ext cx="5413475" cy="552000"/>
          </a:xfrm>
        </p:spPr>
        <p:txBody>
          <a:bodyPr>
            <a:noAutofit/>
          </a:bodyPr>
          <a:lstStyle/>
          <a:p>
            <a:r>
              <a:rPr lang="en-US" dirty="0"/>
              <a:t>Our strategy</a:t>
            </a:r>
            <a:br>
              <a:rPr lang="en-US" dirty="0"/>
            </a:br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12467AF-E12E-0541-A01C-02AC0B99208D}"/>
              </a:ext>
            </a:extLst>
          </p:cNvPr>
          <p:cNvSpPr txBox="1">
            <a:spLocks/>
          </p:cNvSpPr>
          <p:nvPr/>
        </p:nvSpPr>
        <p:spPr>
          <a:xfrm>
            <a:off x="451018" y="1324845"/>
            <a:ext cx="5413476" cy="324465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12181"/>
                </a:solidFill>
                <a:latin typeface="NeueHaasGroteskDisp Pro Md" panose="020B0504020202020204" pitchFamily="34" charset="77"/>
                <a:ea typeface="+mj-ea"/>
                <a:cs typeface="+mj-cs"/>
              </a:defRPr>
            </a:lvl1pPr>
          </a:lstStyle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3E1C84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8EF2C3"/>
                </a:solidFill>
                <a:latin typeface="Arial" panose="020B0604020202020204" pitchFamily="34" charset="0"/>
              </a:rPr>
              <a:t>X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3E1C84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78399D"/>
                </a:solidFill>
                <a:latin typeface="Arial" panose="020B0604020202020204" pitchFamily="34" charset="0"/>
              </a:rPr>
              <a:t>Y</a:t>
            </a:r>
          </a:p>
          <a:p>
            <a:pPr marL="457200" indent="-457200">
              <a:lnSpc>
                <a:spcPct val="120000"/>
              </a:lnSpc>
              <a:spcBef>
                <a:spcPts val="1000"/>
              </a:spcBef>
              <a:buClr>
                <a:srgbClr val="3E1C84"/>
              </a:buClr>
              <a:buFont typeface="+mj-lt"/>
              <a:buAutoNum type="arabicPeriod"/>
            </a:pPr>
            <a:r>
              <a:rPr lang="en-US" sz="2400" dirty="0">
                <a:solidFill>
                  <a:srgbClr val="00A3D6"/>
                </a:solidFill>
                <a:latin typeface="Arial" panose="020B0604020202020204" pitchFamily="34" charset="0"/>
              </a:rPr>
              <a:t>Z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0F0BB02-F129-8E4A-8AE8-C44F3EFE4F71}"/>
              </a:ext>
            </a:extLst>
          </p:cNvPr>
          <p:cNvSpPr/>
          <p:nvPr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713050F0-4B20-9D4F-BE96-911BA96BEC0D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solidFill>
                  <a:srgbClr val="3E1C84"/>
                </a:solidFill>
                <a:latin typeface="Arial" panose="020B0604020202020204" pitchFamily="34" charset="0"/>
              </a:rPr>
              <a:pPr algn="r"/>
              <a:t>36</a:t>
            </a:fld>
            <a:endParaRPr lang="en-US" dirty="0">
              <a:solidFill>
                <a:srgbClr val="3E1C84"/>
              </a:solidFill>
              <a:latin typeface="Arial" panose="020B0604020202020204" pitchFamily="34" charset="0"/>
            </a:endParaRP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662BC680-589D-1A4F-B133-90CC80F64541}"/>
              </a:ext>
            </a:extLst>
          </p:cNvPr>
          <p:cNvSpPr/>
          <p:nvPr/>
        </p:nvSpPr>
        <p:spPr>
          <a:xfrm>
            <a:off x="4350124" y="5134484"/>
            <a:ext cx="8559052" cy="591846"/>
          </a:xfrm>
          <a:prstGeom prst="ellipse">
            <a:avLst/>
          </a:prstGeom>
          <a:gradFill flip="none" rotWithShape="1">
            <a:gsLst>
              <a:gs pos="68000">
                <a:schemeClr val="bg1"/>
              </a:gs>
              <a:gs pos="0">
                <a:schemeClr val="tx1">
                  <a:alpha val="33000"/>
                </a:schemeClr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176682C4-307B-3349-AB60-754BCC8A52F6}"/>
              </a:ext>
            </a:extLst>
          </p:cNvPr>
          <p:cNvSpPr/>
          <p:nvPr/>
        </p:nvSpPr>
        <p:spPr>
          <a:xfrm>
            <a:off x="5742089" y="3993776"/>
            <a:ext cx="6010835" cy="1532965"/>
          </a:xfrm>
          <a:custGeom>
            <a:avLst/>
            <a:gdLst>
              <a:gd name="connsiteX0" fmla="*/ 0 w 6010835"/>
              <a:gd name="connsiteY0" fmla="*/ 1532965 h 1532965"/>
              <a:gd name="connsiteX1" fmla="*/ 6010835 w 6010835"/>
              <a:gd name="connsiteY1" fmla="*/ 1532965 h 1532965"/>
              <a:gd name="connsiteX2" fmla="*/ 5136776 w 6010835"/>
              <a:gd name="connsiteY2" fmla="*/ 0 h 1532965"/>
              <a:gd name="connsiteX3" fmla="*/ 847164 w 6010835"/>
              <a:gd name="connsiteY3" fmla="*/ 0 h 1532965"/>
              <a:gd name="connsiteX4" fmla="*/ 0 w 6010835"/>
              <a:gd name="connsiteY4" fmla="*/ 1532965 h 15329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010835" h="1532965">
                <a:moveTo>
                  <a:pt x="0" y="1532965"/>
                </a:moveTo>
                <a:lnTo>
                  <a:pt x="6010835" y="1532965"/>
                </a:lnTo>
                <a:lnTo>
                  <a:pt x="5136776" y="0"/>
                </a:lnTo>
                <a:lnTo>
                  <a:pt x="847164" y="0"/>
                </a:lnTo>
                <a:lnTo>
                  <a:pt x="0" y="1532965"/>
                </a:lnTo>
                <a:close/>
              </a:path>
            </a:pathLst>
          </a:custGeom>
          <a:solidFill>
            <a:srgbClr val="00A3D6"/>
          </a:solidFill>
          <a:ln>
            <a:noFill/>
          </a:ln>
          <a:effectLst>
            <a:innerShdw blurRad="114300" dist="152400" dir="162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5BD789C-EA61-2B42-A7E5-89A62BDDD5F3}"/>
              </a:ext>
            </a:extLst>
          </p:cNvPr>
          <p:cNvSpPr/>
          <p:nvPr/>
        </p:nvSpPr>
        <p:spPr>
          <a:xfrm>
            <a:off x="8478843" y="4576598"/>
            <a:ext cx="389850" cy="394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Z </a:t>
            </a:r>
          </a:p>
        </p:txBody>
      </p:sp>
      <p:sp>
        <p:nvSpPr>
          <p:cNvPr id="24" name="Triangle 23">
            <a:extLst>
              <a:ext uri="{FF2B5EF4-FFF2-40B4-BE49-F238E27FC236}">
                <a16:creationId xmlns:a16="http://schemas.microsoft.com/office/drawing/2014/main" id="{9D44E7C6-CC64-954E-8A57-C0DF40548708}"/>
              </a:ext>
            </a:extLst>
          </p:cNvPr>
          <p:cNvSpPr/>
          <p:nvPr/>
        </p:nvSpPr>
        <p:spPr>
          <a:xfrm>
            <a:off x="7597588" y="109339"/>
            <a:ext cx="2272553" cy="2094698"/>
          </a:xfrm>
          <a:prstGeom prst="triangle">
            <a:avLst/>
          </a:prstGeom>
          <a:solidFill>
            <a:srgbClr val="8EF2C3"/>
          </a:solidFill>
          <a:ln>
            <a:noFill/>
          </a:ln>
          <a:effectLst>
            <a:innerShdw blurRad="114300" dist="152400" dir="162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5" name="Freeform 24">
            <a:extLst>
              <a:ext uri="{FF2B5EF4-FFF2-40B4-BE49-F238E27FC236}">
                <a16:creationId xmlns:a16="http://schemas.microsoft.com/office/drawing/2014/main" id="{FCF3517B-3A1F-4B4E-908D-30AA807B8D4D}"/>
              </a:ext>
            </a:extLst>
          </p:cNvPr>
          <p:cNvSpPr/>
          <p:nvPr/>
        </p:nvSpPr>
        <p:spPr>
          <a:xfrm>
            <a:off x="6642847" y="2299447"/>
            <a:ext cx="4178616" cy="1600200"/>
          </a:xfrm>
          <a:custGeom>
            <a:avLst/>
            <a:gdLst>
              <a:gd name="connsiteX0" fmla="*/ 4329953 w 4329953"/>
              <a:gd name="connsiteY0" fmla="*/ 1600200 h 1600200"/>
              <a:gd name="connsiteX1" fmla="*/ 0 w 4329953"/>
              <a:gd name="connsiteY1" fmla="*/ 1600200 h 1600200"/>
              <a:gd name="connsiteX2" fmla="*/ 954742 w 4329953"/>
              <a:gd name="connsiteY2" fmla="*/ 0 h 1600200"/>
              <a:gd name="connsiteX3" fmla="*/ 3375212 w 4329953"/>
              <a:gd name="connsiteY3" fmla="*/ 13447 h 1600200"/>
              <a:gd name="connsiteX4" fmla="*/ 4329953 w 4329953"/>
              <a:gd name="connsiteY4" fmla="*/ 1600200 h 160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9953" h="1600200">
                <a:moveTo>
                  <a:pt x="4329953" y="1600200"/>
                </a:moveTo>
                <a:lnTo>
                  <a:pt x="0" y="1600200"/>
                </a:lnTo>
                <a:lnTo>
                  <a:pt x="954742" y="0"/>
                </a:lnTo>
                <a:lnTo>
                  <a:pt x="3375212" y="13447"/>
                </a:lnTo>
                <a:lnTo>
                  <a:pt x="4329953" y="1600200"/>
                </a:lnTo>
                <a:close/>
              </a:path>
            </a:pathLst>
          </a:custGeom>
          <a:ln>
            <a:noFill/>
          </a:ln>
          <a:effectLst>
            <a:innerShdw blurRad="114300" dist="152400" dir="16200000">
              <a:prstClr val="black">
                <a:alpha val="1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EEC8018-B6FE-624E-B4A4-BACF92912BE9}"/>
              </a:ext>
            </a:extLst>
          </p:cNvPr>
          <p:cNvSpPr/>
          <p:nvPr/>
        </p:nvSpPr>
        <p:spPr>
          <a:xfrm>
            <a:off x="8562877" y="2798456"/>
            <a:ext cx="338555" cy="394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Y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654AE4D7-CA91-F744-A4DC-4241516D8ECD}"/>
              </a:ext>
            </a:extLst>
          </p:cNvPr>
          <p:cNvSpPr/>
          <p:nvPr/>
        </p:nvSpPr>
        <p:spPr>
          <a:xfrm>
            <a:off x="8562877" y="1484008"/>
            <a:ext cx="338554" cy="3942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20000"/>
              </a:lnSpc>
              <a:spcBef>
                <a:spcPts val="1000"/>
              </a:spcBef>
            </a:pPr>
            <a:r>
              <a:rPr lang="en-US" b="1" dirty="0">
                <a:solidFill>
                  <a:schemeClr val="bg1"/>
                </a:solidFill>
                <a:latin typeface="Arial" panose="020B0604020202020204" pitchFamily="34" charset="0"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93248456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D5E9F68-0C4E-4D4C-B20A-D62B766E7DA0}"/>
              </a:ext>
            </a:extLst>
          </p:cNvPr>
          <p:cNvSpPr/>
          <p:nvPr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50DDF76-5F6D-AB48-87D3-5C2C3E06F7C7}"/>
              </a:ext>
            </a:extLst>
          </p:cNvPr>
          <p:cNvSpPr/>
          <p:nvPr/>
        </p:nvSpPr>
        <p:spPr>
          <a:xfrm>
            <a:off x="729992" y="5305408"/>
            <a:ext cx="1020417" cy="5300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3D1EE3D-36BF-EE41-9FE9-E1DDFDD069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4362" y="184420"/>
            <a:ext cx="7793156" cy="1697298"/>
          </a:xfrm>
        </p:spPr>
        <p:txBody>
          <a:bodyPr>
            <a:noAutofit/>
          </a:bodyPr>
          <a:lstStyle/>
          <a:p>
            <a:r>
              <a:rPr lang="en-US" dirty="0"/>
              <a:t>Medical complications of obesity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D277879-F1F9-F345-B0F0-284BB88B6393}"/>
              </a:ext>
            </a:extLst>
          </p:cNvPr>
          <p:cNvSpPr/>
          <p:nvPr/>
        </p:nvSpPr>
        <p:spPr>
          <a:xfrm>
            <a:off x="1133856" y="6350139"/>
            <a:ext cx="264046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800" dirty="0">
                <a:latin typeface="Arial" panose="020B0604020202020204" pitchFamily="34" charset="0"/>
              </a:rPr>
              <a:t>LSU’s Pennington Biomedical Research Center, 2019</a:t>
            </a:r>
          </a:p>
        </p:txBody>
      </p:sp>
      <p:pic>
        <p:nvPicPr>
          <p:cNvPr id="3" name="Picture 2" descr="A close-up of the eiffel tower&#10;&#10;Description automatically generated">
            <a:extLst>
              <a:ext uri="{FF2B5EF4-FFF2-40B4-BE49-F238E27FC236}">
                <a16:creationId xmlns:a16="http://schemas.microsoft.com/office/drawing/2014/main" id="{32C90A3B-AB8E-4945-BEEA-F7268CC4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31070"/>
          <a:stretch/>
        </p:blipFill>
        <p:spPr>
          <a:xfrm>
            <a:off x="3676367" y="1204486"/>
            <a:ext cx="2965755" cy="5653514"/>
          </a:xfrm>
          <a:prstGeom prst="rect">
            <a:avLst/>
          </a:prstGeom>
        </p:spPr>
      </p:pic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BB00E888-3C1F-AB48-A73B-C58A592935B0}"/>
              </a:ext>
            </a:extLst>
          </p:cNvPr>
          <p:cNvCxnSpPr>
            <a:cxnSpLocks/>
          </p:cNvCxnSpPr>
          <p:nvPr/>
        </p:nvCxnSpPr>
        <p:spPr>
          <a:xfrm flipH="1">
            <a:off x="3404787" y="5688106"/>
            <a:ext cx="618564" cy="0"/>
          </a:xfrm>
          <a:prstGeom prst="line">
            <a:avLst/>
          </a:prstGeom>
          <a:ln>
            <a:solidFill>
              <a:srgbClr val="3E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5F6EBA2-4DB8-044B-B934-CF1B83E02D3F}"/>
              </a:ext>
            </a:extLst>
          </p:cNvPr>
          <p:cNvCxnSpPr>
            <a:cxnSpLocks/>
          </p:cNvCxnSpPr>
          <p:nvPr/>
        </p:nvCxnSpPr>
        <p:spPr>
          <a:xfrm flipH="1">
            <a:off x="3346123" y="5177118"/>
            <a:ext cx="704122" cy="0"/>
          </a:xfrm>
          <a:prstGeom prst="line">
            <a:avLst/>
          </a:prstGeom>
          <a:ln>
            <a:solidFill>
              <a:srgbClr val="3E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749D324-3897-664F-A9F0-7D950E9A376B}"/>
              </a:ext>
            </a:extLst>
          </p:cNvPr>
          <p:cNvCxnSpPr/>
          <p:nvPr/>
        </p:nvCxnSpPr>
        <p:spPr>
          <a:xfrm flipH="1">
            <a:off x="5193246" y="5392271"/>
            <a:ext cx="1707776" cy="0"/>
          </a:xfrm>
          <a:prstGeom prst="line">
            <a:avLst/>
          </a:prstGeom>
          <a:ln>
            <a:solidFill>
              <a:srgbClr val="3E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13749FF4-A2AC-354C-9D11-FC485706FD6F}"/>
              </a:ext>
            </a:extLst>
          </p:cNvPr>
          <p:cNvCxnSpPr>
            <a:cxnSpLocks/>
          </p:cNvCxnSpPr>
          <p:nvPr/>
        </p:nvCxnSpPr>
        <p:spPr>
          <a:xfrm flipH="1" flipV="1">
            <a:off x="3431428" y="4699625"/>
            <a:ext cx="1506323" cy="6847"/>
          </a:xfrm>
          <a:prstGeom prst="line">
            <a:avLst/>
          </a:prstGeom>
          <a:ln>
            <a:solidFill>
              <a:srgbClr val="3E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A298D590-3C14-F84B-AB64-C93A199600F4}"/>
              </a:ext>
            </a:extLst>
          </p:cNvPr>
          <p:cNvCxnSpPr>
            <a:cxnSpLocks/>
            <a:endCxn id="35" idx="3"/>
          </p:cNvCxnSpPr>
          <p:nvPr/>
        </p:nvCxnSpPr>
        <p:spPr>
          <a:xfrm flipH="1" flipV="1">
            <a:off x="2665043" y="4381868"/>
            <a:ext cx="2151684" cy="17192"/>
          </a:xfrm>
          <a:prstGeom prst="line">
            <a:avLst/>
          </a:prstGeom>
          <a:ln>
            <a:solidFill>
              <a:srgbClr val="3E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AE761F6-71AE-244A-B13A-53CEA1173709}"/>
              </a:ext>
            </a:extLst>
          </p:cNvPr>
          <p:cNvCxnSpPr/>
          <p:nvPr/>
        </p:nvCxnSpPr>
        <p:spPr>
          <a:xfrm flipH="1">
            <a:off x="3404787" y="3966882"/>
            <a:ext cx="1707776" cy="0"/>
          </a:xfrm>
          <a:prstGeom prst="line">
            <a:avLst/>
          </a:prstGeom>
          <a:ln>
            <a:solidFill>
              <a:srgbClr val="3E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BA252B4F-6E83-EA4D-8EDC-37AA3EC79784}"/>
              </a:ext>
            </a:extLst>
          </p:cNvPr>
          <p:cNvCxnSpPr>
            <a:cxnSpLocks/>
          </p:cNvCxnSpPr>
          <p:nvPr/>
        </p:nvCxnSpPr>
        <p:spPr>
          <a:xfrm flipH="1">
            <a:off x="3676367" y="3482788"/>
            <a:ext cx="1315172" cy="0"/>
          </a:xfrm>
          <a:prstGeom prst="line">
            <a:avLst/>
          </a:prstGeom>
          <a:ln>
            <a:solidFill>
              <a:srgbClr val="3E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751351-D1D1-B34D-90A7-0A1B72B0C547}"/>
              </a:ext>
            </a:extLst>
          </p:cNvPr>
          <p:cNvCxnSpPr>
            <a:cxnSpLocks/>
          </p:cNvCxnSpPr>
          <p:nvPr/>
        </p:nvCxnSpPr>
        <p:spPr>
          <a:xfrm flipH="1">
            <a:off x="5381504" y="3455894"/>
            <a:ext cx="1519518" cy="0"/>
          </a:xfrm>
          <a:prstGeom prst="line">
            <a:avLst/>
          </a:prstGeom>
          <a:ln>
            <a:solidFill>
              <a:srgbClr val="3E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11BE51AA-F771-F24B-920C-1F9C8FA37E68}"/>
              </a:ext>
            </a:extLst>
          </p:cNvPr>
          <p:cNvCxnSpPr>
            <a:cxnSpLocks/>
          </p:cNvCxnSpPr>
          <p:nvPr/>
        </p:nvCxnSpPr>
        <p:spPr>
          <a:xfrm flipH="1">
            <a:off x="5247034" y="3092823"/>
            <a:ext cx="1395088" cy="0"/>
          </a:xfrm>
          <a:prstGeom prst="line">
            <a:avLst/>
          </a:prstGeom>
          <a:ln>
            <a:solidFill>
              <a:srgbClr val="3E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8B1213BD-C3F3-B643-8885-A9CDAB904A44}"/>
              </a:ext>
            </a:extLst>
          </p:cNvPr>
          <p:cNvCxnSpPr>
            <a:cxnSpLocks/>
          </p:cNvCxnSpPr>
          <p:nvPr/>
        </p:nvCxnSpPr>
        <p:spPr>
          <a:xfrm flipH="1">
            <a:off x="2755646" y="3152228"/>
            <a:ext cx="2103295" cy="0"/>
          </a:xfrm>
          <a:prstGeom prst="line">
            <a:avLst/>
          </a:prstGeom>
          <a:ln>
            <a:solidFill>
              <a:srgbClr val="3E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9E197A38-5D47-874D-807A-6A41E609E2BF}"/>
              </a:ext>
            </a:extLst>
          </p:cNvPr>
          <p:cNvCxnSpPr>
            <a:cxnSpLocks/>
          </p:cNvCxnSpPr>
          <p:nvPr/>
        </p:nvCxnSpPr>
        <p:spPr>
          <a:xfrm flipH="1">
            <a:off x="3801480" y="2837329"/>
            <a:ext cx="1351424" cy="0"/>
          </a:xfrm>
          <a:prstGeom prst="line">
            <a:avLst/>
          </a:prstGeom>
          <a:ln>
            <a:solidFill>
              <a:srgbClr val="3E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6582BDCE-AFAE-EA4B-A44A-68A125285E0B}"/>
              </a:ext>
            </a:extLst>
          </p:cNvPr>
          <p:cNvCxnSpPr>
            <a:cxnSpLocks/>
          </p:cNvCxnSpPr>
          <p:nvPr/>
        </p:nvCxnSpPr>
        <p:spPr>
          <a:xfrm flipH="1">
            <a:off x="5233587" y="2339788"/>
            <a:ext cx="854834" cy="0"/>
          </a:xfrm>
          <a:prstGeom prst="line">
            <a:avLst/>
          </a:prstGeom>
          <a:ln>
            <a:solidFill>
              <a:srgbClr val="3E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9EF4A239-37C3-2F49-B5C7-6B9D4BECF6D0}"/>
              </a:ext>
            </a:extLst>
          </p:cNvPr>
          <p:cNvCxnSpPr>
            <a:cxnSpLocks/>
          </p:cNvCxnSpPr>
          <p:nvPr/>
        </p:nvCxnSpPr>
        <p:spPr>
          <a:xfrm flipH="1">
            <a:off x="5300822" y="1707776"/>
            <a:ext cx="1103934" cy="0"/>
          </a:xfrm>
          <a:prstGeom prst="line">
            <a:avLst/>
          </a:prstGeom>
          <a:ln>
            <a:solidFill>
              <a:srgbClr val="3E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7A0B54EE-1F42-3341-BA68-CB351558018D}"/>
              </a:ext>
            </a:extLst>
          </p:cNvPr>
          <p:cNvCxnSpPr>
            <a:cxnSpLocks/>
          </p:cNvCxnSpPr>
          <p:nvPr/>
        </p:nvCxnSpPr>
        <p:spPr>
          <a:xfrm flipH="1">
            <a:off x="4241529" y="1479176"/>
            <a:ext cx="938269" cy="0"/>
          </a:xfrm>
          <a:prstGeom prst="line">
            <a:avLst/>
          </a:prstGeom>
          <a:ln>
            <a:solidFill>
              <a:srgbClr val="3E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DE3AFE0F-2B7C-3841-83ED-F02EA1B99D5C}"/>
              </a:ext>
            </a:extLst>
          </p:cNvPr>
          <p:cNvCxnSpPr/>
          <p:nvPr/>
        </p:nvCxnSpPr>
        <p:spPr>
          <a:xfrm flipH="1">
            <a:off x="5644659" y="5021881"/>
            <a:ext cx="1707776" cy="0"/>
          </a:xfrm>
          <a:prstGeom prst="line">
            <a:avLst/>
          </a:prstGeom>
          <a:ln>
            <a:solidFill>
              <a:srgbClr val="3E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C2DAC55-BE82-9E48-AE71-B85B90BF2CD0}"/>
              </a:ext>
            </a:extLst>
          </p:cNvPr>
          <p:cNvCxnSpPr>
            <a:cxnSpLocks/>
          </p:cNvCxnSpPr>
          <p:nvPr/>
        </p:nvCxnSpPr>
        <p:spPr>
          <a:xfrm flipV="1">
            <a:off x="5169244" y="4282633"/>
            <a:ext cx="756270" cy="736354"/>
          </a:xfrm>
          <a:prstGeom prst="line">
            <a:avLst/>
          </a:prstGeom>
          <a:ln>
            <a:solidFill>
              <a:srgbClr val="3E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ED9DC11A-C996-5A4F-8073-0AD6B34393EC}"/>
              </a:ext>
            </a:extLst>
          </p:cNvPr>
          <p:cNvCxnSpPr>
            <a:cxnSpLocks/>
          </p:cNvCxnSpPr>
          <p:nvPr/>
        </p:nvCxnSpPr>
        <p:spPr>
          <a:xfrm flipH="1">
            <a:off x="5922451" y="4281101"/>
            <a:ext cx="964610" cy="0"/>
          </a:xfrm>
          <a:prstGeom prst="line">
            <a:avLst/>
          </a:prstGeom>
          <a:ln>
            <a:solidFill>
              <a:srgbClr val="3E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CF472FBA-D4D8-9048-82E5-017DD1DC9FC7}"/>
              </a:ext>
            </a:extLst>
          </p:cNvPr>
          <p:cNvSpPr txBox="1"/>
          <p:nvPr/>
        </p:nvSpPr>
        <p:spPr>
          <a:xfrm>
            <a:off x="1725829" y="1177851"/>
            <a:ext cx="2059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3E1C84"/>
                </a:solidFill>
                <a:latin typeface="Arial" panose="020B0604020202020204" pitchFamily="34" charset="0"/>
              </a:rPr>
              <a:t>Stroke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D911DA4-4311-FF41-90B0-5B438FCC0526}"/>
              </a:ext>
            </a:extLst>
          </p:cNvPr>
          <p:cNvSpPr txBox="1"/>
          <p:nvPr/>
        </p:nvSpPr>
        <p:spPr>
          <a:xfrm>
            <a:off x="1706680" y="2662673"/>
            <a:ext cx="2059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3E1C84"/>
                </a:solidFill>
                <a:latin typeface="Arial" panose="020B0604020202020204" pitchFamily="34" charset="0"/>
              </a:rPr>
              <a:t>High Blood Lipids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2307F4DE-C81E-2F43-BBB0-1B84B7CB795D}"/>
              </a:ext>
            </a:extLst>
          </p:cNvPr>
          <p:cNvSpPr txBox="1"/>
          <p:nvPr/>
        </p:nvSpPr>
        <p:spPr>
          <a:xfrm>
            <a:off x="653753" y="3005588"/>
            <a:ext cx="2059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3E1C84"/>
                </a:solidFill>
                <a:latin typeface="Arial" panose="020B0604020202020204" pitchFamily="34" charset="0"/>
              </a:rPr>
              <a:t>Heart Disease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D1901C34-DB1B-2A4E-98E9-D5DA46B56369}"/>
              </a:ext>
            </a:extLst>
          </p:cNvPr>
          <p:cNvSpPr txBox="1"/>
          <p:nvPr/>
        </p:nvSpPr>
        <p:spPr>
          <a:xfrm>
            <a:off x="1596268" y="3302005"/>
            <a:ext cx="2059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3E1C84"/>
                </a:solidFill>
                <a:latin typeface="Arial" panose="020B0604020202020204" pitchFamily="34" charset="0"/>
              </a:rPr>
              <a:t>Lung Disease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C56D567-895F-C64F-8B8F-823E1742D99A}"/>
              </a:ext>
            </a:extLst>
          </p:cNvPr>
          <p:cNvSpPr txBox="1"/>
          <p:nvPr/>
        </p:nvSpPr>
        <p:spPr>
          <a:xfrm>
            <a:off x="1345152" y="3788142"/>
            <a:ext cx="2059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3E1C84"/>
                </a:solidFill>
                <a:latin typeface="Arial" panose="020B0604020202020204" pitchFamily="34" charset="0"/>
              </a:rPr>
              <a:t>Inflamed Pancreas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EF88CF6-BDC8-8846-B18B-1383C6784780}"/>
              </a:ext>
            </a:extLst>
          </p:cNvPr>
          <p:cNvSpPr txBox="1"/>
          <p:nvPr/>
        </p:nvSpPr>
        <p:spPr>
          <a:xfrm>
            <a:off x="605408" y="4227979"/>
            <a:ext cx="2059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3E1C84"/>
                </a:solidFill>
                <a:latin typeface="Arial" panose="020B0604020202020204" pitchFamily="34" charset="0"/>
              </a:rPr>
              <a:t>Liver Disease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C54F0849-1653-DA4C-B33D-06C8A08D01D4}"/>
              </a:ext>
            </a:extLst>
          </p:cNvPr>
          <p:cNvSpPr txBox="1"/>
          <p:nvPr/>
        </p:nvSpPr>
        <p:spPr>
          <a:xfrm>
            <a:off x="1241887" y="5015058"/>
            <a:ext cx="2059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3E1C84"/>
                </a:solidFill>
                <a:latin typeface="Arial" panose="020B0604020202020204" pitchFamily="34" charset="0"/>
              </a:rPr>
              <a:t>Heart Unhealthy Skin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709B049-31CC-4442-A6F3-BF99CAA70C32}"/>
              </a:ext>
            </a:extLst>
          </p:cNvPr>
          <p:cNvSpPr txBox="1"/>
          <p:nvPr/>
        </p:nvSpPr>
        <p:spPr>
          <a:xfrm>
            <a:off x="1286488" y="5535918"/>
            <a:ext cx="2059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3E1C84"/>
                </a:solidFill>
                <a:latin typeface="Arial" panose="020B0604020202020204" pitchFamily="34" charset="0"/>
              </a:rPr>
              <a:t>Gout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BBACF34-3FE9-7D42-944C-6AB2756C8859}"/>
              </a:ext>
            </a:extLst>
          </p:cNvPr>
          <p:cNvSpPr txBox="1"/>
          <p:nvPr/>
        </p:nvSpPr>
        <p:spPr>
          <a:xfrm>
            <a:off x="1278861" y="4540495"/>
            <a:ext cx="2059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3E1C84"/>
                </a:solidFill>
                <a:latin typeface="Arial" panose="020B0604020202020204" pitchFamily="34" charset="0"/>
              </a:rPr>
              <a:t>Gallbladder Disease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BF792A43-0927-9C40-9359-1BD49057A4A8}"/>
              </a:ext>
            </a:extLst>
          </p:cNvPr>
          <p:cNvSpPr txBox="1"/>
          <p:nvPr/>
        </p:nvSpPr>
        <p:spPr>
          <a:xfrm>
            <a:off x="6467518" y="1543251"/>
            <a:ext cx="2059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E1C84"/>
                </a:solidFill>
                <a:latin typeface="Arial" panose="020B0604020202020204" pitchFamily="34" charset="0"/>
              </a:rPr>
              <a:t>Cataracts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C625FCB-239E-8744-AEB5-A7A33BD94F31}"/>
              </a:ext>
            </a:extLst>
          </p:cNvPr>
          <p:cNvSpPr txBox="1"/>
          <p:nvPr/>
        </p:nvSpPr>
        <p:spPr>
          <a:xfrm>
            <a:off x="6072418" y="2178921"/>
            <a:ext cx="2059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E1C84"/>
                </a:solidFill>
                <a:latin typeface="Arial" panose="020B0604020202020204" pitchFamily="34" charset="0"/>
              </a:rPr>
              <a:t>Resistance to Infection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93A9568-5079-F840-ACE8-D9606866AD01}"/>
              </a:ext>
            </a:extLst>
          </p:cNvPr>
          <p:cNvSpPr txBox="1"/>
          <p:nvPr/>
        </p:nvSpPr>
        <p:spPr>
          <a:xfrm>
            <a:off x="6645963" y="2919700"/>
            <a:ext cx="2059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E1C84"/>
                </a:solidFill>
                <a:latin typeface="Arial" panose="020B0604020202020204" pitchFamily="34" charset="0"/>
              </a:rPr>
              <a:t>High Blood Pressure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996A1AB7-853F-404E-8404-95E5C34F820D}"/>
              </a:ext>
            </a:extLst>
          </p:cNvPr>
          <p:cNvSpPr txBox="1"/>
          <p:nvPr/>
        </p:nvSpPr>
        <p:spPr>
          <a:xfrm>
            <a:off x="6924867" y="3301665"/>
            <a:ext cx="2059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E1C84"/>
                </a:solidFill>
                <a:latin typeface="Arial" panose="020B0604020202020204" pitchFamily="34" charset="0"/>
              </a:rPr>
              <a:t>Blood Clots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6FC5E2A-C4D5-B144-AABE-58F0469A5DCE}"/>
              </a:ext>
            </a:extLst>
          </p:cNvPr>
          <p:cNvSpPr txBox="1"/>
          <p:nvPr/>
        </p:nvSpPr>
        <p:spPr>
          <a:xfrm>
            <a:off x="6921408" y="4135043"/>
            <a:ext cx="2059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E1C84"/>
                </a:solidFill>
                <a:latin typeface="Arial" panose="020B0604020202020204" pitchFamily="34" charset="0"/>
              </a:rPr>
              <a:t>Inflammation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AE540788-B051-9E44-8FE7-9525B7CFFF96}"/>
              </a:ext>
            </a:extLst>
          </p:cNvPr>
          <p:cNvSpPr txBox="1"/>
          <p:nvPr/>
        </p:nvSpPr>
        <p:spPr>
          <a:xfrm>
            <a:off x="7340517" y="4864049"/>
            <a:ext cx="2059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E1C84"/>
                </a:solidFill>
                <a:latin typeface="Arial" panose="020B0604020202020204" pitchFamily="34" charset="0"/>
              </a:rPr>
              <a:t>Diabetes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ABC9B560-BF97-7F4E-9B28-0F6A54025CF7}"/>
              </a:ext>
            </a:extLst>
          </p:cNvPr>
          <p:cNvSpPr txBox="1"/>
          <p:nvPr/>
        </p:nvSpPr>
        <p:spPr>
          <a:xfrm>
            <a:off x="6887061" y="5234687"/>
            <a:ext cx="205963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3E1C84"/>
                </a:solidFill>
                <a:latin typeface="Arial" panose="020B0604020202020204" pitchFamily="34" charset="0"/>
              </a:rPr>
              <a:t>Infertility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2F3749CC-AD06-0C42-93A9-24A0375F32DC}"/>
              </a:ext>
            </a:extLst>
          </p:cNvPr>
          <p:cNvSpPr txBox="1"/>
          <p:nvPr/>
        </p:nvSpPr>
        <p:spPr>
          <a:xfrm>
            <a:off x="1725829" y="1525091"/>
            <a:ext cx="20596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solidFill>
                  <a:srgbClr val="3E1C84"/>
                </a:solidFill>
                <a:latin typeface="Arial" panose="020B0604020202020204" pitchFamily="34" charset="0"/>
              </a:rPr>
              <a:t>Dementia in older adults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A73145D-AE59-4F4F-A096-F0305B45D92D}"/>
              </a:ext>
            </a:extLst>
          </p:cNvPr>
          <p:cNvCxnSpPr>
            <a:cxnSpLocks/>
          </p:cNvCxnSpPr>
          <p:nvPr/>
        </p:nvCxnSpPr>
        <p:spPr>
          <a:xfrm>
            <a:off x="3801480" y="1331740"/>
            <a:ext cx="443741" cy="149820"/>
          </a:xfrm>
          <a:prstGeom prst="line">
            <a:avLst/>
          </a:prstGeom>
          <a:ln>
            <a:solidFill>
              <a:srgbClr val="3E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F01A4CFB-2E7C-6044-8BDF-33C9A7C86E4F}"/>
              </a:ext>
            </a:extLst>
          </p:cNvPr>
          <p:cNvCxnSpPr>
            <a:cxnSpLocks/>
          </p:cNvCxnSpPr>
          <p:nvPr/>
        </p:nvCxnSpPr>
        <p:spPr>
          <a:xfrm flipV="1">
            <a:off x="3801480" y="1485628"/>
            <a:ext cx="440049" cy="193354"/>
          </a:xfrm>
          <a:prstGeom prst="line">
            <a:avLst/>
          </a:prstGeom>
          <a:ln>
            <a:solidFill>
              <a:srgbClr val="3E1C8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Slide Number Placeholder 5">
            <a:extLst>
              <a:ext uri="{FF2B5EF4-FFF2-40B4-BE49-F238E27FC236}">
                <a16:creationId xmlns:a16="http://schemas.microsoft.com/office/drawing/2014/main" id="{1DB9EC1C-1C28-1449-A15A-707FB78AA350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solidFill>
                  <a:srgbClr val="3E1C84"/>
                </a:solidFill>
                <a:latin typeface="Arial" panose="020B0604020202020204" pitchFamily="34" charset="0"/>
              </a:rPr>
              <a:pPr algn="r"/>
              <a:t>37</a:t>
            </a:fld>
            <a:endParaRPr lang="en-US" dirty="0">
              <a:solidFill>
                <a:srgbClr val="3E1C84"/>
              </a:solidFill>
              <a:latin typeface="Arial" panose="020B0604020202020204" pitchFamily="34" charset="0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0432219-E2E6-4641-9FDD-3BC610754099}"/>
              </a:ext>
            </a:extLst>
          </p:cNvPr>
          <p:cNvSpPr/>
          <p:nvPr/>
        </p:nvSpPr>
        <p:spPr>
          <a:xfrm>
            <a:off x="9114518" y="1540493"/>
            <a:ext cx="2487048" cy="409736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0" name="Title 1">
            <a:extLst>
              <a:ext uri="{FF2B5EF4-FFF2-40B4-BE49-F238E27FC236}">
                <a16:creationId xmlns:a16="http://schemas.microsoft.com/office/drawing/2014/main" id="{C0E41569-356D-A644-8600-284CCC2F41DB}"/>
              </a:ext>
            </a:extLst>
          </p:cNvPr>
          <p:cNvSpPr txBox="1">
            <a:spLocks/>
          </p:cNvSpPr>
          <p:nvPr/>
        </p:nvSpPr>
        <p:spPr>
          <a:xfrm>
            <a:off x="9195907" y="1703527"/>
            <a:ext cx="2535675" cy="6856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12181"/>
                </a:solidFill>
                <a:latin typeface="NeueHaasGroteskDisp Pro Md" panose="020B0504020202020204" pitchFamily="34" charset="77"/>
                <a:ea typeface="+mj-ea"/>
                <a:cs typeface="+mj-cs"/>
              </a:defRPr>
            </a:lvl1pPr>
          </a:lstStyle>
          <a:p>
            <a:r>
              <a:rPr lang="en-US" sz="1800" b="1" dirty="0">
                <a:latin typeface="Arial" panose="020B0604020202020204" pitchFamily="34" charset="0"/>
              </a:rPr>
              <a:t>Obesity is linked to 13 types of cancer:</a:t>
            </a:r>
          </a:p>
        </p:txBody>
      </p:sp>
      <p:sp>
        <p:nvSpPr>
          <p:cNvPr id="51" name="Title 1">
            <a:extLst>
              <a:ext uri="{FF2B5EF4-FFF2-40B4-BE49-F238E27FC236}">
                <a16:creationId xmlns:a16="http://schemas.microsoft.com/office/drawing/2014/main" id="{5D0B896E-7579-054B-B749-8EE5D8DFD10E}"/>
              </a:ext>
            </a:extLst>
          </p:cNvPr>
          <p:cNvSpPr txBox="1">
            <a:spLocks/>
          </p:cNvSpPr>
          <p:nvPr/>
        </p:nvSpPr>
        <p:spPr>
          <a:xfrm>
            <a:off x="9195907" y="2542898"/>
            <a:ext cx="2535675" cy="68561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12181"/>
                </a:solidFill>
                <a:latin typeface="NeueHaasGroteskDisp Pro Md" panose="020B0504020202020204" pitchFamily="34" charset="77"/>
                <a:ea typeface="+mj-ea"/>
                <a:cs typeface="+mj-cs"/>
              </a:defRPr>
            </a:lvl1pPr>
          </a:lstStyle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Blood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Brain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Breast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Colon (Colorectal)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Esophagus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Gallbladder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Kidney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Liver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Ovaries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Pancreas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Thyroid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Upper Stomach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</a:rPr>
              <a:t>Uterus</a:t>
            </a:r>
          </a:p>
        </p:txBody>
      </p:sp>
    </p:spTree>
    <p:extLst>
      <p:ext uri="{BB962C8B-B14F-4D97-AF65-F5344CB8AC3E}">
        <p14:creationId xmlns:p14="http://schemas.microsoft.com/office/powerpoint/2010/main" val="312397510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itle 1">
            <a:extLst>
              <a:ext uri="{FF2B5EF4-FFF2-40B4-BE49-F238E27FC236}">
                <a16:creationId xmlns:a16="http://schemas.microsoft.com/office/drawing/2014/main" id="{C38E816B-A6AA-EF4F-917A-D260D1DACD55}"/>
              </a:ext>
            </a:extLst>
          </p:cNvPr>
          <p:cNvSpPr txBox="1">
            <a:spLocks/>
          </p:cNvSpPr>
          <p:nvPr/>
        </p:nvSpPr>
        <p:spPr>
          <a:xfrm>
            <a:off x="451019" y="445723"/>
            <a:ext cx="10441099" cy="1573525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12181"/>
                </a:solidFill>
                <a:latin typeface="NeueHaasGroteskDisp Pro Md" panose="020B0504020202020204" pitchFamily="34" charset="77"/>
                <a:ea typeface="+mj-ea"/>
                <a:cs typeface="+mj-cs"/>
              </a:defRPr>
            </a:lvl1pPr>
          </a:lstStyle>
          <a:p>
            <a:r>
              <a:rPr lang="en-US" b="1" dirty="0">
                <a:latin typeface="Arial" panose="020B0604020202020204" pitchFamily="34" charset="0"/>
              </a:rPr>
              <a:t>Obesity and diabetes:</a:t>
            </a:r>
          </a:p>
          <a:p>
            <a:r>
              <a:rPr lang="en-US" b="1" dirty="0">
                <a:latin typeface="Arial" panose="020B0604020202020204" pitchFamily="34" charset="0"/>
              </a:rPr>
              <a:t>$1billion a day in direct medical care in the US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9BB3ABE0-94CC-9845-8E5F-135C05447782}"/>
              </a:ext>
            </a:extLst>
          </p:cNvPr>
          <p:cNvSpPr txBox="1">
            <a:spLocks/>
          </p:cNvSpPr>
          <p:nvPr/>
        </p:nvSpPr>
        <p:spPr>
          <a:xfrm>
            <a:off x="451019" y="2199949"/>
            <a:ext cx="9997346" cy="391222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0" i="0" kern="1200">
                <a:solidFill>
                  <a:srgbClr val="41218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3038" indent="-173038">
              <a:lnSpc>
                <a:spcPct val="100000"/>
              </a:lnSpc>
              <a:buClr>
                <a:srgbClr val="3E1C84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</a:rPr>
              <a:t>Individuals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bear burden of lost life </a:t>
            </a:r>
            <a:br>
              <a:rPr lang="en-US" sz="2000" dirty="0">
                <a:solidFill>
                  <a:schemeClr val="tx1"/>
                </a:solidFill>
                <a:latin typeface="Arial" panose="020B0604020202020204" pitchFamily="34" charset="0"/>
              </a:rPr>
            </a:b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or lost wages</a:t>
            </a:r>
          </a:p>
          <a:p>
            <a:pPr marL="173038" indent="-173038">
              <a:lnSpc>
                <a:spcPct val="100000"/>
              </a:lnSpc>
              <a:buClr>
                <a:srgbClr val="3E1C84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</a:rPr>
              <a:t>Employers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share the burden of direct medical costs, short-term disability, and productivity losses</a:t>
            </a:r>
          </a:p>
          <a:p>
            <a:pPr marL="173038" indent="-173038">
              <a:lnSpc>
                <a:spcPct val="100000"/>
              </a:lnSpc>
              <a:buClr>
                <a:srgbClr val="3E1C84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latin typeface="Arial" panose="020B0604020202020204" pitchFamily="34" charset="0"/>
              </a:rPr>
              <a:t>Government</a:t>
            </a:r>
            <a:r>
              <a:rPr lang="en-US" sz="2000" dirty="0">
                <a:latin typeface="Arial" panose="020B0604020202020204" pitchFamily="34" charset="0"/>
              </a:rPr>
              <a:t>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pays a significant portion of costs for Medicare and Medicaid beneficiaries</a:t>
            </a:r>
          </a:p>
          <a:p>
            <a:pPr marL="173038" indent="-173038">
              <a:lnSpc>
                <a:spcPct val="100000"/>
              </a:lnSpc>
              <a:buClr>
                <a:srgbClr val="3E1C84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In the absence of obesity, Medicare and Medicaid spending would be </a:t>
            </a:r>
            <a:r>
              <a:rPr lang="en-US" sz="2000" b="1" dirty="0">
                <a:latin typeface="Arial" panose="020B0604020202020204" pitchFamily="34" charset="0"/>
              </a:rPr>
              <a:t>8.5% and 11.8 percent lower</a:t>
            </a:r>
            <a:r>
              <a:rPr lang="en-US" sz="2000" dirty="0">
                <a:latin typeface="Arial" panose="020B0604020202020204" pitchFamily="34" charset="0"/>
              </a:rPr>
              <a:t>, </a:t>
            </a:r>
            <a:r>
              <a:rPr lang="en-US" sz="2000" dirty="0">
                <a:solidFill>
                  <a:schemeClr val="tx1"/>
                </a:solidFill>
                <a:latin typeface="Arial" panose="020B0604020202020204" pitchFamily="34" charset="0"/>
              </a:rPr>
              <a:t>respectively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8FD132-3EDE-3443-96AF-69A3A7F0C213}"/>
              </a:ext>
            </a:extLst>
          </p:cNvPr>
          <p:cNvSpPr/>
          <p:nvPr/>
        </p:nvSpPr>
        <p:spPr>
          <a:xfrm>
            <a:off x="1010286" y="6263640"/>
            <a:ext cx="5166939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700" u="sng" dirty="0">
                <a:latin typeface="Arial" panose="020B0604020202020204" pitchFamily="34" charset="0"/>
                <a:hlinkClick r:id="rId3" tooltip="https://www.theguardian.com/society/2021/jan/17/gary-taubes-interview-obesity-calories-hormones-case-for-keto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https://www.theguardian.com/society/2021/jan/17/gary-taubes-interview-obesity-calories-hormones-case-for-keto</a:t>
            </a:r>
            <a:endParaRPr lang="en-US" sz="700" dirty="0">
              <a:latin typeface="Arial" panose="020B0604020202020204" pitchFamily="34" charset="0"/>
            </a:endParaRPr>
          </a:p>
          <a:p>
            <a:pPr lvl="0">
              <a:defRPr/>
            </a:pPr>
            <a:r>
              <a:rPr lang="en-US" sz="700" dirty="0">
                <a:latin typeface="Arial" panose="020B0604020202020204" pitchFamily="34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https://stop.publichealth.gwu.edu/sites/stop.publichealth.gwu.edu/files/documents/Fast%20Facts%20Cost%20of%20Obesity.pdf</a:t>
            </a:r>
            <a:r>
              <a:rPr lang="en-US" sz="700" dirty="0">
                <a:latin typeface="Arial" panose="020B0604020202020204" pitchFamily="34" charset="0"/>
              </a:rPr>
              <a:t> Office of Management and Budget, Historical Tables: Budget of the U.S. Government, FY 2014, Table 8.4, April 2013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62C98A7-508E-F245-B669-E2D488155C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43BC75-A8B3-524C-9CB1-17F14D0EA8E1}" type="slidenum">
              <a:rPr lang="en-US" smtClean="0"/>
              <a:pPr/>
              <a:t>38</a:t>
            </a:fld>
            <a:endParaRPr lang="en-US" dirty="0"/>
          </a:p>
        </p:txBody>
      </p:sp>
      <p:sp>
        <p:nvSpPr>
          <p:cNvPr id="41" name="Slide Number Placeholder 5">
            <a:extLst>
              <a:ext uri="{FF2B5EF4-FFF2-40B4-BE49-F238E27FC236}">
                <a16:creationId xmlns:a16="http://schemas.microsoft.com/office/drawing/2014/main" id="{A4237057-A634-8B41-9634-999EF2885336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latin typeface="Arial" panose="020B0604020202020204" pitchFamily="34" charset="0"/>
              </a:rPr>
              <a:pPr algn="r"/>
              <a:t>38</a:t>
            </a:fld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18F30D05-D48A-BF48-A1B3-59FC7CDC6F2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23" y="6325754"/>
            <a:ext cx="397595" cy="290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2471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outdoor object, web&#10;&#10;Description automatically generated">
            <a:extLst>
              <a:ext uri="{FF2B5EF4-FFF2-40B4-BE49-F238E27FC236}">
                <a16:creationId xmlns:a16="http://schemas.microsoft.com/office/drawing/2014/main" id="{D4C2EE03-670A-4A4F-AB69-51CA54E35F5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0" y="-1"/>
            <a:ext cx="6096000" cy="6848929"/>
          </a:xfrm>
          <a:prstGeom prst="rect">
            <a:avLst/>
          </a:prstGeom>
        </p:spPr>
      </p:pic>
      <p:pic>
        <p:nvPicPr>
          <p:cNvPr id="8" name="Picture 7" descr="Stars in the sky&#10;&#10;Description automatically generated with low confidence">
            <a:extLst>
              <a:ext uri="{FF2B5EF4-FFF2-40B4-BE49-F238E27FC236}">
                <a16:creationId xmlns:a16="http://schemas.microsoft.com/office/drawing/2014/main" id="{0AEBC3FB-20B0-A94A-AE4D-0D910052E56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96000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08FBDEB2-D4D6-DA4F-869A-375D36B5A7F1}"/>
              </a:ext>
            </a:extLst>
          </p:cNvPr>
          <p:cNvSpPr/>
          <p:nvPr/>
        </p:nvSpPr>
        <p:spPr>
          <a:xfrm>
            <a:off x="0" y="-1"/>
            <a:ext cx="12192000" cy="6858001"/>
          </a:xfrm>
          <a:prstGeom prst="rect">
            <a:avLst/>
          </a:prstGeom>
          <a:gradFill flip="none" rotWithShape="1">
            <a:gsLst>
              <a:gs pos="99000">
                <a:srgbClr val="3E1C84">
                  <a:alpha val="0"/>
                </a:srgbClr>
              </a:gs>
              <a:gs pos="0">
                <a:srgbClr val="3E1C84"/>
              </a:gs>
            </a:gsLst>
            <a:lin ang="0" scaled="0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1624456-0042-47C9-AF3E-77BDDAA75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3354" y="1419141"/>
            <a:ext cx="4850999" cy="3655482"/>
          </a:xfrm>
          <a:effectLst/>
        </p:spPr>
        <p:txBody>
          <a:bodyPr/>
          <a:lstStyle/>
          <a:p>
            <a:r>
              <a:rPr lang="en-US" sz="6000" dirty="0">
                <a:solidFill>
                  <a:srgbClr val="FDCF3D"/>
                </a:solidFill>
              </a:rPr>
              <a:t>The spark </a:t>
            </a:r>
            <a:br>
              <a:rPr lang="en-US" sz="6000" dirty="0">
                <a:solidFill>
                  <a:srgbClr val="FDCF3D"/>
                </a:solidFill>
              </a:rPr>
            </a:br>
            <a:r>
              <a:rPr lang="en-US" sz="6000" dirty="0">
                <a:solidFill>
                  <a:srgbClr val="FDCF3D"/>
                </a:solidFill>
              </a:rPr>
              <a:t>of an idea </a:t>
            </a:r>
            <a:br>
              <a:rPr lang="en-US" sz="6000" dirty="0"/>
            </a:br>
            <a:r>
              <a:rPr lang="en-US" sz="6000" dirty="0"/>
              <a:t>can change everything.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40C99C-86EC-4B41-9AF4-BB17847F19ED}"/>
              </a:ext>
            </a:extLst>
          </p:cNvPr>
          <p:cNvSpPr/>
          <p:nvPr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8B2E26-3260-0A45-87B2-C4C8205F7D1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23" y="6325753"/>
            <a:ext cx="397595" cy="290379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9912C0C-CC1D-2A4F-B8A4-C17EDA2673CF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latin typeface="Arial" panose="020B0604020202020204" pitchFamily="34" charset="0"/>
              </a:rPr>
              <a:pPr algn="r"/>
              <a:t>39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2874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B3D3D2F2-ADEB-9C42-B1B8-9BF44B3C90B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21264" y="1"/>
            <a:ext cx="12213264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CE36004-9FE8-3645-85D5-EB884C5EF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40264" y="355519"/>
            <a:ext cx="10584787" cy="2196092"/>
          </a:xfrm>
        </p:spPr>
        <p:txBody>
          <a:bodyPr anchor="t"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Pennington Biomedical </a:t>
            </a:r>
            <a:br>
              <a:rPr lang="en-US" sz="6000" dirty="0">
                <a:solidFill>
                  <a:schemeClr val="bg1"/>
                </a:solidFill>
              </a:rPr>
            </a:br>
            <a:r>
              <a:rPr lang="en-US" sz="6000" dirty="0">
                <a:solidFill>
                  <a:schemeClr val="bg1"/>
                </a:solidFill>
                <a:latin typeface="Arial" panose="020B0604020202020204" pitchFamily="34" charset="0"/>
              </a:rPr>
              <a:t>Another title slide</a:t>
            </a:r>
            <a:endParaRPr lang="en-US" sz="4000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3FFC806-95D9-E149-9DC4-FC93BEB406C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1499" y="5892377"/>
            <a:ext cx="1900767" cy="512655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5A6352FD-6423-E14C-95A1-352A3C8E86D7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latin typeface="Arial" panose="020B0604020202020204" pitchFamily="34" charset="0"/>
              </a:rPr>
              <a:pPr algn="r"/>
              <a:t>4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291023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icture containing outdoor, day&#10;&#10;Description automatically generated">
            <a:extLst>
              <a:ext uri="{FF2B5EF4-FFF2-40B4-BE49-F238E27FC236}">
                <a16:creationId xmlns:a16="http://schemas.microsoft.com/office/drawing/2014/main" id="{98EF1B41-0392-5249-A271-4B1E5E5914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0F0BB02-F129-8E4A-8AE8-C44F3EFE4F71}"/>
              </a:ext>
            </a:extLst>
          </p:cNvPr>
          <p:cNvSpPr/>
          <p:nvPr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F120B441-10BD-524A-924B-D3279FF50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020" y="445723"/>
            <a:ext cx="10078027" cy="1750939"/>
          </a:xfrm>
        </p:spPr>
        <p:txBody>
          <a:bodyPr>
            <a:noAutofit/>
          </a:bodyPr>
          <a:lstStyle/>
          <a:p>
            <a:r>
              <a:rPr lang="en-US" dirty="0"/>
              <a:t>Pennington Biomedical can power statewide knowledge-based economic development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8F420A8-4FB4-0A4A-A38A-AA0D41ED7D25}"/>
              </a:ext>
            </a:extLst>
          </p:cNvPr>
          <p:cNvSpPr/>
          <p:nvPr/>
        </p:nvSpPr>
        <p:spPr>
          <a:xfrm>
            <a:off x="1897849" y="2100610"/>
            <a:ext cx="3480974" cy="15423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DCF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Global leader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addressing obesity related chronic disease - the most pressing 21</a:t>
            </a:r>
            <a:r>
              <a:rPr kumimoji="0" lang="en-US" sz="2000" b="0" i="0" u="none" strike="noStrike" kern="1200" cap="none" spc="0" normalizeH="0" baseline="3000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century health challenge.</a:t>
            </a:r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965EF1D7-5FC2-FB44-AF31-CFE398B68754}"/>
              </a:ext>
            </a:extLst>
          </p:cNvPr>
          <p:cNvSpPr txBox="1">
            <a:spLocks/>
          </p:cNvSpPr>
          <p:nvPr/>
        </p:nvSpPr>
        <p:spPr>
          <a:xfrm>
            <a:off x="11160211" y="6129336"/>
            <a:ext cx="46337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599B3EE-8E62-3B41-89A5-A39A7FE55FA6}"/>
              </a:ext>
            </a:extLst>
          </p:cNvPr>
          <p:cNvSpPr/>
          <p:nvPr/>
        </p:nvSpPr>
        <p:spPr>
          <a:xfrm>
            <a:off x="7744313" y="2223895"/>
            <a:ext cx="3879276" cy="11379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DCF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Expert advisory boards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ensure continuous improvement and thought leadership.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FDD8B10-EFBA-5642-BE0E-5585C7D60DE5}"/>
              </a:ext>
            </a:extLst>
          </p:cNvPr>
          <p:cNvSpPr/>
          <p:nvPr/>
        </p:nvSpPr>
        <p:spPr>
          <a:xfrm>
            <a:off x="525042" y="2166299"/>
            <a:ext cx="1137911" cy="113791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39FEBD0-F828-244B-B023-1B4EA39E2F93}"/>
              </a:ext>
            </a:extLst>
          </p:cNvPr>
          <p:cNvSpPr/>
          <p:nvPr/>
        </p:nvSpPr>
        <p:spPr>
          <a:xfrm>
            <a:off x="525042" y="4102613"/>
            <a:ext cx="1137911" cy="113791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31C96D6-12D1-EC44-9FFD-81F222D8AC32}"/>
              </a:ext>
            </a:extLst>
          </p:cNvPr>
          <p:cNvSpPr/>
          <p:nvPr/>
        </p:nvSpPr>
        <p:spPr>
          <a:xfrm>
            <a:off x="6199701" y="2166299"/>
            <a:ext cx="1137911" cy="113791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DC66BA17-43AD-684D-ABF0-1A58E0D7E5E2}"/>
              </a:ext>
            </a:extLst>
          </p:cNvPr>
          <p:cNvSpPr/>
          <p:nvPr/>
        </p:nvSpPr>
        <p:spPr>
          <a:xfrm>
            <a:off x="6199701" y="4102613"/>
            <a:ext cx="1137911" cy="1137911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24FBE0D-E66C-6348-96E4-EB9A5BCC5508}"/>
              </a:ext>
            </a:extLst>
          </p:cNvPr>
          <p:cNvSpPr/>
          <p:nvPr/>
        </p:nvSpPr>
        <p:spPr>
          <a:xfrm>
            <a:off x="1897849" y="4145485"/>
            <a:ext cx="3773782" cy="318159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DCF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Cross-disciplinary collaboration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drives discovery and innovation to prevent and treat these diseases.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C0C08FFE-739B-A045-AB3A-738EA0BFB952}"/>
              </a:ext>
            </a:extLst>
          </p:cNvPr>
          <p:cNvSpPr/>
          <p:nvPr/>
        </p:nvSpPr>
        <p:spPr>
          <a:xfrm>
            <a:off x="7744313" y="4012292"/>
            <a:ext cx="4309886" cy="40044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State funding seeds faculty recruitment and support infrastructure, fueling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DCF3D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entrepreneurial faculty to act as an economic engine.</a:t>
            </a:r>
          </a:p>
        </p:txBody>
      </p:sp>
      <p:pic>
        <p:nvPicPr>
          <p:cNvPr id="6" name="Picture 5" descr="Shape, icon, arrow&#10;&#10;Description automatically generated">
            <a:extLst>
              <a:ext uri="{FF2B5EF4-FFF2-40B4-BE49-F238E27FC236}">
                <a16:creationId xmlns:a16="http://schemas.microsoft.com/office/drawing/2014/main" id="{13423091-2654-924A-ABD9-64BBED5A86C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798" y="4235701"/>
            <a:ext cx="938398" cy="891085"/>
          </a:xfrm>
          <a:prstGeom prst="rect">
            <a:avLst/>
          </a:prstGeom>
        </p:spPr>
      </p:pic>
      <p:pic>
        <p:nvPicPr>
          <p:cNvPr id="4" name="Picture 3" descr="Icon&#10;&#10;Description automatically generated">
            <a:extLst>
              <a:ext uri="{FF2B5EF4-FFF2-40B4-BE49-F238E27FC236}">
                <a16:creationId xmlns:a16="http://schemas.microsoft.com/office/drawing/2014/main" id="{D476F535-2888-1E4E-98A1-AC8EC92785A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60622" y="4226556"/>
            <a:ext cx="895175" cy="923503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A6E61A1D-8A75-244B-9AAE-49E54CBAC1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2264" y="2286606"/>
            <a:ext cx="882773" cy="882773"/>
          </a:xfrm>
          <a:prstGeom prst="rect">
            <a:avLst/>
          </a:prstGeom>
        </p:spPr>
      </p:pic>
      <p:pic>
        <p:nvPicPr>
          <p:cNvPr id="20" name="Picture 19" descr="Icon&#10;&#10;Description automatically generated">
            <a:extLst>
              <a:ext uri="{FF2B5EF4-FFF2-40B4-BE49-F238E27FC236}">
                <a16:creationId xmlns:a16="http://schemas.microsoft.com/office/drawing/2014/main" id="{5F2CE062-0C19-5142-A0E6-3E4BAB2BD39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0400" y="2278906"/>
            <a:ext cx="694799" cy="894083"/>
          </a:xfrm>
          <a:prstGeom prst="rect">
            <a:avLst/>
          </a:prstGeom>
        </p:spPr>
      </p:pic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DBF64498-3D33-2147-9B95-5990B6C01BB1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F43BC75-A8B3-524C-9CB1-17F14D0EA8E1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357049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23A754-7415-6E47-8356-C5985B6998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Summary: 1-2 sentences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466F838-23B3-F148-955A-F9752A107049}"/>
              </a:ext>
            </a:extLst>
          </p:cNvPr>
          <p:cNvSpPr txBox="1">
            <a:spLocks/>
          </p:cNvSpPr>
          <p:nvPr/>
        </p:nvSpPr>
        <p:spPr>
          <a:xfrm>
            <a:off x="521619" y="797169"/>
            <a:ext cx="9023825" cy="87301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rgbClr val="3E1C84"/>
                </a:solidFill>
                <a:latin typeface="Arial" panose="020B0604020202020204" pitchFamily="34" charset="0"/>
                <a:ea typeface="Open Sans Semibold" panose="020B0606030504020204" pitchFamily="34" charset="0"/>
                <a:cs typeface="Open Sans Semibold" panose="020B0606030504020204" pitchFamily="34" charset="0"/>
              </a:rPr>
              <a:t>How this work can transform the future</a:t>
            </a:r>
            <a:endParaRPr lang="en-US" sz="3600" b="1" dirty="0">
              <a:solidFill>
                <a:srgbClr val="3E1C84"/>
              </a:solidFill>
              <a:latin typeface="Arial" panose="020B0604020202020204" pitchFamily="34" charset="0"/>
              <a:ea typeface="Open Sans Light" panose="020B0306030504020204" pitchFamily="34" charset="0"/>
              <a:cs typeface="Open Sans Light" panose="020B0306030504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9CF6E7-E666-724A-91B4-BE50594DD9F8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solidFill>
                  <a:srgbClr val="3E1C84"/>
                </a:solidFill>
                <a:latin typeface="Arial" panose="020B0604020202020204" pitchFamily="34" charset="0"/>
              </a:rPr>
              <a:pPr algn="r"/>
              <a:t>41</a:t>
            </a:fld>
            <a:endParaRPr lang="en-US" dirty="0">
              <a:solidFill>
                <a:srgbClr val="3E1C84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2013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A63EE1-EE8B-1A40-8AE7-7D5F41E2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1019" y="416695"/>
            <a:ext cx="10670061" cy="1457825"/>
          </a:xfrm>
        </p:spPr>
        <p:txBody>
          <a:bodyPr>
            <a:noAutofit/>
          </a:bodyPr>
          <a:lstStyle/>
          <a:p>
            <a:r>
              <a:rPr lang="en-US" sz="8000" dirty="0"/>
              <a:t>Follow Us</a:t>
            </a:r>
            <a:endParaRPr lang="en-US" sz="7500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6B28D9B9-1CFA-B148-BB2B-CE6A223C635B}"/>
              </a:ext>
            </a:extLst>
          </p:cNvPr>
          <p:cNvSpPr txBox="1">
            <a:spLocks/>
          </p:cNvSpPr>
          <p:nvPr/>
        </p:nvSpPr>
        <p:spPr>
          <a:xfrm>
            <a:off x="1011089" y="2666002"/>
            <a:ext cx="2920831" cy="4564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12181"/>
                </a:solidFill>
                <a:latin typeface="NeueHaasGroteskDisp Pro Md" panose="020B0504020202020204" pitchFamily="34" charset="77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" panose="020B0604020202020204" pitchFamily="34" charset="0"/>
              </a:rPr>
              <a:t>/</a:t>
            </a:r>
            <a:r>
              <a:rPr lang="en-US" sz="2000" dirty="0" err="1">
                <a:latin typeface="Arial" panose="020B0604020202020204" pitchFamily="34" charset="0"/>
              </a:rPr>
              <a:t>PenningtonBiomedical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A603F35F-017B-7648-B91C-083B33E0D9BF}"/>
              </a:ext>
            </a:extLst>
          </p:cNvPr>
          <p:cNvSpPr txBox="1">
            <a:spLocks/>
          </p:cNvSpPr>
          <p:nvPr/>
        </p:nvSpPr>
        <p:spPr>
          <a:xfrm>
            <a:off x="1011089" y="4094049"/>
            <a:ext cx="3383930" cy="4564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12181"/>
                </a:solidFill>
                <a:latin typeface="NeueHaasGroteskDisp Pro Md" panose="020B0504020202020204" pitchFamily="34" charset="77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" panose="020B0604020202020204" pitchFamily="34" charset="0"/>
              </a:rPr>
              <a:t>@PenningtonBiomed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25050AF-54FB-274B-B6DB-864B95687040}"/>
              </a:ext>
            </a:extLst>
          </p:cNvPr>
          <p:cNvSpPr txBox="1">
            <a:spLocks/>
          </p:cNvSpPr>
          <p:nvPr/>
        </p:nvSpPr>
        <p:spPr>
          <a:xfrm>
            <a:off x="1011089" y="3396116"/>
            <a:ext cx="2920831" cy="4564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12181"/>
                </a:solidFill>
                <a:latin typeface="NeueHaasGroteskDisp Pro Md" panose="020B0504020202020204" pitchFamily="34" charset="77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" panose="020B0604020202020204" pitchFamily="34" charset="0"/>
              </a:rPr>
              <a:t>/</a:t>
            </a:r>
            <a:r>
              <a:rPr lang="en-US" sz="2000" dirty="0" err="1">
                <a:latin typeface="Arial" panose="020B0604020202020204" pitchFamily="34" charset="0"/>
              </a:rPr>
              <a:t>PenningtonBiomedical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96AC61E-345D-5645-9D55-C99DBD590453}"/>
              </a:ext>
            </a:extLst>
          </p:cNvPr>
          <p:cNvSpPr txBox="1">
            <a:spLocks/>
          </p:cNvSpPr>
          <p:nvPr/>
        </p:nvSpPr>
        <p:spPr>
          <a:xfrm>
            <a:off x="1011089" y="4802709"/>
            <a:ext cx="2920831" cy="4564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12181"/>
                </a:solidFill>
                <a:latin typeface="NeueHaasGroteskDisp Pro Md" panose="020B0504020202020204" pitchFamily="34" charset="77"/>
                <a:ea typeface="+mj-ea"/>
                <a:cs typeface="+mj-cs"/>
              </a:defRPr>
            </a:lvl1pPr>
          </a:lstStyle>
          <a:p>
            <a:r>
              <a:rPr lang="en-US" sz="2000" dirty="0">
                <a:latin typeface="Arial" panose="020B0604020202020204" pitchFamily="34" charset="0"/>
              </a:rPr>
              <a:t>@</a:t>
            </a:r>
            <a:r>
              <a:rPr lang="en-US" sz="2000" dirty="0" err="1">
                <a:latin typeface="Arial" panose="020B0604020202020204" pitchFamily="34" charset="0"/>
              </a:rPr>
              <a:t>pbrcnews</a:t>
            </a:r>
            <a:endParaRPr lang="en-US" sz="2000" dirty="0">
              <a:latin typeface="Arial" panose="020B0604020202020204" pitchFamily="34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6638EC9C-BAE0-4A41-AAE0-B20D22E6B9CE}"/>
              </a:ext>
            </a:extLst>
          </p:cNvPr>
          <p:cNvSpPr txBox="1">
            <a:spLocks/>
          </p:cNvSpPr>
          <p:nvPr/>
        </p:nvSpPr>
        <p:spPr>
          <a:xfrm>
            <a:off x="1011089" y="1932373"/>
            <a:ext cx="2920831" cy="58222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i="0" kern="1200">
                <a:solidFill>
                  <a:srgbClr val="412181"/>
                </a:solidFill>
                <a:latin typeface="NeueHaasGroteskDisp Pro Md" panose="020B0504020202020204" pitchFamily="34" charset="77"/>
                <a:ea typeface="+mj-ea"/>
                <a:cs typeface="+mj-cs"/>
              </a:defRPr>
            </a:lvl1pPr>
          </a:lstStyle>
          <a:p>
            <a:r>
              <a:rPr lang="en-US" sz="2000" dirty="0" err="1">
                <a:latin typeface="Arial" panose="020B0604020202020204" pitchFamily="34" charset="0"/>
              </a:rPr>
              <a:t>www.pbrc.edu</a:t>
            </a:r>
            <a:endParaRPr lang="en-US" sz="2000" dirty="0">
              <a:latin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603F9A0-6010-0F48-828B-18E34601C3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11" y="2659722"/>
            <a:ext cx="160806" cy="33769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C678FB6-FD19-8341-BF90-057B22C17F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149" y="4825569"/>
            <a:ext cx="305531" cy="26533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E7EB7D-94F1-2441-A40E-69048A3D62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4108" y="4107141"/>
            <a:ext cx="321612" cy="321612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23D918E-C508-BD40-BC51-9CC4A4D0AAD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108" y="3371371"/>
            <a:ext cx="321612" cy="36181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377851E-EE24-E845-B854-E1EC44D9E5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4108" y="1952724"/>
            <a:ext cx="321612" cy="321612"/>
          </a:xfrm>
          <a:prstGeom prst="rect">
            <a:avLst/>
          </a:prstGeom>
        </p:spPr>
      </p:pic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C0A511D7-B3A9-7047-8B0F-0B968F3EE047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solidFill>
                  <a:srgbClr val="3E1C84"/>
                </a:solidFill>
                <a:latin typeface="Arial" panose="020B0604020202020204" pitchFamily="34" charset="0"/>
              </a:rPr>
              <a:pPr algn="r"/>
              <a:t>42</a:t>
            </a:fld>
            <a:endParaRPr lang="en-US" dirty="0">
              <a:solidFill>
                <a:srgbClr val="3E1C84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682781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B Logo" descr="PB Logo">
            <a:hlinkClick r:id="" action="ppaction://media"/>
            <a:extLst>
              <a:ext uri="{FF2B5EF4-FFF2-40B4-BE49-F238E27FC236}">
                <a16:creationId xmlns:a16="http://schemas.microsoft.com/office/drawing/2014/main" id="{4435F332-8735-CD44-B2FA-D8DC3269A6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5A16D716-5455-A64E-935E-261760443C21}"/>
              </a:ext>
            </a:extLst>
          </p:cNvPr>
          <p:cNvSpPr txBox="1">
            <a:spLocks/>
          </p:cNvSpPr>
          <p:nvPr/>
        </p:nvSpPr>
        <p:spPr>
          <a:xfrm>
            <a:off x="11236411" y="6279686"/>
            <a:ext cx="463378" cy="3651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43BC75-A8B3-524C-9CB1-17F14D0EA8E1}" type="slidenum">
              <a:rPr lang="en-US" sz="10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5</a:t>
            </a:fld>
            <a:endParaRPr lang="en-US" sz="10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7" name="Slide Number Placeholder 2">
            <a:extLst>
              <a:ext uri="{FF2B5EF4-FFF2-40B4-BE49-F238E27FC236}">
                <a16:creationId xmlns:a16="http://schemas.microsoft.com/office/drawing/2014/main" id="{BB51C01C-4CE0-8A46-B75B-9A1DACC7D3CD}"/>
              </a:ext>
            </a:extLst>
          </p:cNvPr>
          <p:cNvSpPr txBox="1">
            <a:spLocks/>
          </p:cNvSpPr>
          <p:nvPr/>
        </p:nvSpPr>
        <p:spPr>
          <a:xfrm>
            <a:off x="11388811" y="6279686"/>
            <a:ext cx="463378" cy="517525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43BC75-A8B3-524C-9CB1-17F14D0EA8E1}" type="slidenum">
              <a:rPr lang="en-US" sz="1000" smtClean="0">
                <a:solidFill>
                  <a:srgbClr val="FFFFFF"/>
                </a:solidFill>
                <a:latin typeface="Arial" panose="020B0604020202020204" pitchFamily="34" charset="0"/>
              </a:rPr>
              <a:pPr/>
              <a:t>5</a:t>
            </a:fld>
            <a:endParaRPr lang="en-US" sz="10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8984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5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A2CA81A-1017-E94D-A512-47A8E5B96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6411" y="6129337"/>
            <a:ext cx="463378" cy="365125"/>
          </a:xfrm>
        </p:spPr>
        <p:txBody>
          <a:bodyPr/>
          <a:lstStyle/>
          <a:p>
            <a:fld id="{7F43BC75-A8B3-524C-9CB1-17F14D0EA8E1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5" name="PB LSU Logo Animation2" descr="PB LSU Logo Animation2">
            <a:hlinkClick r:id="" action="ppaction://media"/>
            <a:extLst>
              <a:ext uri="{FF2B5EF4-FFF2-40B4-BE49-F238E27FC236}">
                <a16:creationId xmlns:a16="http://schemas.microsoft.com/office/drawing/2014/main" id="{E4D57F3A-3D75-A24A-8757-F710A19886A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350" y="317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566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NNINGTON-UpdatedGlobe-Purple" descr="PENNINGTON-UpdatedGlobe-Purple">
            <a:hlinkClick r:id="" action="ppaction://media"/>
            <a:extLst>
              <a:ext uri="{FF2B5EF4-FFF2-40B4-BE49-F238E27FC236}">
                <a16:creationId xmlns:a16="http://schemas.microsoft.com/office/drawing/2014/main" id="{692EEBB1-BAF4-5647-B8D8-A45F0871D7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619"/>
            <a:ext cx="12192000" cy="6858000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96EC4608-CBCC-FD4D-81A9-D23F1C9160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36411" y="6281928"/>
            <a:ext cx="463378" cy="365125"/>
          </a:xfrm>
        </p:spPr>
        <p:txBody>
          <a:bodyPr/>
          <a:lstStyle/>
          <a:p>
            <a:fld id="{7F43BC75-A8B3-524C-9CB1-17F14D0EA8E1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B5BFDC-23DB-EC43-863D-67359BDE232B}"/>
              </a:ext>
            </a:extLst>
          </p:cNvPr>
          <p:cNvSpPr txBox="1"/>
          <p:nvPr/>
        </p:nvSpPr>
        <p:spPr>
          <a:xfrm>
            <a:off x="6262256" y="1898910"/>
            <a:ext cx="561109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  <a:latin typeface="Arial" panose="020B0604020202020204" pitchFamily="34" charset="0"/>
              </a:rPr>
              <a:t>Lorem ipsum</a:t>
            </a:r>
          </a:p>
          <a:p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Dolor sit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amet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consectetur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adipiscing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elit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, sed do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eiusmod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tempor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incididunt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ut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labore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et dolore magna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aliqua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. Ut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enim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ad minim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veniam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quis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nostrud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exercitation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ullamco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laboris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nisi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ut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aliquip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ex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ea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commodo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consequat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. Duis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aute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irure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dolor in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reprehenderit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in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voluptate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velit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esse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cillum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dolore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eu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fugiat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nulla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chemeClr val="bg1"/>
                </a:solidFill>
                <a:latin typeface="Arial" panose="020B0604020202020204" pitchFamily="34" charset="0"/>
              </a:rPr>
              <a:t>pariatur</a:t>
            </a:r>
            <a:r>
              <a:rPr lang="en-US" sz="2000" dirty="0">
                <a:solidFill>
                  <a:schemeClr val="bg1"/>
                </a:solidFill>
                <a:latin typeface="Arial" panose="020B0604020202020204" pitchFamily="34" charset="0"/>
              </a:rPr>
              <a:t>. </a:t>
            </a:r>
            <a:endParaRPr lang="en-US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3926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ENNINGTON-UpdatedGlobe-White" descr="PENNINGTON-UpdatedGlobe-White">
            <a:hlinkClick r:id="" action="ppaction://media"/>
            <a:extLst>
              <a:ext uri="{FF2B5EF4-FFF2-40B4-BE49-F238E27FC236}">
                <a16:creationId xmlns:a16="http://schemas.microsoft.com/office/drawing/2014/main" id="{896AD315-C52E-A744-93BB-B9E67E5039A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793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EA6D1E7-9BC8-E149-ACB3-0B49C61B3C94}"/>
              </a:ext>
            </a:extLst>
          </p:cNvPr>
          <p:cNvSpPr txBox="1"/>
          <p:nvPr/>
        </p:nvSpPr>
        <p:spPr>
          <a:xfrm>
            <a:off x="6262256" y="1898910"/>
            <a:ext cx="5611090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3E1C84"/>
                </a:solidFill>
                <a:latin typeface="Arial" panose="020B0604020202020204" pitchFamily="34" charset="0"/>
              </a:rPr>
              <a:t>Lorem ipsum</a:t>
            </a:r>
          </a:p>
          <a:p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Dolor sit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amet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consectetur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adipiscing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elit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, sed do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eiusmod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tempor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incididunt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ut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labore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et dolore magna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aliqua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. Ut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enim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ad minim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veniam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,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quis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nostrud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exercitation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ullamco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laboris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nisi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ut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aliquip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ex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ea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commodo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consequat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. Duis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aute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irure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dolor in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reprehenderit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in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voluptate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velit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esse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cillum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dolore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eu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fugiat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nulla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" panose="020B0604020202020204" pitchFamily="34" charset="0"/>
              </a:rPr>
              <a:t>pariatur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</a:rPr>
              <a:t>. </a:t>
            </a:r>
            <a:endParaRPr lang="en-US" sz="1600" dirty="0">
              <a:solidFill>
                <a:srgbClr val="3E1C84"/>
              </a:solidFill>
              <a:latin typeface="Arial" panose="020B0604020202020204" pitchFamily="34" charset="0"/>
            </a:endParaRPr>
          </a:p>
          <a:p>
            <a:endParaRPr lang="en-US" b="1" dirty="0">
              <a:solidFill>
                <a:schemeClr val="bg1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2370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9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A7D9DF9-F236-FD4D-A093-B715B019348C}"/>
              </a:ext>
            </a:extLst>
          </p:cNvPr>
          <p:cNvSpPr/>
          <p:nvPr/>
        </p:nvSpPr>
        <p:spPr>
          <a:xfrm flipV="1">
            <a:off x="572323" y="6053452"/>
            <a:ext cx="11051266" cy="18288"/>
          </a:xfrm>
          <a:prstGeom prst="rect">
            <a:avLst/>
          </a:prstGeom>
          <a:solidFill>
            <a:srgbClr val="41218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17" name="Content Placeholder 2">
            <a:extLst>
              <a:ext uri="{FF2B5EF4-FFF2-40B4-BE49-F238E27FC236}">
                <a16:creationId xmlns:a16="http://schemas.microsoft.com/office/drawing/2014/main" id="{ED8982A3-80B3-EE4B-97CA-F923FA719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1436" y="2253541"/>
            <a:ext cx="5442887" cy="3612703"/>
          </a:xfrm>
        </p:spPr>
        <p:txBody>
          <a:bodyPr>
            <a:noAutofit/>
          </a:bodyPr>
          <a:lstStyle/>
          <a:p>
            <a:r>
              <a:rPr lang="en-US" sz="2400" dirty="0">
                <a:solidFill>
                  <a:schemeClr val="tx1"/>
                </a:solidFill>
              </a:rPr>
              <a:t>A biomedical powerhouse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Founded to be a global leader in nutrition and health promotion.</a:t>
            </a:r>
          </a:p>
          <a:p>
            <a:endParaRPr lang="en-US" sz="2400" dirty="0">
              <a:solidFill>
                <a:schemeClr val="tx1"/>
              </a:solidFill>
            </a:endParaRPr>
          </a:p>
          <a:p>
            <a:r>
              <a:rPr lang="en-US" sz="2400" dirty="0">
                <a:solidFill>
                  <a:schemeClr val="tx1"/>
                </a:solidFill>
              </a:rPr>
              <a:t>Research philanthropy is essential to our Vision and Mission.</a:t>
            </a:r>
          </a:p>
        </p:txBody>
      </p:sp>
      <p:pic>
        <p:nvPicPr>
          <p:cNvPr id="5" name="Picture 4" descr="Logo&#10;&#10;Description automatically generated with medium confidence">
            <a:extLst>
              <a:ext uri="{FF2B5EF4-FFF2-40B4-BE49-F238E27FC236}">
                <a16:creationId xmlns:a16="http://schemas.microsoft.com/office/drawing/2014/main" id="{F52BF69F-7D7A-DD47-9B77-3ABCBBCEED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323" y="414785"/>
            <a:ext cx="3345400" cy="1467281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AEF08002-22F0-A049-A5BF-5BC979134DA2}"/>
              </a:ext>
            </a:extLst>
          </p:cNvPr>
          <p:cNvSpPr txBox="1">
            <a:spLocks/>
          </p:cNvSpPr>
          <p:nvPr/>
        </p:nvSpPr>
        <p:spPr>
          <a:xfrm>
            <a:off x="11236411" y="6072187"/>
            <a:ext cx="463378" cy="785813"/>
          </a:xfrm>
          <a:prstGeom prst="rect">
            <a:avLst/>
          </a:prstGeom>
        </p:spPr>
        <p:txBody>
          <a:bodyPr anchor="ctr" anchorCtr="0"/>
          <a:lstStyle>
            <a:defPPr>
              <a:defRPr lang="en-US"/>
            </a:defPPr>
            <a:lvl1pPr marL="0" algn="l" defTabSz="914400" rtl="0" eaLnBrk="1" latinLnBrk="0" hangingPunct="1">
              <a:defRPr sz="1000" b="0" i="0" kern="1200">
                <a:solidFill>
                  <a:schemeClr val="bg1"/>
                </a:solidFill>
                <a:latin typeface="NeueHaasGroteskDisp Pro" panose="020B0504020202020204" pitchFamily="34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7F43BC75-A8B3-524C-9CB1-17F14D0EA8E1}" type="slidenum">
              <a:rPr lang="en-US" smtClean="0">
                <a:solidFill>
                  <a:srgbClr val="3E1C84"/>
                </a:solidFill>
                <a:latin typeface="Arial" panose="020B0604020202020204" pitchFamily="34" charset="0"/>
              </a:rPr>
              <a:pPr algn="r"/>
              <a:t>9</a:t>
            </a:fld>
            <a:endParaRPr lang="en-US" dirty="0">
              <a:solidFill>
                <a:srgbClr val="3E1C84"/>
              </a:solidFill>
              <a:latin typeface="Arial" panose="020B0604020202020204" pitchFamily="34" charset="0"/>
            </a:endParaRPr>
          </a:p>
        </p:txBody>
      </p:sp>
      <p:pic>
        <p:nvPicPr>
          <p:cNvPr id="10" name="Picture 9" descr="Text, letter&#10;&#10;Description automatically generated">
            <a:extLst>
              <a:ext uri="{FF2B5EF4-FFF2-40B4-BE49-F238E27FC236}">
                <a16:creationId xmlns:a16="http://schemas.microsoft.com/office/drawing/2014/main" id="{5F74B968-DD10-AF4C-A9B1-C3B0849CA8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6414" y="-343599"/>
            <a:ext cx="7545197" cy="7545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84031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Pennington 1">
      <a:dk1>
        <a:srgbClr val="000000"/>
      </a:dk1>
      <a:lt1>
        <a:srgbClr val="FFFFFF"/>
      </a:lt1>
      <a:dk2>
        <a:srgbClr val="3C1C85"/>
      </a:dk2>
      <a:lt2>
        <a:srgbClr val="FDD023"/>
      </a:lt2>
      <a:accent1>
        <a:srgbClr val="78389D"/>
      </a:accent1>
      <a:accent2>
        <a:srgbClr val="01A2D6"/>
      </a:accent2>
      <a:accent3>
        <a:srgbClr val="00C659"/>
      </a:accent3>
      <a:accent4>
        <a:srgbClr val="8FF2C3"/>
      </a:accent4>
      <a:accent5>
        <a:srgbClr val="545860"/>
      </a:accent5>
      <a:accent6>
        <a:srgbClr val="989AA5"/>
      </a:accent6>
      <a:hlink>
        <a:srgbClr val="BBBDC7"/>
      </a:hlink>
      <a:folHlink>
        <a:srgbClr val="D9DAE3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1753</Words>
  <Application>Microsoft Office PowerPoint</Application>
  <PresentationFormat>Widescreen</PresentationFormat>
  <Paragraphs>560</Paragraphs>
  <Slides>42</Slides>
  <Notes>36</Notes>
  <HiddenSlides>0</HiddenSlides>
  <MMClips>4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42</vt:i4>
      </vt:variant>
    </vt:vector>
  </HeadingPairs>
  <TitlesOfParts>
    <vt:vector size="44" baseType="lpstr">
      <vt:lpstr>Office Theme</vt:lpstr>
      <vt:lpstr>1_Office Theme</vt:lpstr>
      <vt:lpstr>PowerPoint Presentation</vt:lpstr>
      <vt:lpstr>PowerPoint Presentation</vt:lpstr>
      <vt:lpstr>PowerPoint Presentation</vt:lpstr>
      <vt:lpstr>Pennington Biomedical  Another title slide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Pennington Biomedical </vt:lpstr>
      <vt:lpstr>Vision</vt:lpstr>
      <vt:lpstr>Mission</vt:lpstr>
      <vt:lpstr>Our mission is realized in a unique settings: integrated, interdisciplinary and innovative. </vt:lpstr>
      <vt:lpstr>Pennington  Biomedical  Campus</vt:lpstr>
      <vt:lpstr>Pennington  Biomedical  Campus</vt:lpstr>
      <vt:lpstr>Pennington  Biomedical  Campus</vt:lpstr>
      <vt:lpstr>Pennington  Biomedical  Campus</vt:lpstr>
      <vt:lpstr>Pennington  Biomedical  Campus</vt:lpstr>
      <vt:lpstr>Pennington  Biomedical  Campus</vt:lpstr>
      <vt:lpstr>Pennington  Biomedical  Campus</vt:lpstr>
      <vt:lpstr>Pennington  Biomedical  Campus</vt:lpstr>
      <vt:lpstr>Pennington  Biomedical  Campus</vt:lpstr>
      <vt:lpstr>Pennington  Biomedical  Campus</vt:lpstr>
      <vt:lpstr>Pennington  Biomedical  Campus</vt:lpstr>
      <vt:lpstr>PowerPoint Presentation</vt:lpstr>
      <vt:lpstr>Solutions from cells to society</vt:lpstr>
      <vt:lpstr>PowerPoint Presentation</vt:lpstr>
      <vt:lpstr>Basic</vt:lpstr>
      <vt:lpstr>Clinical and translational</vt:lpstr>
      <vt:lpstr>Cores</vt:lpstr>
      <vt:lpstr>Education</vt:lpstr>
      <vt:lpstr>Office of the Executive Director</vt:lpstr>
      <vt:lpstr>Operations</vt:lpstr>
      <vt:lpstr>Population and public health sciences</vt:lpstr>
      <vt:lpstr>PowerPoint Presentation</vt:lpstr>
      <vt:lpstr>Our strategy </vt:lpstr>
      <vt:lpstr>Medical complications of obesity</vt:lpstr>
      <vt:lpstr>PowerPoint Presentation</vt:lpstr>
      <vt:lpstr>The spark  of an idea  can change everything.</vt:lpstr>
      <vt:lpstr>Pennington Biomedical can power statewide knowledge-based economic development</vt:lpstr>
      <vt:lpstr>PowerPoint Presentation</vt:lpstr>
      <vt:lpstr>Follow Us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Aryelle Stafford</dc:creator>
  <cp:lastModifiedBy>Aryelle Stafford</cp:lastModifiedBy>
  <cp:revision>3</cp:revision>
  <dcterms:created xsi:type="dcterms:W3CDTF">2022-02-10T22:39:12Z</dcterms:created>
  <dcterms:modified xsi:type="dcterms:W3CDTF">2022-03-11T20:31:09Z</dcterms:modified>
</cp:coreProperties>
</file>