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712" r:id="rId6"/>
    <p:sldMasterId id="2147483716" r:id="rId7"/>
    <p:sldMasterId id="2147483720" r:id="rId8"/>
    <p:sldMasterId id="2147483722" r:id="rId9"/>
  </p:sldMasterIdLst>
  <p:notesMasterIdLst>
    <p:notesMasterId r:id="rId24"/>
  </p:notesMasterIdLst>
  <p:handoutMasterIdLst>
    <p:handoutMasterId r:id="rId25"/>
  </p:handoutMasterIdLst>
  <p:sldIdLst>
    <p:sldId id="313" r:id="rId10"/>
    <p:sldId id="373" r:id="rId11"/>
    <p:sldId id="371" r:id="rId12"/>
    <p:sldId id="374" r:id="rId13"/>
    <p:sldId id="375" r:id="rId14"/>
    <p:sldId id="377" r:id="rId15"/>
    <p:sldId id="376" r:id="rId16"/>
    <p:sldId id="378" r:id="rId17"/>
    <p:sldId id="379" r:id="rId18"/>
    <p:sldId id="372" r:id="rId19"/>
    <p:sldId id="380" r:id="rId20"/>
    <p:sldId id="381" r:id="rId21"/>
    <p:sldId id="382" r:id="rId22"/>
    <p:sldId id="383" r:id="rId2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F8E"/>
    <a:srgbClr val="003300"/>
    <a:srgbClr val="006600"/>
    <a:srgbClr val="33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4191" autoAdjust="0"/>
    <p:restoredTop sz="94632" autoAdjust="0"/>
  </p:normalViewPr>
  <p:slideViewPr>
    <p:cSldViewPr>
      <p:cViewPr>
        <p:scale>
          <a:sx n="100" d="100"/>
          <a:sy n="100" d="100"/>
        </p:scale>
        <p:origin x="-281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834ED3-BF64-4435-B727-52E72E6C6C1F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450128-1431-44DE-AE3B-C5F4F718B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8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6BA4C7-F2AA-4D7B-AF23-4D1B0791B372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823A3D-F4B7-4E41-98C7-15E2CE9EA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2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56DC-FB6C-4106-9729-6D81257BD95F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5626-6FD7-47C3-BFA1-594B88DA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56DC-FB6C-4106-9729-6D81257BD95F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5626-6FD7-47C3-BFA1-594B88DA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56DC-FB6C-4106-9729-6D81257BD95F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5626-6FD7-47C3-BFA1-594B88DA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56DC-FB6C-4106-9729-6D81257BD95F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5626-6FD7-47C3-BFA1-594B88DA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56DC-FB6C-4106-9729-6D81257BD95F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5626-6FD7-47C3-BFA1-594B88DA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56DC-FB6C-4106-9729-6D81257BD95F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5626-6FD7-47C3-BFA1-594B88DA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56DC-FB6C-4106-9729-6D81257BD95F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5626-6FD7-47C3-BFA1-594B88DA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56DC-FB6C-4106-9729-6D81257BD95F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5626-6FD7-47C3-BFA1-594B88DA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56DC-FB6C-4106-9729-6D81257BD95F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5626-6FD7-47C3-BFA1-594B88DA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56DC-FB6C-4106-9729-6D81257BD95F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5626-6FD7-47C3-BFA1-594B88DA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56DC-FB6C-4106-9729-6D81257BD95F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5626-6FD7-47C3-BFA1-594B88DA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B56DC-FB6C-4106-9729-6D81257BD95F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65626-6FD7-47C3-BFA1-594B88DA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182880" rIns="18288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501063" y="6122988"/>
            <a:ext cx="411162" cy="455612"/>
            <a:chOff x="5397" y="3918"/>
            <a:chExt cx="363" cy="402"/>
          </a:xfrm>
        </p:grpSpPr>
        <p:sp>
          <p:nvSpPr>
            <p:cNvPr id="58373" name="AutoShape 5"/>
            <p:cNvSpPr>
              <a:spLocks noChangeAspect="1" noChangeArrowheads="1"/>
            </p:cNvSpPr>
            <p:nvPr/>
          </p:nvSpPr>
          <p:spPr bwMode="auto">
            <a:xfrm>
              <a:off x="5405" y="3918"/>
              <a:ext cx="345" cy="40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1030" name="Picture 6" descr="pbrc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7" y="3918"/>
              <a:ext cx="363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Courier New" pitchFamily="49" charset="0"/>
        <a:buChar char="o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182880" rIns="18288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501063" y="6122988"/>
            <a:ext cx="411162" cy="455612"/>
            <a:chOff x="5397" y="3918"/>
            <a:chExt cx="363" cy="402"/>
          </a:xfrm>
        </p:grpSpPr>
        <p:sp>
          <p:nvSpPr>
            <p:cNvPr id="58373" name="AutoShape 5"/>
            <p:cNvSpPr>
              <a:spLocks noChangeAspect="1" noChangeArrowheads="1"/>
            </p:cNvSpPr>
            <p:nvPr/>
          </p:nvSpPr>
          <p:spPr bwMode="auto">
            <a:xfrm>
              <a:off x="5405" y="3918"/>
              <a:ext cx="345" cy="40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1030" name="Picture 6" descr="pbrc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7" y="3918"/>
              <a:ext cx="363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Courier New" pitchFamily="49" charset="0"/>
        <a:buChar char="o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182880" rIns="18288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501063" y="6122988"/>
            <a:ext cx="411162" cy="455612"/>
            <a:chOff x="5397" y="3918"/>
            <a:chExt cx="363" cy="402"/>
          </a:xfrm>
        </p:grpSpPr>
        <p:sp>
          <p:nvSpPr>
            <p:cNvPr id="58373" name="AutoShape 5"/>
            <p:cNvSpPr>
              <a:spLocks noChangeAspect="1" noChangeArrowheads="1"/>
            </p:cNvSpPr>
            <p:nvPr/>
          </p:nvSpPr>
          <p:spPr bwMode="auto">
            <a:xfrm>
              <a:off x="5405" y="3918"/>
              <a:ext cx="345" cy="40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1030" name="Picture 6" descr="pbrc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7" y="3918"/>
              <a:ext cx="363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Courier New" pitchFamily="49" charset="0"/>
        <a:buChar char="o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182880" rIns="18288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501063" y="6122988"/>
            <a:ext cx="411162" cy="455612"/>
            <a:chOff x="5397" y="3918"/>
            <a:chExt cx="363" cy="402"/>
          </a:xfrm>
        </p:grpSpPr>
        <p:sp>
          <p:nvSpPr>
            <p:cNvPr id="58373" name="AutoShape 5"/>
            <p:cNvSpPr>
              <a:spLocks noChangeAspect="1" noChangeArrowheads="1"/>
            </p:cNvSpPr>
            <p:nvPr/>
          </p:nvSpPr>
          <p:spPr bwMode="auto">
            <a:xfrm>
              <a:off x="5405" y="3918"/>
              <a:ext cx="345" cy="40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1030" name="Picture 6" descr="pbrc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7" y="3918"/>
              <a:ext cx="363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Courier New" pitchFamily="49" charset="0"/>
        <a:buChar char="o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182880" rIns="18288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501063" y="6122988"/>
            <a:ext cx="411162" cy="455612"/>
            <a:chOff x="5397" y="3918"/>
            <a:chExt cx="363" cy="402"/>
          </a:xfrm>
        </p:grpSpPr>
        <p:sp>
          <p:nvSpPr>
            <p:cNvPr id="58373" name="AutoShape 5"/>
            <p:cNvSpPr>
              <a:spLocks noChangeAspect="1" noChangeArrowheads="1"/>
            </p:cNvSpPr>
            <p:nvPr/>
          </p:nvSpPr>
          <p:spPr bwMode="auto">
            <a:xfrm>
              <a:off x="5405" y="3918"/>
              <a:ext cx="345" cy="40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030" name="Picture 6" descr="pbrc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7" y="3918"/>
              <a:ext cx="363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8572500" algn="r"/>
        </a:tabLst>
        <a:defRPr sz="3600" b="1">
          <a:solidFill>
            <a:srgbClr val="FFE70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Courier New" pitchFamily="49" charset="0"/>
        <a:buChar char="o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22860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8537575" y="6188075"/>
            <a:ext cx="411163" cy="455613"/>
            <a:chOff x="5184" y="3600"/>
            <a:chExt cx="607" cy="672"/>
          </a:xfrm>
        </p:grpSpPr>
        <p:sp>
          <p:nvSpPr>
            <p:cNvPr id="61446" name="AutoShape 6"/>
            <p:cNvSpPr>
              <a:spLocks noChangeAspect="1" noChangeArrowheads="1"/>
            </p:cNvSpPr>
            <p:nvPr userDrawn="1"/>
          </p:nvSpPr>
          <p:spPr bwMode="auto">
            <a:xfrm>
              <a:off x="5184" y="3600"/>
              <a:ext cx="577" cy="67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055" name="Picture 7" descr="pbrc5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4" y="3600"/>
              <a:ext cx="607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22860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8537575" y="6188075"/>
            <a:ext cx="411163" cy="455613"/>
            <a:chOff x="5184" y="3600"/>
            <a:chExt cx="607" cy="672"/>
          </a:xfrm>
        </p:grpSpPr>
        <p:sp>
          <p:nvSpPr>
            <p:cNvPr id="68614" name="AutoShape 6"/>
            <p:cNvSpPr>
              <a:spLocks noChangeAspect="1" noChangeArrowheads="1"/>
            </p:cNvSpPr>
            <p:nvPr userDrawn="1"/>
          </p:nvSpPr>
          <p:spPr bwMode="auto">
            <a:xfrm>
              <a:off x="5184" y="3600"/>
              <a:ext cx="577" cy="67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2056" name="Picture 7" descr="pbrc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4" y="3600"/>
              <a:ext cx="607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263525" y="1355725"/>
            <a:ext cx="8610600" cy="92075"/>
          </a:xfrm>
          <a:prstGeom prst="rect">
            <a:avLst/>
          </a:prstGeom>
          <a:gradFill rotWithShape="0">
            <a:gsLst>
              <a:gs pos="0">
                <a:srgbClr val="FE3E02"/>
              </a:gs>
              <a:gs pos="100000">
                <a:srgbClr val="FFE70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22860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8537575" y="6188075"/>
            <a:ext cx="411163" cy="455613"/>
            <a:chOff x="5184" y="3600"/>
            <a:chExt cx="607" cy="672"/>
          </a:xfrm>
        </p:grpSpPr>
        <p:sp>
          <p:nvSpPr>
            <p:cNvPr id="68614" name="AutoShape 6"/>
            <p:cNvSpPr>
              <a:spLocks noChangeAspect="1" noChangeArrowheads="1"/>
            </p:cNvSpPr>
            <p:nvPr userDrawn="1"/>
          </p:nvSpPr>
          <p:spPr bwMode="auto">
            <a:xfrm>
              <a:off x="5184" y="3600"/>
              <a:ext cx="577" cy="67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2056" name="Picture 7" descr="pbrc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4" y="3600"/>
              <a:ext cx="607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263525" y="1355725"/>
            <a:ext cx="8610600" cy="92075"/>
          </a:xfrm>
          <a:prstGeom prst="rect">
            <a:avLst/>
          </a:prstGeom>
          <a:gradFill rotWithShape="0">
            <a:gsLst>
              <a:gs pos="0">
                <a:srgbClr val="FE3E02"/>
              </a:gs>
              <a:gs pos="100000">
                <a:srgbClr val="FFE70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133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IRBMANAGER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27813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20" y="4572000"/>
            <a:ext cx="2773980" cy="45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38550"/>
            <a:ext cx="28670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181600"/>
            <a:ext cx="1714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1600"/>
            <a:ext cx="295716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5" y="3352800"/>
            <a:ext cx="2135805" cy="48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60" y="4648200"/>
            <a:ext cx="1828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227276"/>
            <a:ext cx="1157287" cy="73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2" y="4549199"/>
            <a:ext cx="1052513" cy="113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5091112"/>
            <a:ext cx="2238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62716"/>
            <a:ext cx="2390776" cy="47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IRBManager Link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71601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The link for IRB Manager can be found at www.pbrc.edu/HRPP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770031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1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3524"/>
            <a:ext cx="8458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Coordinator View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/>
          <a:stretch/>
        </p:blipFill>
        <p:spPr bwMode="auto">
          <a:xfrm>
            <a:off x="86677" y="1066800"/>
            <a:ext cx="882872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8686800" cy="332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Email to PI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5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00077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276600" y="762000"/>
            <a:ext cx="3276600" cy="198120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PI Signature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1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Option for Approval Signatures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76350"/>
            <a:ext cx="82677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91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IRBManager Product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71601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Over 200 institutions and 3000 sites use IRBManager, mostly in the academic setting.</a:t>
            </a:r>
          </a:p>
        </p:txBody>
      </p:sp>
    </p:spTree>
    <p:extLst>
      <p:ext uri="{BB962C8B-B14F-4D97-AF65-F5344CB8AC3E}">
        <p14:creationId xmlns:p14="http://schemas.microsoft.com/office/powerpoint/2010/main" val="20398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IRBManager Product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71601"/>
            <a:ext cx="8305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Web-Based (you can access it anywhere you have internet)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Investigators and coordinators have access to protocols as well as attachments and documents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Investigators and coordinators know where their submission is in the IRB process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Automates approvals and submissions to save time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No more lost paperwork!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Has full support 24/7, including “forgot password” feature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Able to change forms and address problems “in-house”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" y="1466850"/>
            <a:ext cx="8911664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667000" y="1676400"/>
            <a:ext cx="2895600" cy="152400"/>
          </a:xfrm>
          <a:prstGeom prst="straightConnector1">
            <a:avLst/>
          </a:prstGeom>
          <a:ln w="38100">
            <a:headEnd type="triangle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895600" y="2362200"/>
            <a:ext cx="2895600" cy="152400"/>
          </a:xfrm>
          <a:prstGeom prst="straightConnector1">
            <a:avLst/>
          </a:prstGeom>
          <a:ln w="38100">
            <a:headEnd type="triangle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71800" y="3095625"/>
            <a:ext cx="2895600" cy="152400"/>
          </a:xfrm>
          <a:prstGeom prst="straightConnector1">
            <a:avLst/>
          </a:prstGeom>
          <a:ln w="38100">
            <a:headEnd type="triangle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DASHBOARD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1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15399" cy="41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6172200" y="685800"/>
            <a:ext cx="3276600" cy="198120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Studies Associated with User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1116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Steps to Completion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237638" cy="503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Sample Approval Documents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t="3843" r="5453" b="1920"/>
          <a:stretch/>
        </p:blipFill>
        <p:spPr bwMode="auto">
          <a:xfrm>
            <a:off x="1981200" y="1360005"/>
            <a:ext cx="4572000" cy="50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Sample Approval Documents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Sample Approval Documents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763000" cy="254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346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99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99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99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99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99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2_Default Design 8">
      <a:dk1>
        <a:srgbClr val="808080"/>
      </a:dk1>
      <a:lt1>
        <a:srgbClr val="FFFFFF"/>
      </a:lt1>
      <a:dk2>
        <a:srgbClr val="0000CC"/>
      </a:dk2>
      <a:lt2>
        <a:srgbClr val="FFE701"/>
      </a:lt2>
      <a:accent1>
        <a:srgbClr val="00CC99"/>
      </a:accent1>
      <a:accent2>
        <a:srgbClr val="FFFFFF"/>
      </a:accent2>
      <a:accent3>
        <a:srgbClr val="AAAAE2"/>
      </a:accent3>
      <a:accent4>
        <a:srgbClr val="DADADA"/>
      </a:accent4>
      <a:accent5>
        <a:srgbClr val="AAE2CA"/>
      </a:accent5>
      <a:accent6>
        <a:srgbClr val="E7E7E7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808080"/>
        </a:dk1>
        <a:lt1>
          <a:srgbClr val="FFFFFF"/>
        </a:lt1>
        <a:dk2>
          <a:srgbClr val="0000CC"/>
        </a:dk2>
        <a:lt2>
          <a:srgbClr val="FFE701"/>
        </a:lt2>
        <a:accent1>
          <a:srgbClr val="00CC99"/>
        </a:accent1>
        <a:accent2>
          <a:srgbClr val="FFFFFF"/>
        </a:accent2>
        <a:accent3>
          <a:srgbClr val="AAAAE2"/>
        </a:accent3>
        <a:accent4>
          <a:srgbClr val="DADADA"/>
        </a:accent4>
        <a:accent5>
          <a:srgbClr val="AAE2CA"/>
        </a:accent5>
        <a:accent6>
          <a:srgbClr val="E7E7E7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2_Default Design 8">
      <a:dk1>
        <a:srgbClr val="808080"/>
      </a:dk1>
      <a:lt1>
        <a:srgbClr val="FFFFFF"/>
      </a:lt1>
      <a:dk2>
        <a:srgbClr val="0000CC"/>
      </a:dk2>
      <a:lt2>
        <a:srgbClr val="FFE701"/>
      </a:lt2>
      <a:accent1>
        <a:srgbClr val="00CC99"/>
      </a:accent1>
      <a:accent2>
        <a:srgbClr val="FFFFFF"/>
      </a:accent2>
      <a:accent3>
        <a:srgbClr val="AAAAE2"/>
      </a:accent3>
      <a:accent4>
        <a:srgbClr val="DADADA"/>
      </a:accent4>
      <a:accent5>
        <a:srgbClr val="AAE2CA"/>
      </a:accent5>
      <a:accent6>
        <a:srgbClr val="E7E7E7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808080"/>
        </a:dk1>
        <a:lt1>
          <a:srgbClr val="FFFFFF"/>
        </a:lt1>
        <a:dk2>
          <a:srgbClr val="0000CC"/>
        </a:dk2>
        <a:lt2>
          <a:srgbClr val="FFE701"/>
        </a:lt2>
        <a:accent1>
          <a:srgbClr val="00CC99"/>
        </a:accent1>
        <a:accent2>
          <a:srgbClr val="FFFFFF"/>
        </a:accent2>
        <a:accent3>
          <a:srgbClr val="AAAAE2"/>
        </a:accent3>
        <a:accent4>
          <a:srgbClr val="DADADA"/>
        </a:accent4>
        <a:accent5>
          <a:srgbClr val="AAE2CA"/>
        </a:accent5>
        <a:accent6>
          <a:srgbClr val="E7E7E7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2_Default Design 8">
      <a:dk1>
        <a:srgbClr val="808080"/>
      </a:dk1>
      <a:lt1>
        <a:srgbClr val="FFFFFF"/>
      </a:lt1>
      <a:dk2>
        <a:srgbClr val="0000CC"/>
      </a:dk2>
      <a:lt2>
        <a:srgbClr val="FFE701"/>
      </a:lt2>
      <a:accent1>
        <a:srgbClr val="00CC99"/>
      </a:accent1>
      <a:accent2>
        <a:srgbClr val="FFFFFF"/>
      </a:accent2>
      <a:accent3>
        <a:srgbClr val="AAAAE2"/>
      </a:accent3>
      <a:accent4>
        <a:srgbClr val="DADADA"/>
      </a:accent4>
      <a:accent5>
        <a:srgbClr val="AAE2CA"/>
      </a:accent5>
      <a:accent6>
        <a:srgbClr val="E7E7E7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808080"/>
        </a:dk1>
        <a:lt1>
          <a:srgbClr val="FFFFFF"/>
        </a:lt1>
        <a:dk2>
          <a:srgbClr val="0000CC"/>
        </a:dk2>
        <a:lt2>
          <a:srgbClr val="FFE701"/>
        </a:lt2>
        <a:accent1>
          <a:srgbClr val="00CC99"/>
        </a:accent1>
        <a:accent2>
          <a:srgbClr val="FFFFFF"/>
        </a:accent2>
        <a:accent3>
          <a:srgbClr val="AAAAE2"/>
        </a:accent3>
        <a:accent4>
          <a:srgbClr val="DADADA"/>
        </a:accent4>
        <a:accent5>
          <a:srgbClr val="AAE2CA"/>
        </a:accent5>
        <a:accent6>
          <a:srgbClr val="E7E7E7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9788</TotalTime>
  <Words>131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Office Theme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8_Default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</dc:creator>
  <cp:lastModifiedBy>Windows User</cp:lastModifiedBy>
  <cp:revision>361</cp:revision>
  <dcterms:created xsi:type="dcterms:W3CDTF">2011-09-11T21:12:16Z</dcterms:created>
  <dcterms:modified xsi:type="dcterms:W3CDTF">2013-09-10T17:26:27Z</dcterms:modified>
</cp:coreProperties>
</file>