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10" r:id="rId3"/>
    <p:sldId id="350" r:id="rId4"/>
    <p:sldId id="314" r:id="rId5"/>
    <p:sldId id="315" r:id="rId6"/>
    <p:sldId id="305" r:id="rId7"/>
    <p:sldId id="302" r:id="rId8"/>
    <p:sldId id="344" r:id="rId9"/>
    <p:sldId id="307" r:id="rId10"/>
    <p:sldId id="316" r:id="rId11"/>
    <p:sldId id="318" r:id="rId12"/>
    <p:sldId id="320" r:id="rId13"/>
    <p:sldId id="333" r:id="rId14"/>
    <p:sldId id="321" r:id="rId15"/>
    <p:sldId id="334" r:id="rId16"/>
    <p:sldId id="335" r:id="rId17"/>
    <p:sldId id="336" r:id="rId18"/>
    <p:sldId id="337" r:id="rId19"/>
    <p:sldId id="338" r:id="rId20"/>
    <p:sldId id="339" r:id="rId21"/>
    <p:sldId id="340" r:id="rId22"/>
    <p:sldId id="341" r:id="rId23"/>
    <p:sldId id="342" r:id="rId24"/>
    <p:sldId id="343" r:id="rId25"/>
    <p:sldId id="349" r:id="rId26"/>
    <p:sldId id="347" r:id="rId27"/>
    <p:sldId id="25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metra Owens" initials="SO"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18"/>
    <p:restoredTop sz="87617"/>
  </p:normalViewPr>
  <p:slideViewPr>
    <p:cSldViewPr>
      <p:cViewPr>
        <p:scale>
          <a:sx n="120" d="100"/>
          <a:sy n="120" d="100"/>
        </p:scale>
        <p:origin x="-1290"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106"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352F1-2F0F-46AE-B960-90F1962BE851}"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id-ID"/>
        </a:p>
      </dgm:t>
    </dgm:pt>
    <dgm:pt modelId="{7292E777-97C2-453E-A0CE-E3BD9E1E57BB}">
      <dgm:prSet phldrT="[Text]"/>
      <dgm:spPr>
        <a:solidFill>
          <a:schemeClr val="accent1"/>
        </a:solidFill>
      </dgm:spPr>
      <dgm:t>
        <a:bodyPr/>
        <a:lstStyle/>
        <a:p>
          <a:endParaRPr lang="id-ID" dirty="0"/>
        </a:p>
      </dgm:t>
    </dgm:pt>
    <dgm:pt modelId="{E7F258B7-49EC-4C90-B9ED-C19969E062B5}" type="parTrans" cxnId="{0EB01535-C5A8-4588-BAC5-F0A24F86C84F}">
      <dgm:prSet/>
      <dgm:spPr/>
      <dgm:t>
        <a:bodyPr/>
        <a:lstStyle/>
        <a:p>
          <a:endParaRPr lang="id-ID"/>
        </a:p>
      </dgm:t>
    </dgm:pt>
    <dgm:pt modelId="{652825C0-5A45-48B6-918F-E268F22716D2}" type="sibTrans" cxnId="{0EB01535-C5A8-4588-BAC5-F0A24F86C84F}">
      <dgm:prSet/>
      <dgm:spPr/>
      <dgm:t>
        <a:bodyPr/>
        <a:lstStyle/>
        <a:p>
          <a:endParaRPr lang="id-ID"/>
        </a:p>
      </dgm:t>
    </dgm:pt>
    <dgm:pt modelId="{339707B3-FBF4-46A9-A6CB-FD10E8EC439B}">
      <dgm:prSet phldrT="[Text]" custT="1"/>
      <dgm:spPr>
        <a:solidFill>
          <a:schemeClr val="accent1">
            <a:lumMod val="40000"/>
            <a:lumOff val="60000"/>
          </a:schemeClr>
        </a:solidFill>
        <a:ln>
          <a:noFill/>
        </a:ln>
      </dgm:spPr>
      <dgm:t>
        <a:bodyPr/>
        <a:lstStyle/>
        <a:p>
          <a:r>
            <a:rPr lang="id-ID" sz="1400" b="1" dirty="0" smtClean="0">
              <a:solidFill>
                <a:schemeClr val="bg1"/>
              </a:solidFill>
            </a:rPr>
            <a:t>AAHRPP</a:t>
          </a:r>
          <a:endParaRPr lang="id-ID" sz="1400" b="1" dirty="0">
            <a:solidFill>
              <a:schemeClr val="bg1"/>
            </a:solidFill>
          </a:endParaRPr>
        </a:p>
      </dgm:t>
    </dgm:pt>
    <dgm:pt modelId="{E6C6D69D-AB75-43A6-A943-116D25A08309}" type="parTrans" cxnId="{9F5D8250-BE50-48DF-A9F1-3275353EDB6F}">
      <dgm:prSet/>
      <dgm:spPr/>
      <dgm:t>
        <a:bodyPr/>
        <a:lstStyle/>
        <a:p>
          <a:endParaRPr lang="id-ID"/>
        </a:p>
      </dgm:t>
    </dgm:pt>
    <dgm:pt modelId="{C8F41EE5-FAC9-4D38-836C-7615692AD753}" type="sibTrans" cxnId="{9F5D8250-BE50-48DF-A9F1-3275353EDB6F}">
      <dgm:prSet/>
      <dgm:spPr/>
      <dgm:t>
        <a:bodyPr/>
        <a:lstStyle/>
        <a:p>
          <a:endParaRPr lang="id-ID"/>
        </a:p>
      </dgm:t>
    </dgm:pt>
    <dgm:pt modelId="{CD79DE36-CDF7-42DD-99BE-80D2788F5464}">
      <dgm:prSet phldrT="[Text]" custT="1"/>
      <dgm:spPr>
        <a:solidFill>
          <a:schemeClr val="accent1">
            <a:lumMod val="20000"/>
            <a:lumOff val="80000"/>
          </a:schemeClr>
        </a:solidFill>
        <a:ln>
          <a:noFill/>
        </a:ln>
      </dgm:spPr>
      <dgm:t>
        <a:bodyPr/>
        <a:lstStyle/>
        <a:p>
          <a:pPr algn="l"/>
          <a:r>
            <a:rPr lang="id-ID" sz="1100" b="1" dirty="0" smtClean="0">
              <a:solidFill>
                <a:schemeClr val="accent1"/>
              </a:solidFill>
              <a:latin typeface="+mn-lt"/>
              <a:ea typeface="Roboto" panose="02000000000000000000" pitchFamily="2" charset="0"/>
            </a:rPr>
            <a:t>The Association for the Accreditation of Human Research Protection Program.</a:t>
          </a:r>
          <a:r>
            <a:rPr lang="id-ID" sz="1100" b="1" dirty="0" smtClean="0">
              <a:solidFill>
                <a:schemeClr val="bg2">
                  <a:lumMod val="50000"/>
                </a:schemeClr>
              </a:solidFill>
              <a:latin typeface="+mn-lt"/>
              <a:ea typeface="Roboto" panose="02000000000000000000" pitchFamily="2" charset="0"/>
            </a:rPr>
            <a:t> </a:t>
          </a:r>
          <a:r>
            <a:rPr lang="en-US" sz="1100" b="0" dirty="0" smtClean="0">
              <a:solidFill>
                <a:schemeClr val="tx1"/>
              </a:solidFill>
              <a:latin typeface="+mn-lt"/>
              <a:ea typeface="Roboto" panose="02000000000000000000" pitchFamily="2" charset="0"/>
            </a:rPr>
            <a:t>AAHRPP</a:t>
          </a:r>
          <a:r>
            <a:rPr lang="en-US" sz="1100" b="0" baseline="0" dirty="0" smtClean="0">
              <a:solidFill>
                <a:schemeClr val="tx1"/>
              </a:solidFill>
              <a:latin typeface="+mn-lt"/>
              <a:ea typeface="Roboto" panose="02000000000000000000" pitchFamily="2" charset="0"/>
            </a:rPr>
            <a:t> is a nonprofit association formed in 2001</a:t>
          </a:r>
          <a:endParaRPr lang="id-ID" sz="1100" dirty="0">
            <a:solidFill>
              <a:schemeClr val="tx1"/>
            </a:solidFill>
          </a:endParaRPr>
        </a:p>
      </dgm:t>
    </dgm:pt>
    <dgm:pt modelId="{66E9FDAA-7789-477B-9EFA-B9E43F7EB064}" type="parTrans" cxnId="{12CF51C7-65A5-44A8-8DF0-A8015635DB04}">
      <dgm:prSet/>
      <dgm:spPr/>
      <dgm:t>
        <a:bodyPr/>
        <a:lstStyle/>
        <a:p>
          <a:endParaRPr lang="id-ID"/>
        </a:p>
      </dgm:t>
    </dgm:pt>
    <dgm:pt modelId="{7A067499-2911-4BF1-9A4D-DDAE5B5609CD}" type="sibTrans" cxnId="{12CF51C7-65A5-44A8-8DF0-A8015635DB04}">
      <dgm:prSet/>
      <dgm:spPr/>
      <dgm:t>
        <a:bodyPr/>
        <a:lstStyle/>
        <a:p>
          <a:endParaRPr lang="id-ID"/>
        </a:p>
      </dgm:t>
    </dgm:pt>
    <dgm:pt modelId="{E937D3E9-5C85-4BAA-A612-54210E5A1FE9}">
      <dgm:prSet phldrT="[Text]"/>
      <dgm:spPr>
        <a:solidFill>
          <a:schemeClr val="accent4"/>
        </a:solidFill>
      </dgm:spPr>
      <dgm:t>
        <a:bodyPr/>
        <a:lstStyle/>
        <a:p>
          <a:endParaRPr lang="id-ID" dirty="0"/>
        </a:p>
      </dgm:t>
    </dgm:pt>
    <dgm:pt modelId="{91AF31F3-7B17-46F0-9352-0647ACF6DC7C}" type="parTrans" cxnId="{CE63E1CB-43B2-4B92-88FB-C32423FDA162}">
      <dgm:prSet/>
      <dgm:spPr/>
      <dgm:t>
        <a:bodyPr/>
        <a:lstStyle/>
        <a:p>
          <a:endParaRPr lang="id-ID"/>
        </a:p>
      </dgm:t>
    </dgm:pt>
    <dgm:pt modelId="{D32E05B8-4F8E-4C7A-9F99-05ED30FA64B5}" type="sibTrans" cxnId="{CE63E1CB-43B2-4B92-88FB-C32423FDA162}">
      <dgm:prSet/>
      <dgm:spPr/>
      <dgm:t>
        <a:bodyPr/>
        <a:lstStyle/>
        <a:p>
          <a:endParaRPr lang="id-ID"/>
        </a:p>
      </dgm:t>
    </dgm:pt>
    <dgm:pt modelId="{A0A02DE7-588E-44AE-8F48-CC24AC74AAF5}">
      <dgm:prSet phldrT="[Text]" custT="1"/>
      <dgm:spPr>
        <a:solidFill>
          <a:schemeClr val="accent4">
            <a:lumMod val="40000"/>
            <a:lumOff val="60000"/>
            <a:alpha val="90000"/>
          </a:schemeClr>
        </a:solidFill>
        <a:ln>
          <a:noFill/>
        </a:ln>
      </dgm:spPr>
      <dgm:t>
        <a:bodyPr/>
        <a:lstStyle/>
        <a:p>
          <a:r>
            <a:rPr lang="id-ID" sz="1400" b="1" dirty="0" smtClean="0">
              <a:solidFill>
                <a:schemeClr val="bg1"/>
              </a:solidFill>
            </a:rPr>
            <a:t>Pennington</a:t>
          </a:r>
          <a:endParaRPr lang="id-ID" sz="1400" b="1" dirty="0">
            <a:solidFill>
              <a:schemeClr val="bg1"/>
            </a:solidFill>
          </a:endParaRPr>
        </a:p>
      </dgm:t>
    </dgm:pt>
    <dgm:pt modelId="{15297019-3B8A-495A-B028-774BA0F83323}" type="parTrans" cxnId="{23B5C20B-BBEA-458E-A0E1-B576BE2FF408}">
      <dgm:prSet/>
      <dgm:spPr/>
      <dgm:t>
        <a:bodyPr/>
        <a:lstStyle/>
        <a:p>
          <a:endParaRPr lang="id-ID"/>
        </a:p>
      </dgm:t>
    </dgm:pt>
    <dgm:pt modelId="{8DA9EED2-AD6E-46A6-9C08-54038B375186}" type="sibTrans" cxnId="{23B5C20B-BBEA-458E-A0E1-B576BE2FF408}">
      <dgm:prSet/>
      <dgm:spPr/>
      <dgm:t>
        <a:bodyPr/>
        <a:lstStyle/>
        <a:p>
          <a:endParaRPr lang="id-ID"/>
        </a:p>
      </dgm:t>
    </dgm:pt>
    <dgm:pt modelId="{6CCC888A-610A-4199-AE46-8208558537D8}">
      <dgm:prSet phldrT="[Text]" custT="1"/>
      <dgm:spPr>
        <a:solidFill>
          <a:schemeClr val="accent4">
            <a:lumMod val="20000"/>
            <a:lumOff val="80000"/>
            <a:alpha val="90000"/>
          </a:schemeClr>
        </a:solidFill>
        <a:ln>
          <a:noFill/>
        </a:ln>
      </dgm:spPr>
      <dgm:t>
        <a:bodyPr/>
        <a:lstStyle/>
        <a:p>
          <a:pPr algn="l"/>
          <a:r>
            <a:rPr lang="id-ID" sz="1100" b="1" dirty="0" smtClean="0">
              <a:solidFill>
                <a:schemeClr val="accent4"/>
              </a:solidFill>
              <a:latin typeface="+mn-lt"/>
              <a:ea typeface="Roboto" panose="02000000000000000000" pitchFamily="2" charset="0"/>
            </a:rPr>
            <a:t>Policies of the HRPP and Institutional SOPs. </a:t>
          </a:r>
          <a:r>
            <a:rPr lang="en-US" sz="1100" dirty="0" smtClean="0"/>
            <a:t>Address all aspects of review, conduct, and oversight of human subjects research </a:t>
          </a:r>
          <a:r>
            <a:rPr lang="id-ID" sz="1100" dirty="0" smtClean="0">
              <a:solidFill>
                <a:schemeClr val="bg2">
                  <a:lumMod val="50000"/>
                </a:schemeClr>
              </a:solidFill>
              <a:latin typeface="+mn-lt"/>
              <a:ea typeface="Roboto" panose="02000000000000000000" pitchFamily="2" charset="0"/>
            </a:rPr>
            <a:t>.</a:t>
          </a:r>
          <a:endParaRPr lang="id-ID" sz="1100" dirty="0">
            <a:solidFill>
              <a:schemeClr val="bg2">
                <a:lumMod val="50000"/>
              </a:schemeClr>
            </a:solidFill>
          </a:endParaRPr>
        </a:p>
      </dgm:t>
    </dgm:pt>
    <dgm:pt modelId="{0269C25E-3B14-4287-8787-1AF388FB7CEE}" type="parTrans" cxnId="{1B1802EE-76F8-42CE-97B2-2E8654ACE95B}">
      <dgm:prSet/>
      <dgm:spPr/>
      <dgm:t>
        <a:bodyPr/>
        <a:lstStyle/>
        <a:p>
          <a:endParaRPr lang="id-ID"/>
        </a:p>
      </dgm:t>
    </dgm:pt>
    <dgm:pt modelId="{B2FF6929-3B4A-47E8-A51B-171305A3DBA8}" type="sibTrans" cxnId="{1B1802EE-76F8-42CE-97B2-2E8654ACE95B}">
      <dgm:prSet/>
      <dgm:spPr/>
      <dgm:t>
        <a:bodyPr/>
        <a:lstStyle/>
        <a:p>
          <a:endParaRPr lang="id-ID"/>
        </a:p>
      </dgm:t>
    </dgm:pt>
    <dgm:pt modelId="{7D4C90A3-EB9D-4493-AA68-36A3609D7F63}">
      <dgm:prSet phldrT="[Text]"/>
      <dgm:spPr>
        <a:solidFill>
          <a:schemeClr val="accent5"/>
        </a:solidFill>
      </dgm:spPr>
      <dgm:t>
        <a:bodyPr/>
        <a:lstStyle/>
        <a:p>
          <a:endParaRPr lang="id-ID" dirty="0"/>
        </a:p>
      </dgm:t>
    </dgm:pt>
    <dgm:pt modelId="{DA667759-819C-46E2-9E0E-E6FA594D6CC2}" type="parTrans" cxnId="{C7A2ED50-AA03-4548-B175-95E5624DBEA3}">
      <dgm:prSet/>
      <dgm:spPr/>
      <dgm:t>
        <a:bodyPr/>
        <a:lstStyle/>
        <a:p>
          <a:endParaRPr lang="id-ID"/>
        </a:p>
      </dgm:t>
    </dgm:pt>
    <dgm:pt modelId="{A3A3E0F4-29E0-45A1-B905-27F8A755BB95}" type="sibTrans" cxnId="{C7A2ED50-AA03-4548-B175-95E5624DBEA3}">
      <dgm:prSet/>
      <dgm:spPr/>
      <dgm:t>
        <a:bodyPr/>
        <a:lstStyle/>
        <a:p>
          <a:endParaRPr lang="id-ID"/>
        </a:p>
      </dgm:t>
    </dgm:pt>
    <dgm:pt modelId="{2167926B-30C7-4ACF-B8C1-6BD926E27E8C}">
      <dgm:prSet phldrT="[Text]" custT="1"/>
      <dgm:spPr>
        <a:solidFill>
          <a:schemeClr val="accent5">
            <a:lumMod val="40000"/>
            <a:lumOff val="60000"/>
            <a:alpha val="90000"/>
          </a:schemeClr>
        </a:solidFill>
        <a:ln>
          <a:noFill/>
        </a:ln>
      </dgm:spPr>
      <dgm:t>
        <a:bodyPr/>
        <a:lstStyle/>
        <a:p>
          <a:r>
            <a:rPr lang="id-ID" sz="1400" b="1" dirty="0" smtClean="0">
              <a:solidFill>
                <a:schemeClr val="bg1"/>
              </a:solidFill>
            </a:rPr>
            <a:t>Louisiana</a:t>
          </a:r>
          <a:r>
            <a:rPr lang="id-ID" sz="1400" b="1" baseline="0" dirty="0" smtClean="0">
              <a:solidFill>
                <a:schemeClr val="bg1"/>
              </a:solidFill>
            </a:rPr>
            <a:t> Laws</a:t>
          </a:r>
          <a:endParaRPr lang="id-ID" sz="1400" b="1" dirty="0">
            <a:solidFill>
              <a:schemeClr val="bg1"/>
            </a:solidFill>
          </a:endParaRPr>
        </a:p>
      </dgm:t>
    </dgm:pt>
    <dgm:pt modelId="{D75E441C-1908-42BB-9295-BD8DD7B77986}" type="parTrans" cxnId="{863B57B6-DEAB-4337-81F3-5FE2EA3C3A2B}">
      <dgm:prSet/>
      <dgm:spPr/>
      <dgm:t>
        <a:bodyPr/>
        <a:lstStyle/>
        <a:p>
          <a:endParaRPr lang="id-ID"/>
        </a:p>
      </dgm:t>
    </dgm:pt>
    <dgm:pt modelId="{95D8593F-41AD-4CFD-B8A6-78567B0FE966}" type="sibTrans" cxnId="{863B57B6-DEAB-4337-81F3-5FE2EA3C3A2B}">
      <dgm:prSet/>
      <dgm:spPr/>
      <dgm:t>
        <a:bodyPr/>
        <a:lstStyle/>
        <a:p>
          <a:endParaRPr lang="id-ID"/>
        </a:p>
      </dgm:t>
    </dgm:pt>
    <dgm:pt modelId="{3CA7A84E-05AC-4BFC-A1FF-EF7C654680D1}">
      <dgm:prSet phldrT="[Text]" custT="1"/>
      <dgm:spPr>
        <a:solidFill>
          <a:schemeClr val="accent5">
            <a:lumMod val="20000"/>
            <a:lumOff val="80000"/>
            <a:alpha val="90000"/>
          </a:schemeClr>
        </a:solidFill>
        <a:ln>
          <a:noFill/>
        </a:ln>
      </dgm:spPr>
      <dgm:t>
        <a:bodyPr/>
        <a:lstStyle/>
        <a:p>
          <a:endParaRPr lang="id-ID" sz="1100" b="1" dirty="0" smtClean="0">
            <a:solidFill>
              <a:schemeClr val="accent5"/>
            </a:solidFill>
            <a:latin typeface="+mn-lt"/>
            <a:ea typeface="Roboto" panose="02000000000000000000" pitchFamily="2" charset="0"/>
          </a:endParaRPr>
        </a:p>
        <a:p>
          <a:r>
            <a:rPr lang="id-ID" sz="1100" b="1" dirty="0" smtClean="0">
              <a:solidFill>
                <a:schemeClr val="accent5"/>
              </a:solidFill>
              <a:latin typeface="+mn-lt"/>
              <a:ea typeface="Roboto" panose="02000000000000000000" pitchFamily="2" charset="0"/>
            </a:rPr>
            <a:t>State</a:t>
          </a:r>
          <a:r>
            <a:rPr lang="id-ID" sz="1100" b="1" baseline="0" dirty="0" smtClean="0">
              <a:solidFill>
                <a:schemeClr val="accent5"/>
              </a:solidFill>
              <a:latin typeface="+mn-lt"/>
              <a:ea typeface="Roboto" panose="02000000000000000000" pitchFamily="2" charset="0"/>
            </a:rPr>
            <a:t> Law</a:t>
          </a:r>
          <a:r>
            <a:rPr lang="id-ID" sz="1100" b="1" dirty="0" smtClean="0">
              <a:solidFill>
                <a:schemeClr val="accent5"/>
              </a:solidFill>
              <a:latin typeface="+mn-lt"/>
              <a:ea typeface="Roboto" panose="02000000000000000000" pitchFamily="2" charset="0"/>
            </a:rPr>
            <a:t>. </a:t>
          </a:r>
          <a:r>
            <a:rPr lang="en-US" sz="1100" b="0" dirty="0" smtClean="0">
              <a:solidFill>
                <a:schemeClr val="tx1"/>
              </a:solidFill>
              <a:latin typeface="+mn-lt"/>
              <a:ea typeface="Roboto" panose="02000000000000000000" pitchFamily="2" charset="0"/>
            </a:rPr>
            <a:t>Contains statutes governing human experimentation, confidentiality, research with prisoners, embryonic research among others</a:t>
          </a:r>
        </a:p>
        <a:p>
          <a:pPr algn="l"/>
          <a:r>
            <a:rPr lang="id-ID" sz="1100" dirty="0" smtClean="0">
              <a:solidFill>
                <a:schemeClr val="bg2">
                  <a:lumMod val="50000"/>
                </a:schemeClr>
              </a:solidFill>
              <a:latin typeface="+mn-lt"/>
              <a:ea typeface="Roboto" panose="02000000000000000000" pitchFamily="2" charset="0"/>
            </a:rPr>
            <a:t>.</a:t>
          </a:r>
          <a:endParaRPr lang="id-ID" sz="1100" dirty="0">
            <a:solidFill>
              <a:schemeClr val="bg2">
                <a:lumMod val="50000"/>
              </a:schemeClr>
            </a:solidFill>
          </a:endParaRPr>
        </a:p>
      </dgm:t>
    </dgm:pt>
    <dgm:pt modelId="{AED514A1-639F-4FAA-A75A-6E7DACB4E848}" type="parTrans" cxnId="{4C038F37-32BC-4F60-A304-2557335C1F89}">
      <dgm:prSet/>
      <dgm:spPr/>
      <dgm:t>
        <a:bodyPr/>
        <a:lstStyle/>
        <a:p>
          <a:endParaRPr lang="id-ID"/>
        </a:p>
      </dgm:t>
    </dgm:pt>
    <dgm:pt modelId="{51F5AF36-CC5D-404D-BC7F-5F38CD33E869}" type="sibTrans" cxnId="{4C038F37-32BC-4F60-A304-2557335C1F89}">
      <dgm:prSet/>
      <dgm:spPr/>
      <dgm:t>
        <a:bodyPr/>
        <a:lstStyle/>
        <a:p>
          <a:endParaRPr lang="id-ID"/>
        </a:p>
      </dgm:t>
    </dgm:pt>
    <dgm:pt modelId="{44B2AEAC-626B-42B9-8162-DC7464A5CC4E}">
      <dgm:prSet phldrT="[Text]"/>
      <dgm:spPr>
        <a:solidFill>
          <a:schemeClr val="accent3"/>
        </a:solidFill>
      </dgm:spPr>
      <dgm:t>
        <a:bodyPr/>
        <a:lstStyle/>
        <a:p>
          <a:endParaRPr lang="id-ID" dirty="0"/>
        </a:p>
      </dgm:t>
    </dgm:pt>
    <dgm:pt modelId="{19B24548-0319-49A6-ACA7-6664859B6B15}" type="parTrans" cxnId="{6B06A62D-8143-4C18-81F0-68423F3DC2A0}">
      <dgm:prSet/>
      <dgm:spPr/>
      <dgm:t>
        <a:bodyPr/>
        <a:lstStyle/>
        <a:p>
          <a:endParaRPr lang="id-ID"/>
        </a:p>
      </dgm:t>
    </dgm:pt>
    <dgm:pt modelId="{A46F7768-A467-40C4-861E-94A03012D099}" type="sibTrans" cxnId="{6B06A62D-8143-4C18-81F0-68423F3DC2A0}">
      <dgm:prSet/>
      <dgm:spPr/>
      <dgm:t>
        <a:bodyPr/>
        <a:lstStyle/>
        <a:p>
          <a:endParaRPr lang="id-ID"/>
        </a:p>
      </dgm:t>
    </dgm:pt>
    <dgm:pt modelId="{3133C97D-2377-4B42-BAD8-8BE1C1C58603}">
      <dgm:prSet phldrT="[Text]" custT="1"/>
      <dgm:spPr>
        <a:solidFill>
          <a:schemeClr val="accent3">
            <a:lumMod val="40000"/>
            <a:lumOff val="60000"/>
          </a:schemeClr>
        </a:solidFill>
        <a:ln>
          <a:noFill/>
        </a:ln>
      </dgm:spPr>
      <dgm:t>
        <a:bodyPr/>
        <a:lstStyle/>
        <a:p>
          <a:r>
            <a:rPr lang="id-ID" sz="1400" b="1" dirty="0" smtClean="0">
              <a:solidFill>
                <a:schemeClr val="bg1"/>
              </a:solidFill>
            </a:rPr>
            <a:t>FDA</a:t>
          </a:r>
          <a:endParaRPr lang="id-ID" sz="1400" b="1" dirty="0">
            <a:solidFill>
              <a:schemeClr val="bg1"/>
            </a:solidFill>
          </a:endParaRPr>
        </a:p>
      </dgm:t>
    </dgm:pt>
    <dgm:pt modelId="{10685D50-BBFF-4DCA-B422-2F2B5378BF9E}" type="parTrans" cxnId="{03D4193A-4BCE-4605-8B14-FD9B465D9583}">
      <dgm:prSet/>
      <dgm:spPr/>
      <dgm:t>
        <a:bodyPr/>
        <a:lstStyle/>
        <a:p>
          <a:endParaRPr lang="id-ID"/>
        </a:p>
      </dgm:t>
    </dgm:pt>
    <dgm:pt modelId="{38DF4725-6BD5-4865-8EB7-FB36F7032009}" type="sibTrans" cxnId="{03D4193A-4BCE-4605-8B14-FD9B465D9583}">
      <dgm:prSet/>
      <dgm:spPr/>
      <dgm:t>
        <a:bodyPr/>
        <a:lstStyle/>
        <a:p>
          <a:endParaRPr lang="id-ID"/>
        </a:p>
      </dgm:t>
    </dgm:pt>
    <dgm:pt modelId="{B08987B5-BE22-4835-9E0E-7A92BA184B7B}">
      <dgm:prSet phldrT="[Text]" custT="1"/>
      <dgm:spPr>
        <a:solidFill>
          <a:schemeClr val="accent3">
            <a:lumMod val="20000"/>
            <a:lumOff val="80000"/>
          </a:schemeClr>
        </a:solidFill>
        <a:ln>
          <a:noFill/>
        </a:ln>
      </dgm:spPr>
      <dgm:t>
        <a:bodyPr/>
        <a:lstStyle/>
        <a:p>
          <a:pPr algn="l"/>
          <a:r>
            <a:rPr lang="id-ID" sz="1100" b="1" dirty="0" smtClean="0">
              <a:solidFill>
                <a:schemeClr val="accent3"/>
              </a:solidFill>
              <a:latin typeface="+mn-lt"/>
              <a:ea typeface="Roboto" panose="02000000000000000000" pitchFamily="2" charset="0"/>
            </a:rPr>
            <a:t>The Food</a:t>
          </a:r>
          <a:r>
            <a:rPr lang="id-ID" sz="1100" b="1" baseline="0" dirty="0" smtClean="0">
              <a:solidFill>
                <a:schemeClr val="accent3"/>
              </a:solidFill>
              <a:latin typeface="+mn-lt"/>
              <a:ea typeface="Roboto" panose="02000000000000000000" pitchFamily="2" charset="0"/>
            </a:rPr>
            <a:t> and </a:t>
          </a:r>
          <a:r>
            <a:rPr lang="id-ID" sz="1100" b="1" dirty="0" smtClean="0">
              <a:solidFill>
                <a:schemeClr val="accent3"/>
              </a:solidFill>
              <a:latin typeface="+mn-lt"/>
              <a:ea typeface="Roboto" panose="02000000000000000000" pitchFamily="2" charset="0"/>
            </a:rPr>
            <a:t>Drug Administration. </a:t>
          </a:r>
          <a:r>
            <a:rPr lang="en-US" sz="1100" b="0" dirty="0" smtClean="0">
              <a:solidFill>
                <a:schemeClr val="tx1"/>
              </a:solidFill>
              <a:latin typeface="+mn-lt"/>
              <a:ea typeface="Roboto" panose="02000000000000000000" pitchFamily="2" charset="0"/>
            </a:rPr>
            <a:t>FDA is a federal agency of the HHS </a:t>
          </a:r>
          <a:r>
            <a:rPr lang="id-ID" sz="1100" b="0" baseline="0" dirty="0" smtClean="0">
              <a:solidFill>
                <a:schemeClr val="tx1"/>
              </a:solidFill>
              <a:latin typeface="+mn-lt"/>
              <a:ea typeface="Roboto" panose="02000000000000000000" pitchFamily="2" charset="0"/>
            </a:rPr>
            <a:t>responsible for the regulation of dietary supplements, drugs and devices</a:t>
          </a:r>
          <a:r>
            <a:rPr lang="id-ID" sz="1100" b="0" baseline="0" dirty="0" smtClean="0">
              <a:solidFill>
                <a:schemeClr val="accent3"/>
              </a:solidFill>
              <a:latin typeface="+mn-lt"/>
              <a:ea typeface="Roboto" panose="02000000000000000000" pitchFamily="2" charset="0"/>
            </a:rPr>
            <a:t>.</a:t>
          </a:r>
          <a:endParaRPr lang="id-ID" sz="1100" dirty="0">
            <a:solidFill>
              <a:schemeClr val="accent3"/>
            </a:solidFill>
          </a:endParaRPr>
        </a:p>
      </dgm:t>
    </dgm:pt>
    <dgm:pt modelId="{E4B6BBB1-7DFE-41F6-8D6F-71F15687DACA}" type="parTrans" cxnId="{7A28F323-2398-4F04-91E4-72B222A407B7}">
      <dgm:prSet/>
      <dgm:spPr/>
      <dgm:t>
        <a:bodyPr/>
        <a:lstStyle/>
        <a:p>
          <a:endParaRPr lang="id-ID"/>
        </a:p>
      </dgm:t>
    </dgm:pt>
    <dgm:pt modelId="{D6BB53F4-04C6-4258-B08F-6205F3F98EF9}" type="sibTrans" cxnId="{7A28F323-2398-4F04-91E4-72B222A407B7}">
      <dgm:prSet/>
      <dgm:spPr/>
      <dgm:t>
        <a:bodyPr/>
        <a:lstStyle/>
        <a:p>
          <a:endParaRPr lang="id-ID"/>
        </a:p>
      </dgm:t>
    </dgm:pt>
    <dgm:pt modelId="{2D75D709-BB51-4238-9449-46ED0DF30534}">
      <dgm:prSet phldrT="[Text]"/>
      <dgm:spPr>
        <a:solidFill>
          <a:schemeClr val="accent2"/>
        </a:solidFill>
      </dgm:spPr>
      <dgm:t>
        <a:bodyPr/>
        <a:lstStyle/>
        <a:p>
          <a:endParaRPr lang="id-ID" dirty="0"/>
        </a:p>
      </dgm:t>
    </dgm:pt>
    <dgm:pt modelId="{7B62555E-F530-486D-9D47-E25A064AE1A0}" type="parTrans" cxnId="{91AE4C03-20AB-4B29-A76C-7D6B8C45E724}">
      <dgm:prSet/>
      <dgm:spPr/>
      <dgm:t>
        <a:bodyPr/>
        <a:lstStyle/>
        <a:p>
          <a:endParaRPr lang="id-ID"/>
        </a:p>
      </dgm:t>
    </dgm:pt>
    <dgm:pt modelId="{43C591DB-7AFD-4656-8507-030CE65A622D}" type="sibTrans" cxnId="{91AE4C03-20AB-4B29-A76C-7D6B8C45E724}">
      <dgm:prSet/>
      <dgm:spPr/>
      <dgm:t>
        <a:bodyPr/>
        <a:lstStyle/>
        <a:p>
          <a:endParaRPr lang="id-ID"/>
        </a:p>
      </dgm:t>
    </dgm:pt>
    <dgm:pt modelId="{730006CD-0CC3-4E36-B828-DDA4C9E8EBDF}">
      <dgm:prSet phldrT="[Text]" custT="1"/>
      <dgm:spPr>
        <a:solidFill>
          <a:schemeClr val="accent2">
            <a:lumMod val="40000"/>
            <a:lumOff val="60000"/>
          </a:schemeClr>
        </a:solidFill>
        <a:ln>
          <a:noFill/>
        </a:ln>
      </dgm:spPr>
      <dgm:t>
        <a:bodyPr/>
        <a:lstStyle/>
        <a:p>
          <a:r>
            <a:rPr lang="id-ID" sz="1400" b="1" dirty="0" smtClean="0">
              <a:solidFill>
                <a:schemeClr val="bg1"/>
              </a:solidFill>
            </a:rPr>
            <a:t>OHRP</a:t>
          </a:r>
          <a:endParaRPr lang="id-ID" sz="1400" b="1" dirty="0">
            <a:solidFill>
              <a:schemeClr val="bg1"/>
            </a:solidFill>
          </a:endParaRPr>
        </a:p>
      </dgm:t>
    </dgm:pt>
    <dgm:pt modelId="{5F116ECC-5B18-42E0-B4D3-77246CD1679E}" type="parTrans" cxnId="{7935EA81-72CF-4108-A5F0-5F5C6D81D905}">
      <dgm:prSet/>
      <dgm:spPr/>
      <dgm:t>
        <a:bodyPr/>
        <a:lstStyle/>
        <a:p>
          <a:endParaRPr lang="id-ID"/>
        </a:p>
      </dgm:t>
    </dgm:pt>
    <dgm:pt modelId="{20C4CA37-41EC-4112-95A1-9B320E682BB5}" type="sibTrans" cxnId="{7935EA81-72CF-4108-A5F0-5F5C6D81D905}">
      <dgm:prSet/>
      <dgm:spPr/>
      <dgm:t>
        <a:bodyPr/>
        <a:lstStyle/>
        <a:p>
          <a:endParaRPr lang="id-ID"/>
        </a:p>
      </dgm:t>
    </dgm:pt>
    <dgm:pt modelId="{CABE42CF-32A5-463D-9F1B-3E37FF6C8819}">
      <dgm:prSet phldrT="[Text]" custT="1"/>
      <dgm:spPr>
        <a:solidFill>
          <a:schemeClr val="accent2">
            <a:lumMod val="20000"/>
            <a:lumOff val="80000"/>
          </a:schemeClr>
        </a:solidFill>
        <a:ln>
          <a:noFill/>
        </a:ln>
      </dgm:spPr>
      <dgm:t>
        <a:bodyPr/>
        <a:lstStyle/>
        <a:p>
          <a:pPr algn="l"/>
          <a:r>
            <a:rPr lang="id-ID" sz="1100" b="1" dirty="0" smtClean="0">
              <a:solidFill>
                <a:schemeClr val="accent2"/>
              </a:solidFill>
              <a:latin typeface="+mn-lt"/>
              <a:ea typeface="Roboto" panose="02000000000000000000" pitchFamily="2" charset="0"/>
            </a:rPr>
            <a:t>The Office of Human Research Protections </a:t>
          </a:r>
          <a:r>
            <a:rPr lang="id-ID" sz="900" b="0" dirty="0" smtClean="0">
              <a:solidFill>
                <a:schemeClr val="tx1"/>
              </a:solidFill>
              <a:latin typeface="+mn-lt"/>
              <a:ea typeface="Roboto" panose="02000000000000000000" pitchFamily="2" charset="0"/>
            </a:rPr>
            <a:t>OHRP</a:t>
          </a:r>
          <a:r>
            <a:rPr lang="id-ID" sz="900" b="0" baseline="0" dirty="0" smtClean="0">
              <a:solidFill>
                <a:schemeClr val="tx1"/>
              </a:solidFill>
              <a:latin typeface="+mn-lt"/>
              <a:ea typeface="Roboto" panose="02000000000000000000" pitchFamily="2" charset="0"/>
            </a:rPr>
            <a:t> </a:t>
          </a:r>
          <a:r>
            <a:rPr lang="id-ID" sz="900" b="0" baseline="0" dirty="0" err="1" smtClean="0">
              <a:solidFill>
                <a:schemeClr val="tx1"/>
              </a:solidFill>
              <a:latin typeface="+mn-lt"/>
              <a:ea typeface="Roboto" panose="02000000000000000000" pitchFamily="2" charset="0"/>
            </a:rPr>
            <a:t>p</a:t>
          </a:r>
          <a:r>
            <a:rPr lang="en-US" sz="900" dirty="0" smtClean="0">
              <a:solidFill>
                <a:schemeClr val="tx1"/>
              </a:solidFill>
              <a:latin typeface="+mn-lt"/>
              <a:ea typeface="Roboto" panose="02000000000000000000" pitchFamily="2" charset="0"/>
            </a:rPr>
            <a:t>rovides protection of the rights, welfare, and wellbeing of subjects involved in research conducted or supported by the U.S. Department of Health and Human Services (HHS)</a:t>
          </a:r>
          <a:r>
            <a:rPr lang="id-ID" sz="900" dirty="0" smtClean="0">
              <a:solidFill>
                <a:schemeClr val="tx1"/>
              </a:solidFill>
              <a:latin typeface="+mn-lt"/>
              <a:ea typeface="Roboto" panose="02000000000000000000" pitchFamily="2" charset="0"/>
            </a:rPr>
            <a:t>.</a:t>
          </a:r>
          <a:endParaRPr lang="id-ID" sz="900" dirty="0">
            <a:solidFill>
              <a:schemeClr val="tx1"/>
            </a:solidFill>
          </a:endParaRPr>
        </a:p>
      </dgm:t>
    </dgm:pt>
    <dgm:pt modelId="{2BF885FA-A2E8-471A-A7E4-7C60421E8A8A}" type="parTrans" cxnId="{47360507-7D94-42EE-8BDE-2DF54E8E7E5F}">
      <dgm:prSet/>
      <dgm:spPr/>
      <dgm:t>
        <a:bodyPr/>
        <a:lstStyle/>
        <a:p>
          <a:endParaRPr lang="id-ID"/>
        </a:p>
      </dgm:t>
    </dgm:pt>
    <dgm:pt modelId="{BB9FE59D-56FD-40B8-B80D-AB414A9393D1}" type="sibTrans" cxnId="{47360507-7D94-42EE-8BDE-2DF54E8E7E5F}">
      <dgm:prSet/>
      <dgm:spPr/>
      <dgm:t>
        <a:bodyPr/>
        <a:lstStyle/>
        <a:p>
          <a:endParaRPr lang="id-ID"/>
        </a:p>
      </dgm:t>
    </dgm:pt>
    <dgm:pt modelId="{85B87582-E9D0-4A2F-941E-49273BAA285D}" type="pres">
      <dgm:prSet presAssocID="{C97352F1-2F0F-46AE-B960-90F1962BE851}" presName="Name0" presStyleCnt="0">
        <dgm:presLayoutVars>
          <dgm:chPref val="3"/>
          <dgm:dir/>
          <dgm:animLvl val="lvl"/>
          <dgm:resizeHandles/>
        </dgm:presLayoutVars>
      </dgm:prSet>
      <dgm:spPr/>
      <dgm:t>
        <a:bodyPr/>
        <a:lstStyle/>
        <a:p>
          <a:endParaRPr lang="id-ID"/>
        </a:p>
      </dgm:t>
    </dgm:pt>
    <dgm:pt modelId="{E1089C31-0B4E-41C0-9342-90A0FBC06D84}" type="pres">
      <dgm:prSet presAssocID="{7292E777-97C2-453E-A0CE-E3BD9E1E57BB}" presName="horFlow" presStyleCnt="0"/>
      <dgm:spPr/>
    </dgm:pt>
    <dgm:pt modelId="{4B58B938-9601-47FC-BAA2-42FE1EACA4C0}" type="pres">
      <dgm:prSet presAssocID="{7292E777-97C2-453E-A0CE-E3BD9E1E57BB}" presName="bigChev" presStyleLbl="node1" presStyleIdx="0" presStyleCnt="5" custLinFactX="70852" custLinFactNeighborX="100000" custLinFactNeighborY="5791"/>
      <dgm:spPr/>
      <dgm:t>
        <a:bodyPr/>
        <a:lstStyle/>
        <a:p>
          <a:endParaRPr lang="id-ID"/>
        </a:p>
      </dgm:t>
    </dgm:pt>
    <dgm:pt modelId="{CA752F61-4E56-4904-A1DE-9324598C58DD}" type="pres">
      <dgm:prSet presAssocID="{E6C6D69D-AB75-43A6-A943-116D25A08309}" presName="parTrans" presStyleCnt="0"/>
      <dgm:spPr/>
    </dgm:pt>
    <dgm:pt modelId="{B5761A2D-F8D4-4547-B0CC-E9C37EFD3E8E}" type="pres">
      <dgm:prSet presAssocID="{339707B3-FBF4-46A9-A6CB-FD10E8EC439B}" presName="node" presStyleLbl="alignAccFollowNode1" presStyleIdx="0" presStyleCnt="10" custScaleX="145450" custScaleY="81267" custLinFactX="-103243" custLinFactNeighborX="-200000" custLinFactNeighborY="7436">
        <dgm:presLayoutVars>
          <dgm:bulletEnabled val="1"/>
        </dgm:presLayoutVars>
      </dgm:prSet>
      <dgm:spPr/>
      <dgm:t>
        <a:bodyPr/>
        <a:lstStyle/>
        <a:p>
          <a:endParaRPr lang="id-ID"/>
        </a:p>
      </dgm:t>
    </dgm:pt>
    <dgm:pt modelId="{0D913E0F-21FE-45D8-9DA5-7E539F671042}" type="pres">
      <dgm:prSet presAssocID="{C8F41EE5-FAC9-4D38-836C-7615692AD753}" presName="sibTrans" presStyleCnt="0"/>
      <dgm:spPr/>
    </dgm:pt>
    <dgm:pt modelId="{DA964832-55E9-4C18-9B71-5AACD862BEF0}" type="pres">
      <dgm:prSet presAssocID="{CD79DE36-CDF7-42DD-99BE-80D2788F5464}" presName="node" presStyleLbl="alignAccFollowNode1" presStyleIdx="1" presStyleCnt="10" custScaleX="385827" custLinFactX="-13792" custLinFactNeighborX="-100000" custLinFactNeighborY="7436">
        <dgm:presLayoutVars>
          <dgm:bulletEnabled val="1"/>
        </dgm:presLayoutVars>
      </dgm:prSet>
      <dgm:spPr/>
      <dgm:t>
        <a:bodyPr/>
        <a:lstStyle/>
        <a:p>
          <a:endParaRPr lang="id-ID"/>
        </a:p>
      </dgm:t>
    </dgm:pt>
    <dgm:pt modelId="{C0505143-889A-499E-B2A1-D16014E9D331}" type="pres">
      <dgm:prSet presAssocID="{7292E777-97C2-453E-A0CE-E3BD9E1E57BB}" presName="vSp" presStyleCnt="0"/>
      <dgm:spPr/>
    </dgm:pt>
    <dgm:pt modelId="{66B36CAA-0D28-4317-ACB8-E56FBB7F8E5B}" type="pres">
      <dgm:prSet presAssocID="{2D75D709-BB51-4238-9449-46ED0DF30534}" presName="horFlow" presStyleCnt="0"/>
      <dgm:spPr/>
    </dgm:pt>
    <dgm:pt modelId="{3C2355F9-0040-4A1C-8BF9-DFFE05ADACE5}" type="pres">
      <dgm:prSet presAssocID="{2D75D709-BB51-4238-9449-46ED0DF30534}" presName="bigChev" presStyleLbl="node1" presStyleIdx="1" presStyleCnt="5" custLinFactX="70852" custLinFactNeighborX="100000" custLinFactNeighborY="5791"/>
      <dgm:spPr/>
      <dgm:t>
        <a:bodyPr/>
        <a:lstStyle/>
        <a:p>
          <a:endParaRPr lang="id-ID"/>
        </a:p>
      </dgm:t>
    </dgm:pt>
    <dgm:pt modelId="{AF8B1CA8-59D6-449E-B00D-0ED061239176}" type="pres">
      <dgm:prSet presAssocID="{5F116ECC-5B18-42E0-B4D3-77246CD1679E}" presName="parTrans" presStyleCnt="0"/>
      <dgm:spPr/>
    </dgm:pt>
    <dgm:pt modelId="{A11FB477-38B4-4B67-9469-6CD4832D1527}" type="pres">
      <dgm:prSet presAssocID="{730006CD-0CC3-4E36-B828-DDA4C9E8EBDF}" presName="node" presStyleLbl="alignAccFollowNode1" presStyleIdx="2" presStyleCnt="10" custScaleX="145450" custScaleY="81267" custLinFactX="-103243" custLinFactNeighborX="-200000" custLinFactNeighborY="7436">
        <dgm:presLayoutVars>
          <dgm:bulletEnabled val="1"/>
        </dgm:presLayoutVars>
      </dgm:prSet>
      <dgm:spPr/>
      <dgm:t>
        <a:bodyPr/>
        <a:lstStyle/>
        <a:p>
          <a:endParaRPr lang="id-ID"/>
        </a:p>
      </dgm:t>
    </dgm:pt>
    <dgm:pt modelId="{50AF9ECD-2F1B-4171-A6F8-997DF581C775}" type="pres">
      <dgm:prSet presAssocID="{20C4CA37-41EC-4112-95A1-9B320E682BB5}" presName="sibTrans" presStyleCnt="0"/>
      <dgm:spPr/>
    </dgm:pt>
    <dgm:pt modelId="{9C92320E-9575-48CB-8F40-855F1A723F33}" type="pres">
      <dgm:prSet presAssocID="{CABE42CF-32A5-463D-9F1B-3E37FF6C8819}" presName="node" presStyleLbl="alignAccFollowNode1" presStyleIdx="3" presStyleCnt="10" custScaleX="385827" custLinFactX="-13792" custLinFactNeighborX="-100000" custLinFactNeighborY="7436">
        <dgm:presLayoutVars>
          <dgm:bulletEnabled val="1"/>
        </dgm:presLayoutVars>
      </dgm:prSet>
      <dgm:spPr/>
      <dgm:t>
        <a:bodyPr/>
        <a:lstStyle/>
        <a:p>
          <a:endParaRPr lang="id-ID"/>
        </a:p>
      </dgm:t>
    </dgm:pt>
    <dgm:pt modelId="{180C9834-320B-4AE5-8852-5546BCA05095}" type="pres">
      <dgm:prSet presAssocID="{2D75D709-BB51-4238-9449-46ED0DF30534}" presName="vSp" presStyleCnt="0"/>
      <dgm:spPr/>
    </dgm:pt>
    <dgm:pt modelId="{A68830F6-0E11-44C3-80BB-7C09AA682073}" type="pres">
      <dgm:prSet presAssocID="{44B2AEAC-626B-42B9-8162-DC7464A5CC4E}" presName="horFlow" presStyleCnt="0"/>
      <dgm:spPr/>
    </dgm:pt>
    <dgm:pt modelId="{F97A656D-DBC6-42E5-9D88-95EF4E895296}" type="pres">
      <dgm:prSet presAssocID="{44B2AEAC-626B-42B9-8162-DC7464A5CC4E}" presName="bigChev" presStyleLbl="node1" presStyleIdx="2" presStyleCnt="5" custLinFactX="70852" custLinFactNeighborX="100000" custLinFactNeighborY="1543"/>
      <dgm:spPr/>
      <dgm:t>
        <a:bodyPr/>
        <a:lstStyle/>
        <a:p>
          <a:endParaRPr lang="id-ID"/>
        </a:p>
      </dgm:t>
    </dgm:pt>
    <dgm:pt modelId="{6AEDD018-E8E4-4309-BB80-4A7D43AA87A2}" type="pres">
      <dgm:prSet presAssocID="{10685D50-BBFF-4DCA-B422-2F2B5378BF9E}" presName="parTrans" presStyleCnt="0"/>
      <dgm:spPr/>
    </dgm:pt>
    <dgm:pt modelId="{65A5D507-B3A4-4BF4-94BA-4F181C6F16F5}" type="pres">
      <dgm:prSet presAssocID="{3133C97D-2377-4B42-BAD8-8BE1C1C58603}" presName="node" presStyleLbl="alignAccFollowNode1" presStyleIdx="4" presStyleCnt="10" custScaleX="145450" custScaleY="81267" custLinFactX="-102499" custLinFactNeighborX="-200000" custLinFactNeighborY="1859">
        <dgm:presLayoutVars>
          <dgm:bulletEnabled val="1"/>
        </dgm:presLayoutVars>
      </dgm:prSet>
      <dgm:spPr/>
      <dgm:t>
        <a:bodyPr/>
        <a:lstStyle/>
        <a:p>
          <a:endParaRPr lang="id-ID"/>
        </a:p>
      </dgm:t>
    </dgm:pt>
    <dgm:pt modelId="{936156DD-B30D-4441-8A25-E4EEA48C7E3D}" type="pres">
      <dgm:prSet presAssocID="{38DF4725-6BD5-4865-8EB7-FB36F7032009}" presName="sibTrans" presStyleCnt="0"/>
      <dgm:spPr/>
    </dgm:pt>
    <dgm:pt modelId="{0D0FF70A-A808-4BF4-95AE-A8E79FAB2B84}" type="pres">
      <dgm:prSet presAssocID="{B08987B5-BE22-4835-9E0E-7A92BA184B7B}" presName="node" presStyleLbl="alignAccFollowNode1" presStyleIdx="5" presStyleCnt="10" custScaleX="385827" custLinFactX="-14536" custLinFactNeighborX="-100000" custLinFactNeighborY="1859">
        <dgm:presLayoutVars>
          <dgm:bulletEnabled val="1"/>
        </dgm:presLayoutVars>
      </dgm:prSet>
      <dgm:spPr/>
      <dgm:t>
        <a:bodyPr/>
        <a:lstStyle/>
        <a:p>
          <a:endParaRPr lang="id-ID"/>
        </a:p>
      </dgm:t>
    </dgm:pt>
    <dgm:pt modelId="{CBED771D-6251-4DD0-A1F9-735EE4FA8C39}" type="pres">
      <dgm:prSet presAssocID="{44B2AEAC-626B-42B9-8162-DC7464A5CC4E}" presName="vSp" presStyleCnt="0"/>
      <dgm:spPr/>
    </dgm:pt>
    <dgm:pt modelId="{3B3A9660-434E-483A-B033-EB369CA8C147}" type="pres">
      <dgm:prSet presAssocID="{E937D3E9-5C85-4BAA-A612-54210E5A1FE9}" presName="horFlow" presStyleCnt="0"/>
      <dgm:spPr/>
    </dgm:pt>
    <dgm:pt modelId="{7992F270-203A-427F-905E-B0B8E6FF63B2}" type="pres">
      <dgm:prSet presAssocID="{E937D3E9-5C85-4BAA-A612-54210E5A1FE9}" presName="bigChev" presStyleLbl="node1" presStyleIdx="3" presStyleCnt="5" custLinFactX="70852" custLinFactNeighborX="100000" custLinFactNeighborY="-3086"/>
      <dgm:spPr/>
      <dgm:t>
        <a:bodyPr/>
        <a:lstStyle/>
        <a:p>
          <a:endParaRPr lang="id-ID"/>
        </a:p>
      </dgm:t>
    </dgm:pt>
    <dgm:pt modelId="{ACABBE9D-222C-4616-A90E-B197C201DC5F}" type="pres">
      <dgm:prSet presAssocID="{15297019-3B8A-495A-B028-774BA0F83323}" presName="parTrans" presStyleCnt="0"/>
      <dgm:spPr/>
    </dgm:pt>
    <dgm:pt modelId="{7242D4DE-B7CC-46DB-81C4-58755C1C153C}" type="pres">
      <dgm:prSet presAssocID="{A0A02DE7-588E-44AE-8F48-CC24AC74AAF5}" presName="node" presStyleLbl="alignAccFollowNode1" presStyleIdx="6" presStyleCnt="10" custScaleX="145450" custScaleY="81267" custLinFactX="-102499" custLinFactNeighborX="-200000" custLinFactNeighborY="-1859">
        <dgm:presLayoutVars>
          <dgm:bulletEnabled val="1"/>
        </dgm:presLayoutVars>
      </dgm:prSet>
      <dgm:spPr/>
      <dgm:t>
        <a:bodyPr/>
        <a:lstStyle/>
        <a:p>
          <a:endParaRPr lang="id-ID"/>
        </a:p>
      </dgm:t>
    </dgm:pt>
    <dgm:pt modelId="{4BA9D622-0C58-47DC-AB30-DF0F731D7B8D}" type="pres">
      <dgm:prSet presAssocID="{8DA9EED2-AD6E-46A6-9C08-54038B375186}" presName="sibTrans" presStyleCnt="0"/>
      <dgm:spPr/>
    </dgm:pt>
    <dgm:pt modelId="{92D56636-B96B-452F-8A5A-42CF2095903A}" type="pres">
      <dgm:prSet presAssocID="{6CCC888A-610A-4199-AE46-8208558537D8}" presName="node" presStyleLbl="alignAccFollowNode1" presStyleIdx="7" presStyleCnt="10" custScaleX="385827" custLinFactX="-14536" custLinFactNeighborX="-100000" custLinFactNeighborY="-1859">
        <dgm:presLayoutVars>
          <dgm:bulletEnabled val="1"/>
        </dgm:presLayoutVars>
      </dgm:prSet>
      <dgm:spPr/>
      <dgm:t>
        <a:bodyPr/>
        <a:lstStyle/>
        <a:p>
          <a:endParaRPr lang="id-ID"/>
        </a:p>
      </dgm:t>
    </dgm:pt>
    <dgm:pt modelId="{6265D9AF-830A-4B82-A11B-C1520F1638A4}" type="pres">
      <dgm:prSet presAssocID="{E937D3E9-5C85-4BAA-A612-54210E5A1FE9}" presName="vSp" presStyleCnt="0"/>
      <dgm:spPr/>
    </dgm:pt>
    <dgm:pt modelId="{24AE77A5-B6B5-40CC-9DE8-FB0EA7BE62C8}" type="pres">
      <dgm:prSet presAssocID="{7D4C90A3-EB9D-4493-AA68-36A3609D7F63}" presName="horFlow" presStyleCnt="0"/>
      <dgm:spPr/>
    </dgm:pt>
    <dgm:pt modelId="{B03061E0-48B4-4F45-A111-6882E0A5A6F5}" type="pres">
      <dgm:prSet presAssocID="{7D4C90A3-EB9D-4493-AA68-36A3609D7F63}" presName="bigChev" presStyleLbl="node1" presStyleIdx="4" presStyleCnt="5" custLinFactX="70852" custLinFactNeighborX="100000" custLinFactNeighborY="-7715"/>
      <dgm:spPr/>
      <dgm:t>
        <a:bodyPr/>
        <a:lstStyle/>
        <a:p>
          <a:endParaRPr lang="id-ID"/>
        </a:p>
      </dgm:t>
    </dgm:pt>
    <dgm:pt modelId="{A352F844-0C74-484C-9F42-7224011C425B}" type="pres">
      <dgm:prSet presAssocID="{D75E441C-1908-42BB-9295-BD8DD7B77986}" presName="parTrans" presStyleCnt="0"/>
      <dgm:spPr/>
    </dgm:pt>
    <dgm:pt modelId="{1CCD079E-6971-4A56-9529-23226C94A9A2}" type="pres">
      <dgm:prSet presAssocID="{2167926B-30C7-4ACF-B8C1-6BD926E27E8C}" presName="node" presStyleLbl="alignAccFollowNode1" presStyleIdx="8" presStyleCnt="10" custScaleX="145450" custScaleY="81267" custLinFactX="-102499" custLinFactNeighborX="-200000" custLinFactNeighborY="-7436">
        <dgm:presLayoutVars>
          <dgm:bulletEnabled val="1"/>
        </dgm:presLayoutVars>
      </dgm:prSet>
      <dgm:spPr/>
      <dgm:t>
        <a:bodyPr/>
        <a:lstStyle/>
        <a:p>
          <a:endParaRPr lang="id-ID"/>
        </a:p>
      </dgm:t>
    </dgm:pt>
    <dgm:pt modelId="{464C0512-2AFC-480B-8D6A-8F8D92A148F2}" type="pres">
      <dgm:prSet presAssocID="{95D8593F-41AD-4CFD-B8A6-78567B0FE966}" presName="sibTrans" presStyleCnt="0"/>
      <dgm:spPr/>
    </dgm:pt>
    <dgm:pt modelId="{8DE45930-D880-48C3-921A-4D508491B003}" type="pres">
      <dgm:prSet presAssocID="{3CA7A84E-05AC-4BFC-A1FF-EF7C654680D1}" presName="node" presStyleLbl="alignAccFollowNode1" presStyleIdx="9" presStyleCnt="10" custScaleX="385827" custLinFactX="-15280" custLinFactNeighborX="-100000" custLinFactNeighborY="-7436">
        <dgm:presLayoutVars>
          <dgm:bulletEnabled val="1"/>
        </dgm:presLayoutVars>
      </dgm:prSet>
      <dgm:spPr/>
      <dgm:t>
        <a:bodyPr/>
        <a:lstStyle/>
        <a:p>
          <a:endParaRPr lang="id-ID"/>
        </a:p>
      </dgm:t>
    </dgm:pt>
  </dgm:ptLst>
  <dgm:cxnLst>
    <dgm:cxn modelId="{0EB01535-C5A8-4588-BAC5-F0A24F86C84F}" srcId="{C97352F1-2F0F-46AE-B960-90F1962BE851}" destId="{7292E777-97C2-453E-A0CE-E3BD9E1E57BB}" srcOrd="0" destOrd="0" parTransId="{E7F258B7-49EC-4C90-B9ED-C19969E062B5}" sibTransId="{652825C0-5A45-48B6-918F-E268F22716D2}"/>
    <dgm:cxn modelId="{CE63E1CB-43B2-4B92-88FB-C32423FDA162}" srcId="{C97352F1-2F0F-46AE-B960-90F1962BE851}" destId="{E937D3E9-5C85-4BAA-A612-54210E5A1FE9}" srcOrd="3" destOrd="0" parTransId="{91AF31F3-7B17-46F0-9352-0647ACF6DC7C}" sibTransId="{D32E05B8-4F8E-4C7A-9F99-05ED30FA64B5}"/>
    <dgm:cxn modelId="{91AE4C03-20AB-4B29-A76C-7D6B8C45E724}" srcId="{C97352F1-2F0F-46AE-B960-90F1962BE851}" destId="{2D75D709-BB51-4238-9449-46ED0DF30534}" srcOrd="1" destOrd="0" parTransId="{7B62555E-F530-486D-9D47-E25A064AE1A0}" sibTransId="{43C591DB-7AFD-4656-8507-030CE65A622D}"/>
    <dgm:cxn modelId="{B0711D2D-5F8E-3A4E-8B68-E999FD4E9057}" type="presOf" srcId="{3CA7A84E-05AC-4BFC-A1FF-EF7C654680D1}" destId="{8DE45930-D880-48C3-921A-4D508491B003}" srcOrd="0" destOrd="0" presId="urn:microsoft.com/office/officeart/2005/8/layout/lProcess3"/>
    <dgm:cxn modelId="{B0A0E435-7319-5F4F-ABD2-2DEFB18C07CE}" type="presOf" srcId="{E937D3E9-5C85-4BAA-A612-54210E5A1FE9}" destId="{7992F270-203A-427F-905E-B0B8E6FF63B2}" srcOrd="0" destOrd="0" presId="urn:microsoft.com/office/officeart/2005/8/layout/lProcess3"/>
    <dgm:cxn modelId="{31A43FA9-488D-0A40-80A9-07218689E8EA}" type="presOf" srcId="{C97352F1-2F0F-46AE-B960-90F1962BE851}" destId="{85B87582-E9D0-4A2F-941E-49273BAA285D}" srcOrd="0" destOrd="0" presId="urn:microsoft.com/office/officeart/2005/8/layout/lProcess3"/>
    <dgm:cxn modelId="{FEBF3435-0602-484B-B404-8872E4E90FE2}" type="presOf" srcId="{339707B3-FBF4-46A9-A6CB-FD10E8EC439B}" destId="{B5761A2D-F8D4-4547-B0CC-E9C37EFD3E8E}" srcOrd="0" destOrd="0" presId="urn:microsoft.com/office/officeart/2005/8/layout/lProcess3"/>
    <dgm:cxn modelId="{638F30F1-EC6A-F34F-9AD2-9C9CEC799336}" type="presOf" srcId="{7292E777-97C2-453E-A0CE-E3BD9E1E57BB}" destId="{4B58B938-9601-47FC-BAA2-42FE1EACA4C0}" srcOrd="0" destOrd="0" presId="urn:microsoft.com/office/officeart/2005/8/layout/lProcess3"/>
    <dgm:cxn modelId="{7A28F323-2398-4F04-91E4-72B222A407B7}" srcId="{44B2AEAC-626B-42B9-8162-DC7464A5CC4E}" destId="{B08987B5-BE22-4835-9E0E-7A92BA184B7B}" srcOrd="1" destOrd="0" parTransId="{E4B6BBB1-7DFE-41F6-8D6F-71F15687DACA}" sibTransId="{D6BB53F4-04C6-4258-B08F-6205F3F98EF9}"/>
    <dgm:cxn modelId="{C7A2ED50-AA03-4548-B175-95E5624DBEA3}" srcId="{C97352F1-2F0F-46AE-B960-90F1962BE851}" destId="{7D4C90A3-EB9D-4493-AA68-36A3609D7F63}" srcOrd="4" destOrd="0" parTransId="{DA667759-819C-46E2-9E0E-E6FA594D6CC2}" sibTransId="{A3A3E0F4-29E0-45A1-B905-27F8A755BB95}"/>
    <dgm:cxn modelId="{4C038F37-32BC-4F60-A304-2557335C1F89}" srcId="{7D4C90A3-EB9D-4493-AA68-36A3609D7F63}" destId="{3CA7A84E-05AC-4BFC-A1FF-EF7C654680D1}" srcOrd="1" destOrd="0" parTransId="{AED514A1-639F-4FAA-A75A-6E7DACB4E848}" sibTransId="{51F5AF36-CC5D-404D-BC7F-5F38CD33E869}"/>
    <dgm:cxn modelId="{9F5D8250-BE50-48DF-A9F1-3275353EDB6F}" srcId="{7292E777-97C2-453E-A0CE-E3BD9E1E57BB}" destId="{339707B3-FBF4-46A9-A6CB-FD10E8EC439B}" srcOrd="0" destOrd="0" parTransId="{E6C6D69D-AB75-43A6-A943-116D25A08309}" sibTransId="{C8F41EE5-FAC9-4D38-836C-7615692AD753}"/>
    <dgm:cxn modelId="{47244B86-6324-4847-947E-434310725380}" type="presOf" srcId="{B08987B5-BE22-4835-9E0E-7A92BA184B7B}" destId="{0D0FF70A-A808-4BF4-95AE-A8E79FAB2B84}" srcOrd="0" destOrd="0" presId="urn:microsoft.com/office/officeart/2005/8/layout/lProcess3"/>
    <dgm:cxn modelId="{47360507-7D94-42EE-8BDE-2DF54E8E7E5F}" srcId="{2D75D709-BB51-4238-9449-46ED0DF30534}" destId="{CABE42CF-32A5-463D-9F1B-3E37FF6C8819}" srcOrd="1" destOrd="0" parTransId="{2BF885FA-A2E8-471A-A7E4-7C60421E8A8A}" sibTransId="{BB9FE59D-56FD-40B8-B80D-AB414A9393D1}"/>
    <dgm:cxn modelId="{468094FF-EDF4-AD4A-BADF-25374B75554E}" type="presOf" srcId="{A0A02DE7-588E-44AE-8F48-CC24AC74AAF5}" destId="{7242D4DE-B7CC-46DB-81C4-58755C1C153C}" srcOrd="0" destOrd="0" presId="urn:microsoft.com/office/officeart/2005/8/layout/lProcess3"/>
    <dgm:cxn modelId="{267A9B4D-1ED4-C146-A36C-894A78B8D95C}" type="presOf" srcId="{2167926B-30C7-4ACF-B8C1-6BD926E27E8C}" destId="{1CCD079E-6971-4A56-9529-23226C94A9A2}" srcOrd="0" destOrd="0" presId="urn:microsoft.com/office/officeart/2005/8/layout/lProcess3"/>
    <dgm:cxn modelId="{6B06A62D-8143-4C18-81F0-68423F3DC2A0}" srcId="{C97352F1-2F0F-46AE-B960-90F1962BE851}" destId="{44B2AEAC-626B-42B9-8162-DC7464A5CC4E}" srcOrd="2" destOrd="0" parTransId="{19B24548-0319-49A6-ACA7-6664859B6B15}" sibTransId="{A46F7768-A467-40C4-861E-94A03012D099}"/>
    <dgm:cxn modelId="{10E8450F-B804-4E42-8BE4-3AC8344DF7BA}" type="presOf" srcId="{730006CD-0CC3-4E36-B828-DDA4C9E8EBDF}" destId="{A11FB477-38B4-4B67-9469-6CD4832D1527}" srcOrd="0" destOrd="0" presId="urn:microsoft.com/office/officeart/2005/8/layout/lProcess3"/>
    <dgm:cxn modelId="{7935EA81-72CF-4108-A5F0-5F5C6D81D905}" srcId="{2D75D709-BB51-4238-9449-46ED0DF30534}" destId="{730006CD-0CC3-4E36-B828-DDA4C9E8EBDF}" srcOrd="0" destOrd="0" parTransId="{5F116ECC-5B18-42E0-B4D3-77246CD1679E}" sibTransId="{20C4CA37-41EC-4112-95A1-9B320E682BB5}"/>
    <dgm:cxn modelId="{23B5C20B-BBEA-458E-A0E1-B576BE2FF408}" srcId="{E937D3E9-5C85-4BAA-A612-54210E5A1FE9}" destId="{A0A02DE7-588E-44AE-8F48-CC24AC74AAF5}" srcOrd="0" destOrd="0" parTransId="{15297019-3B8A-495A-B028-774BA0F83323}" sibTransId="{8DA9EED2-AD6E-46A6-9C08-54038B375186}"/>
    <dgm:cxn modelId="{03D4193A-4BCE-4605-8B14-FD9B465D9583}" srcId="{44B2AEAC-626B-42B9-8162-DC7464A5CC4E}" destId="{3133C97D-2377-4B42-BAD8-8BE1C1C58603}" srcOrd="0" destOrd="0" parTransId="{10685D50-BBFF-4DCA-B422-2F2B5378BF9E}" sibTransId="{38DF4725-6BD5-4865-8EB7-FB36F7032009}"/>
    <dgm:cxn modelId="{863B57B6-DEAB-4337-81F3-5FE2EA3C3A2B}" srcId="{7D4C90A3-EB9D-4493-AA68-36A3609D7F63}" destId="{2167926B-30C7-4ACF-B8C1-6BD926E27E8C}" srcOrd="0" destOrd="0" parTransId="{D75E441C-1908-42BB-9295-BD8DD7B77986}" sibTransId="{95D8593F-41AD-4CFD-B8A6-78567B0FE966}"/>
    <dgm:cxn modelId="{12CF51C7-65A5-44A8-8DF0-A8015635DB04}" srcId="{7292E777-97C2-453E-A0CE-E3BD9E1E57BB}" destId="{CD79DE36-CDF7-42DD-99BE-80D2788F5464}" srcOrd="1" destOrd="0" parTransId="{66E9FDAA-7789-477B-9EFA-B9E43F7EB064}" sibTransId="{7A067499-2911-4BF1-9A4D-DDAE5B5609CD}"/>
    <dgm:cxn modelId="{918FA556-264A-D34D-833C-C64A35A41A97}" type="presOf" srcId="{CD79DE36-CDF7-42DD-99BE-80D2788F5464}" destId="{DA964832-55E9-4C18-9B71-5AACD862BEF0}" srcOrd="0" destOrd="0" presId="urn:microsoft.com/office/officeart/2005/8/layout/lProcess3"/>
    <dgm:cxn modelId="{1B1802EE-76F8-42CE-97B2-2E8654ACE95B}" srcId="{E937D3E9-5C85-4BAA-A612-54210E5A1FE9}" destId="{6CCC888A-610A-4199-AE46-8208558537D8}" srcOrd="1" destOrd="0" parTransId="{0269C25E-3B14-4287-8787-1AF388FB7CEE}" sibTransId="{B2FF6929-3B4A-47E8-A51B-171305A3DBA8}"/>
    <dgm:cxn modelId="{9427C0B1-3FDC-0B4C-9FD4-499731981F15}" type="presOf" srcId="{CABE42CF-32A5-463D-9F1B-3E37FF6C8819}" destId="{9C92320E-9575-48CB-8F40-855F1A723F33}" srcOrd="0" destOrd="0" presId="urn:microsoft.com/office/officeart/2005/8/layout/lProcess3"/>
    <dgm:cxn modelId="{D95A40BA-301C-D744-B7CF-218541052F51}" type="presOf" srcId="{44B2AEAC-626B-42B9-8162-DC7464A5CC4E}" destId="{F97A656D-DBC6-42E5-9D88-95EF4E895296}" srcOrd="0" destOrd="0" presId="urn:microsoft.com/office/officeart/2005/8/layout/lProcess3"/>
    <dgm:cxn modelId="{0AC156EC-9907-EE4F-89D6-C3615604F0F6}" type="presOf" srcId="{7D4C90A3-EB9D-4493-AA68-36A3609D7F63}" destId="{B03061E0-48B4-4F45-A111-6882E0A5A6F5}" srcOrd="0" destOrd="0" presId="urn:microsoft.com/office/officeart/2005/8/layout/lProcess3"/>
    <dgm:cxn modelId="{86E3F01D-8163-6347-97B1-22E6E071CF6A}" type="presOf" srcId="{6CCC888A-610A-4199-AE46-8208558537D8}" destId="{92D56636-B96B-452F-8A5A-42CF2095903A}" srcOrd="0" destOrd="0" presId="urn:microsoft.com/office/officeart/2005/8/layout/lProcess3"/>
    <dgm:cxn modelId="{CB2B75B0-70BD-A847-8C06-8CEB87777445}" type="presOf" srcId="{2D75D709-BB51-4238-9449-46ED0DF30534}" destId="{3C2355F9-0040-4A1C-8BF9-DFFE05ADACE5}" srcOrd="0" destOrd="0" presId="urn:microsoft.com/office/officeart/2005/8/layout/lProcess3"/>
    <dgm:cxn modelId="{EEE8527F-20F9-9946-876F-1E0EACE80AE9}" type="presOf" srcId="{3133C97D-2377-4B42-BAD8-8BE1C1C58603}" destId="{65A5D507-B3A4-4BF4-94BA-4F181C6F16F5}" srcOrd="0" destOrd="0" presId="urn:microsoft.com/office/officeart/2005/8/layout/lProcess3"/>
    <dgm:cxn modelId="{0AA66B64-296A-314C-BF30-237C2414BCC3}" type="presParOf" srcId="{85B87582-E9D0-4A2F-941E-49273BAA285D}" destId="{E1089C31-0B4E-41C0-9342-90A0FBC06D84}" srcOrd="0" destOrd="0" presId="urn:microsoft.com/office/officeart/2005/8/layout/lProcess3"/>
    <dgm:cxn modelId="{961D0A13-E099-1B49-9CEF-301326EA0E32}" type="presParOf" srcId="{E1089C31-0B4E-41C0-9342-90A0FBC06D84}" destId="{4B58B938-9601-47FC-BAA2-42FE1EACA4C0}" srcOrd="0" destOrd="0" presId="urn:microsoft.com/office/officeart/2005/8/layout/lProcess3"/>
    <dgm:cxn modelId="{10AFE913-2D48-FC4F-89E0-D1828867DADB}" type="presParOf" srcId="{E1089C31-0B4E-41C0-9342-90A0FBC06D84}" destId="{CA752F61-4E56-4904-A1DE-9324598C58DD}" srcOrd="1" destOrd="0" presId="urn:microsoft.com/office/officeart/2005/8/layout/lProcess3"/>
    <dgm:cxn modelId="{9DBB311B-129B-AB41-8F43-3BC8F14D61D9}" type="presParOf" srcId="{E1089C31-0B4E-41C0-9342-90A0FBC06D84}" destId="{B5761A2D-F8D4-4547-B0CC-E9C37EFD3E8E}" srcOrd="2" destOrd="0" presId="urn:microsoft.com/office/officeart/2005/8/layout/lProcess3"/>
    <dgm:cxn modelId="{C72BF252-6A93-3F4F-88D4-68475AE68B71}" type="presParOf" srcId="{E1089C31-0B4E-41C0-9342-90A0FBC06D84}" destId="{0D913E0F-21FE-45D8-9DA5-7E539F671042}" srcOrd="3" destOrd="0" presId="urn:microsoft.com/office/officeart/2005/8/layout/lProcess3"/>
    <dgm:cxn modelId="{A672A303-71A5-CA46-973F-F7C8860AF74D}" type="presParOf" srcId="{E1089C31-0B4E-41C0-9342-90A0FBC06D84}" destId="{DA964832-55E9-4C18-9B71-5AACD862BEF0}" srcOrd="4" destOrd="0" presId="urn:microsoft.com/office/officeart/2005/8/layout/lProcess3"/>
    <dgm:cxn modelId="{F58F5C49-D7EA-4C42-B705-A82A32E98B37}" type="presParOf" srcId="{85B87582-E9D0-4A2F-941E-49273BAA285D}" destId="{C0505143-889A-499E-B2A1-D16014E9D331}" srcOrd="1" destOrd="0" presId="urn:microsoft.com/office/officeart/2005/8/layout/lProcess3"/>
    <dgm:cxn modelId="{FA28D5CF-08F5-594F-A7C7-C53A1284A502}" type="presParOf" srcId="{85B87582-E9D0-4A2F-941E-49273BAA285D}" destId="{66B36CAA-0D28-4317-ACB8-E56FBB7F8E5B}" srcOrd="2" destOrd="0" presId="urn:microsoft.com/office/officeart/2005/8/layout/lProcess3"/>
    <dgm:cxn modelId="{88998402-0263-9540-BD75-4432DE5EED0A}" type="presParOf" srcId="{66B36CAA-0D28-4317-ACB8-E56FBB7F8E5B}" destId="{3C2355F9-0040-4A1C-8BF9-DFFE05ADACE5}" srcOrd="0" destOrd="0" presId="urn:microsoft.com/office/officeart/2005/8/layout/lProcess3"/>
    <dgm:cxn modelId="{763CD4C0-9D1F-824C-8381-061CEC50E154}" type="presParOf" srcId="{66B36CAA-0D28-4317-ACB8-E56FBB7F8E5B}" destId="{AF8B1CA8-59D6-449E-B00D-0ED061239176}" srcOrd="1" destOrd="0" presId="urn:microsoft.com/office/officeart/2005/8/layout/lProcess3"/>
    <dgm:cxn modelId="{9424EF0B-823E-634B-BD8E-FB4E1452D924}" type="presParOf" srcId="{66B36CAA-0D28-4317-ACB8-E56FBB7F8E5B}" destId="{A11FB477-38B4-4B67-9469-6CD4832D1527}" srcOrd="2" destOrd="0" presId="urn:microsoft.com/office/officeart/2005/8/layout/lProcess3"/>
    <dgm:cxn modelId="{1B9397F0-1BE1-1742-93BD-39D386BE48B0}" type="presParOf" srcId="{66B36CAA-0D28-4317-ACB8-E56FBB7F8E5B}" destId="{50AF9ECD-2F1B-4171-A6F8-997DF581C775}" srcOrd="3" destOrd="0" presId="urn:microsoft.com/office/officeart/2005/8/layout/lProcess3"/>
    <dgm:cxn modelId="{B202028C-2A7C-1846-8131-5B6DDE1E4C46}" type="presParOf" srcId="{66B36CAA-0D28-4317-ACB8-E56FBB7F8E5B}" destId="{9C92320E-9575-48CB-8F40-855F1A723F33}" srcOrd="4" destOrd="0" presId="urn:microsoft.com/office/officeart/2005/8/layout/lProcess3"/>
    <dgm:cxn modelId="{3D03E995-47CA-2E45-B58B-EC3FB9FE7199}" type="presParOf" srcId="{85B87582-E9D0-4A2F-941E-49273BAA285D}" destId="{180C9834-320B-4AE5-8852-5546BCA05095}" srcOrd="3" destOrd="0" presId="urn:microsoft.com/office/officeart/2005/8/layout/lProcess3"/>
    <dgm:cxn modelId="{42FBC781-5D05-5A42-AA6F-CF2B10E55643}" type="presParOf" srcId="{85B87582-E9D0-4A2F-941E-49273BAA285D}" destId="{A68830F6-0E11-44C3-80BB-7C09AA682073}" srcOrd="4" destOrd="0" presId="urn:microsoft.com/office/officeart/2005/8/layout/lProcess3"/>
    <dgm:cxn modelId="{217D36A5-69C6-9C42-A9EB-3C794A20E63E}" type="presParOf" srcId="{A68830F6-0E11-44C3-80BB-7C09AA682073}" destId="{F97A656D-DBC6-42E5-9D88-95EF4E895296}" srcOrd="0" destOrd="0" presId="urn:microsoft.com/office/officeart/2005/8/layout/lProcess3"/>
    <dgm:cxn modelId="{C7BAED3D-DDBA-3C4D-97AB-4ED6D03CEA45}" type="presParOf" srcId="{A68830F6-0E11-44C3-80BB-7C09AA682073}" destId="{6AEDD018-E8E4-4309-BB80-4A7D43AA87A2}" srcOrd="1" destOrd="0" presId="urn:microsoft.com/office/officeart/2005/8/layout/lProcess3"/>
    <dgm:cxn modelId="{A2E3F7B2-BCC8-A741-990C-E4114E85F61A}" type="presParOf" srcId="{A68830F6-0E11-44C3-80BB-7C09AA682073}" destId="{65A5D507-B3A4-4BF4-94BA-4F181C6F16F5}" srcOrd="2" destOrd="0" presId="urn:microsoft.com/office/officeart/2005/8/layout/lProcess3"/>
    <dgm:cxn modelId="{F8D609C2-AA01-7747-9F08-7D87B3767055}" type="presParOf" srcId="{A68830F6-0E11-44C3-80BB-7C09AA682073}" destId="{936156DD-B30D-4441-8A25-E4EEA48C7E3D}" srcOrd="3" destOrd="0" presId="urn:microsoft.com/office/officeart/2005/8/layout/lProcess3"/>
    <dgm:cxn modelId="{2631A39C-BF4B-7449-900E-EA7E13E3A946}" type="presParOf" srcId="{A68830F6-0E11-44C3-80BB-7C09AA682073}" destId="{0D0FF70A-A808-4BF4-95AE-A8E79FAB2B84}" srcOrd="4" destOrd="0" presId="urn:microsoft.com/office/officeart/2005/8/layout/lProcess3"/>
    <dgm:cxn modelId="{AC8DD299-0C10-A34A-8538-C8291563867F}" type="presParOf" srcId="{85B87582-E9D0-4A2F-941E-49273BAA285D}" destId="{CBED771D-6251-4DD0-A1F9-735EE4FA8C39}" srcOrd="5" destOrd="0" presId="urn:microsoft.com/office/officeart/2005/8/layout/lProcess3"/>
    <dgm:cxn modelId="{6E5AA3E5-1094-394D-96B2-BD094D0293C2}" type="presParOf" srcId="{85B87582-E9D0-4A2F-941E-49273BAA285D}" destId="{3B3A9660-434E-483A-B033-EB369CA8C147}" srcOrd="6" destOrd="0" presId="urn:microsoft.com/office/officeart/2005/8/layout/lProcess3"/>
    <dgm:cxn modelId="{DE1D317E-1CB3-E144-9807-70C711969124}" type="presParOf" srcId="{3B3A9660-434E-483A-B033-EB369CA8C147}" destId="{7992F270-203A-427F-905E-B0B8E6FF63B2}" srcOrd="0" destOrd="0" presId="urn:microsoft.com/office/officeart/2005/8/layout/lProcess3"/>
    <dgm:cxn modelId="{30B43454-18FE-CC46-AAC0-0A2D62CC39F1}" type="presParOf" srcId="{3B3A9660-434E-483A-B033-EB369CA8C147}" destId="{ACABBE9D-222C-4616-A90E-B197C201DC5F}" srcOrd="1" destOrd="0" presId="urn:microsoft.com/office/officeart/2005/8/layout/lProcess3"/>
    <dgm:cxn modelId="{D229869B-93C3-6447-90FF-0764B4BFA81C}" type="presParOf" srcId="{3B3A9660-434E-483A-B033-EB369CA8C147}" destId="{7242D4DE-B7CC-46DB-81C4-58755C1C153C}" srcOrd="2" destOrd="0" presId="urn:microsoft.com/office/officeart/2005/8/layout/lProcess3"/>
    <dgm:cxn modelId="{D139A66C-3D13-0A44-BFDB-A2B3211F3DFF}" type="presParOf" srcId="{3B3A9660-434E-483A-B033-EB369CA8C147}" destId="{4BA9D622-0C58-47DC-AB30-DF0F731D7B8D}" srcOrd="3" destOrd="0" presId="urn:microsoft.com/office/officeart/2005/8/layout/lProcess3"/>
    <dgm:cxn modelId="{654B48ED-1C5C-F543-8BB9-BAD0F7195D00}" type="presParOf" srcId="{3B3A9660-434E-483A-B033-EB369CA8C147}" destId="{92D56636-B96B-452F-8A5A-42CF2095903A}" srcOrd="4" destOrd="0" presId="urn:microsoft.com/office/officeart/2005/8/layout/lProcess3"/>
    <dgm:cxn modelId="{0FF6385B-0502-2C44-928F-4E163A1988F0}" type="presParOf" srcId="{85B87582-E9D0-4A2F-941E-49273BAA285D}" destId="{6265D9AF-830A-4B82-A11B-C1520F1638A4}" srcOrd="7" destOrd="0" presId="urn:microsoft.com/office/officeart/2005/8/layout/lProcess3"/>
    <dgm:cxn modelId="{2F4C087B-8EBC-C54B-85AA-5D93234CBFCB}" type="presParOf" srcId="{85B87582-E9D0-4A2F-941E-49273BAA285D}" destId="{24AE77A5-B6B5-40CC-9DE8-FB0EA7BE62C8}" srcOrd="8" destOrd="0" presId="urn:microsoft.com/office/officeart/2005/8/layout/lProcess3"/>
    <dgm:cxn modelId="{31F4C749-5864-EF41-A99D-75841E461631}" type="presParOf" srcId="{24AE77A5-B6B5-40CC-9DE8-FB0EA7BE62C8}" destId="{B03061E0-48B4-4F45-A111-6882E0A5A6F5}" srcOrd="0" destOrd="0" presId="urn:microsoft.com/office/officeart/2005/8/layout/lProcess3"/>
    <dgm:cxn modelId="{7B93F69E-29B8-B549-991F-3A939EF636F0}" type="presParOf" srcId="{24AE77A5-B6B5-40CC-9DE8-FB0EA7BE62C8}" destId="{A352F844-0C74-484C-9F42-7224011C425B}" srcOrd="1" destOrd="0" presId="urn:microsoft.com/office/officeart/2005/8/layout/lProcess3"/>
    <dgm:cxn modelId="{92EFF340-5AC8-8141-AD57-BDB6E3F07875}" type="presParOf" srcId="{24AE77A5-B6B5-40CC-9DE8-FB0EA7BE62C8}" destId="{1CCD079E-6971-4A56-9529-23226C94A9A2}" srcOrd="2" destOrd="0" presId="urn:microsoft.com/office/officeart/2005/8/layout/lProcess3"/>
    <dgm:cxn modelId="{D2CF0633-E721-BB41-8B88-39920272F0FF}" type="presParOf" srcId="{24AE77A5-B6B5-40CC-9DE8-FB0EA7BE62C8}" destId="{464C0512-2AFC-480B-8D6A-8F8D92A148F2}" srcOrd="3" destOrd="0" presId="urn:microsoft.com/office/officeart/2005/8/layout/lProcess3"/>
    <dgm:cxn modelId="{F205212D-DC67-194E-A443-0AA580B20C6C}" type="presParOf" srcId="{24AE77A5-B6B5-40CC-9DE8-FB0EA7BE62C8}" destId="{8DE45930-D880-48C3-921A-4D508491B003}"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5F6DE4-FA49-40B1-9202-8E230B40D804}" type="doc">
      <dgm:prSet loTypeId="urn:microsoft.com/office/officeart/2008/layout/CircleAccentTimeline" loCatId="process" qsTypeId="urn:microsoft.com/office/officeart/2005/8/quickstyle/simple1" qsCatId="simple" csTypeId="urn:microsoft.com/office/officeart/2005/8/colors/colorful4" csCatId="colorful" phldr="1"/>
      <dgm:spPr/>
      <dgm:t>
        <a:bodyPr/>
        <a:lstStyle/>
        <a:p>
          <a:endParaRPr lang="id-ID"/>
        </a:p>
      </dgm:t>
    </dgm:pt>
    <dgm:pt modelId="{809631BB-7141-47A7-BD7C-E4A80FAE55EE}">
      <dgm:prSet phldrT="[Text]" custT="1"/>
      <dgm:spPr/>
      <dgm:t>
        <a:bodyPr/>
        <a:lstStyle/>
        <a:p>
          <a:r>
            <a:rPr lang="id-ID" sz="1800" dirty="0" smtClean="0">
              <a:solidFill>
                <a:schemeClr val="bg1"/>
              </a:solidFill>
            </a:rPr>
            <a:t>IRB</a:t>
          </a:r>
          <a:endParaRPr lang="id-ID" sz="1800" dirty="0">
            <a:solidFill>
              <a:schemeClr val="bg1"/>
            </a:solidFill>
          </a:endParaRPr>
        </a:p>
      </dgm:t>
    </dgm:pt>
    <dgm:pt modelId="{3B7937CC-69CE-43AE-AA76-1632F5DE8F6B}" type="parTrans" cxnId="{1D37FC86-03DB-4B1D-B572-A61BAF1AF053}">
      <dgm:prSet/>
      <dgm:spPr/>
      <dgm:t>
        <a:bodyPr/>
        <a:lstStyle/>
        <a:p>
          <a:endParaRPr lang="id-ID"/>
        </a:p>
      </dgm:t>
    </dgm:pt>
    <dgm:pt modelId="{DCA87855-AC43-4CF8-8181-98037D65C522}" type="sibTrans" cxnId="{1D37FC86-03DB-4B1D-B572-A61BAF1AF053}">
      <dgm:prSet/>
      <dgm:spPr/>
      <dgm:t>
        <a:bodyPr/>
        <a:lstStyle/>
        <a:p>
          <a:endParaRPr lang="id-ID"/>
        </a:p>
      </dgm:t>
    </dgm:pt>
    <dgm:pt modelId="{0A025189-0B7E-493E-B23E-F5F65AED86C9}">
      <dgm:prSet phldrT="[Text]" custT="1"/>
      <dgm:spPr/>
      <dgm:t>
        <a:bodyPr/>
        <a:lstStyle/>
        <a:p>
          <a:pPr algn="l"/>
          <a:r>
            <a:rPr lang="id-ID" sz="1400" dirty="0" smtClean="0">
              <a:solidFill>
                <a:schemeClr val="bg2">
                  <a:lumMod val="75000"/>
                </a:schemeClr>
              </a:solidFill>
            </a:rPr>
            <a:t>Committee</a:t>
          </a:r>
          <a:endParaRPr lang="id-ID" sz="1400" dirty="0">
            <a:solidFill>
              <a:schemeClr val="bg2">
                <a:lumMod val="75000"/>
              </a:schemeClr>
            </a:solidFill>
          </a:endParaRPr>
        </a:p>
      </dgm:t>
    </dgm:pt>
    <dgm:pt modelId="{EB81D771-82C6-4B36-8178-8221EE6478AB}" type="parTrans" cxnId="{4503E6F1-0EE2-4DFE-A6EC-45E4075E1639}">
      <dgm:prSet/>
      <dgm:spPr/>
      <dgm:t>
        <a:bodyPr/>
        <a:lstStyle/>
        <a:p>
          <a:endParaRPr lang="id-ID"/>
        </a:p>
      </dgm:t>
    </dgm:pt>
    <dgm:pt modelId="{78B83752-C07F-4B58-B634-76683B64C693}" type="sibTrans" cxnId="{4503E6F1-0EE2-4DFE-A6EC-45E4075E1639}">
      <dgm:prSet/>
      <dgm:spPr/>
      <dgm:t>
        <a:bodyPr/>
        <a:lstStyle/>
        <a:p>
          <a:endParaRPr lang="id-ID"/>
        </a:p>
      </dgm:t>
    </dgm:pt>
    <dgm:pt modelId="{9D499208-F14D-4533-8AB3-775872E28469}">
      <dgm:prSet phldrT="[Text]" custT="1"/>
      <dgm:spPr/>
      <dgm:t>
        <a:bodyPr/>
        <a:lstStyle/>
        <a:p>
          <a:pPr algn="l"/>
          <a:endParaRPr lang="id-ID" sz="1400" dirty="0">
            <a:solidFill>
              <a:schemeClr val="bg2">
                <a:lumMod val="75000"/>
              </a:schemeClr>
            </a:solidFill>
          </a:endParaRPr>
        </a:p>
      </dgm:t>
    </dgm:pt>
    <dgm:pt modelId="{95DC328F-369D-4E86-B13B-FB36E29B9FF0}" type="parTrans" cxnId="{4D3CC54E-27B8-432F-A3F1-FBAD1DA29FEC}">
      <dgm:prSet/>
      <dgm:spPr/>
      <dgm:t>
        <a:bodyPr/>
        <a:lstStyle/>
        <a:p>
          <a:endParaRPr lang="id-ID"/>
        </a:p>
      </dgm:t>
    </dgm:pt>
    <dgm:pt modelId="{79F29F7F-41D8-4FC2-B51C-9056DA3E1F73}" type="sibTrans" cxnId="{4D3CC54E-27B8-432F-A3F1-FBAD1DA29FEC}">
      <dgm:prSet/>
      <dgm:spPr/>
      <dgm:t>
        <a:bodyPr/>
        <a:lstStyle/>
        <a:p>
          <a:endParaRPr lang="id-ID"/>
        </a:p>
      </dgm:t>
    </dgm:pt>
    <dgm:pt modelId="{0D913F4A-4A61-4AD3-AF82-CDFF8B4C200B}">
      <dgm:prSet phldrT="[Text]" custT="1"/>
      <dgm:spPr/>
      <dgm:t>
        <a:bodyPr/>
        <a:lstStyle/>
        <a:p>
          <a:r>
            <a:rPr lang="id-ID" sz="1800" dirty="0" smtClean="0">
              <a:solidFill>
                <a:schemeClr val="bg1"/>
              </a:solidFill>
            </a:rPr>
            <a:t>Subjects</a:t>
          </a:r>
          <a:endParaRPr lang="id-ID" sz="1800" dirty="0">
            <a:solidFill>
              <a:schemeClr val="bg1"/>
            </a:solidFill>
          </a:endParaRPr>
        </a:p>
      </dgm:t>
    </dgm:pt>
    <dgm:pt modelId="{63E5E3BB-74E4-486C-9078-8839FF9270F9}" type="parTrans" cxnId="{BCCFF07E-AA60-4C13-9121-99B5A0BD1A6B}">
      <dgm:prSet/>
      <dgm:spPr/>
      <dgm:t>
        <a:bodyPr/>
        <a:lstStyle/>
        <a:p>
          <a:endParaRPr lang="id-ID"/>
        </a:p>
      </dgm:t>
    </dgm:pt>
    <dgm:pt modelId="{9375ED5B-2B7A-45ED-84C3-55530C2C5182}" type="sibTrans" cxnId="{BCCFF07E-AA60-4C13-9121-99B5A0BD1A6B}">
      <dgm:prSet/>
      <dgm:spPr/>
      <dgm:t>
        <a:bodyPr/>
        <a:lstStyle/>
        <a:p>
          <a:endParaRPr lang="id-ID"/>
        </a:p>
      </dgm:t>
    </dgm:pt>
    <dgm:pt modelId="{74C11CB4-833A-4ADD-A212-F9D2305704FE}">
      <dgm:prSet phldrT="[Text]" custT="1"/>
      <dgm:spPr/>
      <dgm:t>
        <a:bodyPr/>
        <a:lstStyle/>
        <a:p>
          <a:pPr algn="l"/>
          <a:r>
            <a:rPr lang="id-ID" sz="1400" dirty="0" smtClean="0">
              <a:solidFill>
                <a:schemeClr val="bg2">
                  <a:lumMod val="75000"/>
                </a:schemeClr>
              </a:solidFill>
            </a:rPr>
            <a:t>Consent</a:t>
          </a:r>
          <a:endParaRPr lang="id-ID" sz="1400" dirty="0">
            <a:solidFill>
              <a:schemeClr val="bg2">
                <a:lumMod val="75000"/>
              </a:schemeClr>
            </a:solidFill>
          </a:endParaRPr>
        </a:p>
      </dgm:t>
    </dgm:pt>
    <dgm:pt modelId="{42291F6F-DCBD-4C13-BED4-6DF4300FEA5E}" type="parTrans" cxnId="{D3D76D70-A2C9-4B85-AC38-ECD0188EF64A}">
      <dgm:prSet/>
      <dgm:spPr/>
      <dgm:t>
        <a:bodyPr/>
        <a:lstStyle/>
        <a:p>
          <a:endParaRPr lang="id-ID"/>
        </a:p>
      </dgm:t>
    </dgm:pt>
    <dgm:pt modelId="{4CCE167A-5B6F-4ED1-9057-F645FBEA3129}" type="sibTrans" cxnId="{D3D76D70-A2C9-4B85-AC38-ECD0188EF64A}">
      <dgm:prSet/>
      <dgm:spPr/>
      <dgm:t>
        <a:bodyPr/>
        <a:lstStyle/>
        <a:p>
          <a:endParaRPr lang="id-ID"/>
        </a:p>
      </dgm:t>
    </dgm:pt>
    <dgm:pt modelId="{5B9B32B1-EBFC-401A-BE17-E521F95AE2DF}">
      <dgm:prSet phldrT="[Text]" custT="1"/>
      <dgm:spPr/>
      <dgm:t>
        <a:bodyPr/>
        <a:lstStyle/>
        <a:p>
          <a:pPr algn="l"/>
          <a:endParaRPr lang="id-ID" sz="1400" dirty="0">
            <a:solidFill>
              <a:schemeClr val="bg2">
                <a:lumMod val="75000"/>
              </a:schemeClr>
            </a:solidFill>
          </a:endParaRPr>
        </a:p>
      </dgm:t>
    </dgm:pt>
    <dgm:pt modelId="{75F1D04D-2B53-483B-A02F-5468BE6B2F5B}" type="parTrans" cxnId="{13D90D7B-989A-4CEE-BEF5-E668EE89F727}">
      <dgm:prSet/>
      <dgm:spPr/>
      <dgm:t>
        <a:bodyPr/>
        <a:lstStyle/>
        <a:p>
          <a:endParaRPr lang="id-ID"/>
        </a:p>
      </dgm:t>
    </dgm:pt>
    <dgm:pt modelId="{7A5EFFE9-2849-4455-AB01-996210A38515}" type="sibTrans" cxnId="{13D90D7B-989A-4CEE-BEF5-E668EE89F727}">
      <dgm:prSet/>
      <dgm:spPr/>
      <dgm:t>
        <a:bodyPr/>
        <a:lstStyle/>
        <a:p>
          <a:endParaRPr lang="id-ID"/>
        </a:p>
      </dgm:t>
    </dgm:pt>
    <dgm:pt modelId="{52BF6635-D016-4400-A73F-623BDBC70596}" type="pres">
      <dgm:prSet presAssocID="{675F6DE4-FA49-40B1-9202-8E230B40D804}" presName="Name0" presStyleCnt="0">
        <dgm:presLayoutVars>
          <dgm:dir/>
        </dgm:presLayoutVars>
      </dgm:prSet>
      <dgm:spPr/>
      <dgm:t>
        <a:bodyPr/>
        <a:lstStyle/>
        <a:p>
          <a:endParaRPr lang="id-ID"/>
        </a:p>
      </dgm:t>
    </dgm:pt>
    <dgm:pt modelId="{C87AD1D2-546F-4D78-9EE3-1DF1EDBE3DF9}" type="pres">
      <dgm:prSet presAssocID="{809631BB-7141-47A7-BD7C-E4A80FAE55EE}" presName="parComposite" presStyleCnt="0"/>
      <dgm:spPr/>
    </dgm:pt>
    <dgm:pt modelId="{5FA86AEC-EF5C-470A-89EA-A7C168D3BCAA}" type="pres">
      <dgm:prSet presAssocID="{809631BB-7141-47A7-BD7C-E4A80FAE55EE}" presName="parBigCircle" presStyleLbl="node0" presStyleIdx="0" presStyleCnt="2" custScaleX="130677" custScaleY="126626" custLinFactNeighborX="-13618"/>
      <dgm:spPr>
        <a:prstGeom prst="ellipse">
          <a:avLst/>
        </a:prstGeom>
        <a:solidFill>
          <a:schemeClr val="accent1"/>
        </a:solidFill>
        <a:ln>
          <a:noFill/>
        </a:ln>
      </dgm:spPr>
      <dgm:t>
        <a:bodyPr/>
        <a:lstStyle/>
        <a:p>
          <a:endParaRPr lang="id-ID"/>
        </a:p>
      </dgm:t>
    </dgm:pt>
    <dgm:pt modelId="{CF56804C-E913-4D89-8345-66A04F50B82A}" type="pres">
      <dgm:prSet presAssocID="{809631BB-7141-47A7-BD7C-E4A80FAE55EE}" presName="parTx" presStyleLbl="revTx" presStyleIdx="0" presStyleCnt="10" custLinFactNeighborX="-35165" custLinFactNeighborY="47339"/>
      <dgm:spPr/>
      <dgm:t>
        <a:bodyPr/>
        <a:lstStyle/>
        <a:p>
          <a:endParaRPr lang="id-ID"/>
        </a:p>
      </dgm:t>
    </dgm:pt>
    <dgm:pt modelId="{3B7E6A7D-DF05-4A93-8236-E1593F318A16}" type="pres">
      <dgm:prSet presAssocID="{809631BB-7141-47A7-BD7C-E4A80FAE55EE}" presName="bSpace" presStyleCnt="0"/>
      <dgm:spPr/>
    </dgm:pt>
    <dgm:pt modelId="{E01A2720-ED1C-4169-8DB5-5F13C40EB4EB}" type="pres">
      <dgm:prSet presAssocID="{809631BB-7141-47A7-BD7C-E4A80FAE55EE}" presName="parBackupNorm" presStyleCnt="0"/>
      <dgm:spPr/>
    </dgm:pt>
    <dgm:pt modelId="{DE4FADB7-BC16-4AB5-B615-8696C72FAB85}" type="pres">
      <dgm:prSet presAssocID="{DCA87855-AC43-4CF8-8181-98037D65C522}" presName="parSpace" presStyleCnt="0"/>
      <dgm:spPr/>
    </dgm:pt>
    <dgm:pt modelId="{E51A20A0-0DBF-4AEA-BDF0-DE1A1DD1988B}" type="pres">
      <dgm:prSet presAssocID="{0A025189-0B7E-493E-B23E-F5F65AED86C9}" presName="desBackupLeftNorm" presStyleCnt="0"/>
      <dgm:spPr/>
    </dgm:pt>
    <dgm:pt modelId="{F6A2360F-C57C-4323-8647-7CB9F4F42505}" type="pres">
      <dgm:prSet presAssocID="{0A025189-0B7E-493E-B23E-F5F65AED86C9}" presName="desComposite" presStyleCnt="0"/>
      <dgm:spPr/>
    </dgm:pt>
    <dgm:pt modelId="{9B0FE281-B80D-4146-A1DC-98A4780C8C7C}" type="pres">
      <dgm:prSet presAssocID="{0A025189-0B7E-493E-B23E-F5F65AED86C9}" presName="desCircle" presStyleLbl="node1" presStyleIdx="0" presStyleCnt="4" custScaleX="140344" custScaleY="140344" custLinFactNeighborX="-19074" custLinFactNeighborY="64386"/>
      <dgm:spPr>
        <a:prstGeom prst="ellipse">
          <a:avLst/>
        </a:prstGeom>
        <a:solidFill>
          <a:schemeClr val="accent2"/>
        </a:solidFill>
        <a:ln>
          <a:noFill/>
        </a:ln>
      </dgm:spPr>
      <dgm:t>
        <a:bodyPr/>
        <a:lstStyle/>
        <a:p>
          <a:endParaRPr lang="id-ID"/>
        </a:p>
      </dgm:t>
    </dgm:pt>
    <dgm:pt modelId="{29D66583-8CA6-4465-A93C-EF2EE04095E9}" type="pres">
      <dgm:prSet presAssocID="{0A025189-0B7E-493E-B23E-F5F65AED86C9}" presName="chTx" presStyleLbl="revTx" presStyleIdx="1" presStyleCnt="10" custLinFactY="-12008" custLinFactNeighborX="68033" custLinFactNeighborY="-100000"/>
      <dgm:spPr/>
      <dgm:t>
        <a:bodyPr/>
        <a:lstStyle/>
        <a:p>
          <a:endParaRPr lang="id-ID"/>
        </a:p>
      </dgm:t>
    </dgm:pt>
    <dgm:pt modelId="{C1EA9438-4502-44A3-892A-48E73AE7A81F}" type="pres">
      <dgm:prSet presAssocID="{0A025189-0B7E-493E-B23E-F5F65AED86C9}" presName="desTx" presStyleLbl="revTx" presStyleIdx="2" presStyleCnt="10">
        <dgm:presLayoutVars>
          <dgm:bulletEnabled val="1"/>
        </dgm:presLayoutVars>
      </dgm:prSet>
      <dgm:spPr/>
    </dgm:pt>
    <dgm:pt modelId="{21E6CC92-24DB-4A02-9F21-51D80B70195D}" type="pres">
      <dgm:prSet presAssocID="{0A025189-0B7E-493E-B23E-F5F65AED86C9}" presName="desBackupRightNorm" presStyleCnt="0"/>
      <dgm:spPr/>
    </dgm:pt>
    <dgm:pt modelId="{571F4F06-CBD6-47E3-A7DE-32B7DCC9A054}" type="pres">
      <dgm:prSet presAssocID="{78B83752-C07F-4B58-B634-76683B64C693}" presName="desSpace" presStyleCnt="0"/>
      <dgm:spPr/>
    </dgm:pt>
    <dgm:pt modelId="{A17FAA4D-9CA8-454D-897E-0821C0D838D2}" type="pres">
      <dgm:prSet presAssocID="{9D499208-F14D-4533-8AB3-775872E28469}" presName="desBackupLeftNorm" presStyleCnt="0"/>
      <dgm:spPr/>
    </dgm:pt>
    <dgm:pt modelId="{050DF1F9-40C1-4415-88E3-76A6369C9EB6}" type="pres">
      <dgm:prSet presAssocID="{9D499208-F14D-4533-8AB3-775872E28469}" presName="desComposite" presStyleCnt="0"/>
      <dgm:spPr/>
    </dgm:pt>
    <dgm:pt modelId="{57BE9F31-BCAA-42A7-9CCC-22B87241423F}" type="pres">
      <dgm:prSet presAssocID="{9D499208-F14D-4533-8AB3-775872E28469}" presName="desCircle" presStyleLbl="node1" presStyleIdx="1" presStyleCnt="4" custLinFactNeighborY="57227"/>
      <dgm:spPr>
        <a:prstGeom prst="ellipse">
          <a:avLst/>
        </a:prstGeom>
        <a:solidFill>
          <a:schemeClr val="accent3"/>
        </a:solidFill>
        <a:ln>
          <a:noFill/>
        </a:ln>
      </dgm:spPr>
      <dgm:t>
        <a:bodyPr/>
        <a:lstStyle/>
        <a:p>
          <a:endParaRPr lang="id-ID"/>
        </a:p>
      </dgm:t>
    </dgm:pt>
    <dgm:pt modelId="{70FE32B9-BF33-418C-AAA7-F73E928BCDED}" type="pres">
      <dgm:prSet presAssocID="{9D499208-F14D-4533-8AB3-775872E28469}" presName="chTx" presStyleLbl="revTx" presStyleIdx="3" presStyleCnt="10" custLinFactNeighborX="34343" custLinFactNeighborY="-21128"/>
      <dgm:spPr/>
      <dgm:t>
        <a:bodyPr/>
        <a:lstStyle/>
        <a:p>
          <a:endParaRPr lang="id-ID"/>
        </a:p>
      </dgm:t>
    </dgm:pt>
    <dgm:pt modelId="{652DC255-6497-4A32-81AB-AA718269C0E4}" type="pres">
      <dgm:prSet presAssocID="{9D499208-F14D-4533-8AB3-775872E28469}" presName="desTx" presStyleLbl="revTx" presStyleIdx="4" presStyleCnt="10">
        <dgm:presLayoutVars>
          <dgm:bulletEnabled val="1"/>
        </dgm:presLayoutVars>
      </dgm:prSet>
      <dgm:spPr/>
    </dgm:pt>
    <dgm:pt modelId="{14D0F283-13F7-4A62-8FE6-A3256CF83631}" type="pres">
      <dgm:prSet presAssocID="{9D499208-F14D-4533-8AB3-775872E28469}" presName="desBackupRightNorm" presStyleCnt="0"/>
      <dgm:spPr/>
    </dgm:pt>
    <dgm:pt modelId="{9FA32421-F86F-44C7-9873-F5AA7E3FB7D5}" type="pres">
      <dgm:prSet presAssocID="{79F29F7F-41D8-4FC2-B51C-9056DA3E1F73}" presName="desSpace" presStyleCnt="0"/>
      <dgm:spPr/>
    </dgm:pt>
    <dgm:pt modelId="{7EB8BF1E-DCCE-4568-929D-25529A4B2137}" type="pres">
      <dgm:prSet presAssocID="{0D913F4A-4A61-4AD3-AF82-CDFF8B4C200B}" presName="parComposite" presStyleCnt="0"/>
      <dgm:spPr/>
    </dgm:pt>
    <dgm:pt modelId="{B1820744-4687-4C09-8780-DBE58145418D}" type="pres">
      <dgm:prSet presAssocID="{0D913F4A-4A61-4AD3-AF82-CDFF8B4C200B}" presName="parBigCircle" presStyleLbl="node0" presStyleIdx="1" presStyleCnt="2" custScaleX="131382" custScaleY="121674" custLinFactNeighborX="-4952" custLinFactNeighborY="2476"/>
      <dgm:spPr>
        <a:prstGeom prst="ellipse">
          <a:avLst/>
        </a:prstGeom>
        <a:solidFill>
          <a:schemeClr val="accent4"/>
        </a:solidFill>
        <a:ln>
          <a:noFill/>
        </a:ln>
      </dgm:spPr>
      <dgm:t>
        <a:bodyPr/>
        <a:lstStyle/>
        <a:p>
          <a:endParaRPr lang="id-ID"/>
        </a:p>
      </dgm:t>
    </dgm:pt>
    <dgm:pt modelId="{B9783DB0-8502-4085-97EC-4E48F73BA16C}" type="pres">
      <dgm:prSet presAssocID="{0D913F4A-4A61-4AD3-AF82-CDFF8B4C200B}" presName="parTx" presStyleLbl="revTx" presStyleIdx="5" presStyleCnt="10" custScaleY="107032" custLinFactNeighborX="-40286" custLinFactNeighborY="70065"/>
      <dgm:spPr/>
      <dgm:t>
        <a:bodyPr/>
        <a:lstStyle/>
        <a:p>
          <a:endParaRPr lang="id-ID"/>
        </a:p>
      </dgm:t>
    </dgm:pt>
    <dgm:pt modelId="{E8C296A1-EEDD-4753-95D7-CA34B60AA2E2}" type="pres">
      <dgm:prSet presAssocID="{0D913F4A-4A61-4AD3-AF82-CDFF8B4C200B}" presName="bSpace" presStyleCnt="0"/>
      <dgm:spPr/>
    </dgm:pt>
    <dgm:pt modelId="{602BE6FE-7CE1-430D-B39C-6A24398EFF53}" type="pres">
      <dgm:prSet presAssocID="{0D913F4A-4A61-4AD3-AF82-CDFF8B4C200B}" presName="parBackupNorm" presStyleCnt="0"/>
      <dgm:spPr/>
    </dgm:pt>
    <dgm:pt modelId="{49F50D47-5A11-4333-8CA8-14E35669CE13}" type="pres">
      <dgm:prSet presAssocID="{9375ED5B-2B7A-45ED-84C3-55530C2C5182}" presName="parSpace" presStyleCnt="0"/>
      <dgm:spPr/>
    </dgm:pt>
    <dgm:pt modelId="{14213A50-08F0-4DA3-88FA-920AA2479C81}" type="pres">
      <dgm:prSet presAssocID="{74C11CB4-833A-4ADD-A212-F9D2305704FE}" presName="desBackupLeftNorm" presStyleCnt="0"/>
      <dgm:spPr/>
    </dgm:pt>
    <dgm:pt modelId="{42EF0963-B8C2-4A3F-B73C-7B24BCBBB209}" type="pres">
      <dgm:prSet presAssocID="{74C11CB4-833A-4ADD-A212-F9D2305704FE}" presName="desComposite" presStyleCnt="0"/>
      <dgm:spPr/>
    </dgm:pt>
    <dgm:pt modelId="{848974D1-52D5-4567-A4F7-3806B93379F6}" type="pres">
      <dgm:prSet presAssocID="{74C11CB4-833A-4ADD-A212-F9D2305704FE}" presName="desCircle" presStyleLbl="node1" presStyleIdx="2" presStyleCnt="4" custScaleX="140344" custScaleY="140344" custLinFactNeighborX="7152" custLinFactNeighborY="-40528"/>
      <dgm:spPr>
        <a:prstGeom prst="ellipse">
          <a:avLst/>
        </a:prstGeom>
        <a:solidFill>
          <a:schemeClr val="accent5"/>
        </a:solidFill>
        <a:ln>
          <a:noFill/>
        </a:ln>
      </dgm:spPr>
      <dgm:t>
        <a:bodyPr/>
        <a:lstStyle/>
        <a:p>
          <a:endParaRPr lang="id-ID"/>
        </a:p>
      </dgm:t>
    </dgm:pt>
    <dgm:pt modelId="{0880DEFE-BB63-482D-8247-DB6873E7175E}" type="pres">
      <dgm:prSet presAssocID="{74C11CB4-833A-4ADD-A212-F9D2305704FE}" presName="chTx" presStyleLbl="revTx" presStyleIdx="6" presStyleCnt="10" custLinFactX="98834" custLinFactY="-2550" custLinFactNeighborX="100000" custLinFactNeighborY="-100000"/>
      <dgm:spPr/>
      <dgm:t>
        <a:bodyPr/>
        <a:lstStyle/>
        <a:p>
          <a:endParaRPr lang="id-ID"/>
        </a:p>
      </dgm:t>
    </dgm:pt>
    <dgm:pt modelId="{32425134-8C18-4EB9-B3AA-330F60205310}" type="pres">
      <dgm:prSet presAssocID="{74C11CB4-833A-4ADD-A212-F9D2305704FE}" presName="desTx" presStyleLbl="revTx" presStyleIdx="7" presStyleCnt="10">
        <dgm:presLayoutVars>
          <dgm:bulletEnabled val="1"/>
        </dgm:presLayoutVars>
      </dgm:prSet>
      <dgm:spPr/>
    </dgm:pt>
    <dgm:pt modelId="{7E4C79F7-EEC7-4777-ABF5-368C8705C58C}" type="pres">
      <dgm:prSet presAssocID="{74C11CB4-833A-4ADD-A212-F9D2305704FE}" presName="desBackupRightNorm" presStyleCnt="0"/>
      <dgm:spPr/>
    </dgm:pt>
    <dgm:pt modelId="{CD100C44-2E28-4CF5-97CB-F3C1A15DBAC7}" type="pres">
      <dgm:prSet presAssocID="{4CCE167A-5B6F-4ED1-9057-F645FBEA3129}" presName="desSpace" presStyleCnt="0"/>
      <dgm:spPr/>
    </dgm:pt>
    <dgm:pt modelId="{37F30740-5A23-4FC1-B590-5EAF6108AC52}" type="pres">
      <dgm:prSet presAssocID="{5B9B32B1-EBFC-401A-BE17-E521F95AE2DF}" presName="desBackupLeftNorm" presStyleCnt="0"/>
      <dgm:spPr/>
    </dgm:pt>
    <dgm:pt modelId="{0B58591B-013B-460E-91AA-6B35E33C142F}" type="pres">
      <dgm:prSet presAssocID="{5B9B32B1-EBFC-401A-BE17-E521F95AE2DF}" presName="desComposite" presStyleCnt="0"/>
      <dgm:spPr/>
    </dgm:pt>
    <dgm:pt modelId="{28513E35-B5FD-4388-8D21-89793F34B039}" type="pres">
      <dgm:prSet presAssocID="{5B9B32B1-EBFC-401A-BE17-E521F95AE2DF}" presName="desCircle" presStyleLbl="node1" presStyleIdx="3" presStyleCnt="4" custLinFactNeighborX="16688" custLinFactNeighborY="-4768"/>
      <dgm:spPr>
        <a:prstGeom prst="ellipse">
          <a:avLst/>
        </a:prstGeom>
        <a:solidFill>
          <a:schemeClr val="accent6"/>
        </a:solidFill>
        <a:ln>
          <a:noFill/>
        </a:ln>
      </dgm:spPr>
      <dgm:t>
        <a:bodyPr/>
        <a:lstStyle/>
        <a:p>
          <a:endParaRPr lang="id-ID"/>
        </a:p>
      </dgm:t>
    </dgm:pt>
    <dgm:pt modelId="{599A43B2-B20B-404B-80E1-07D4E298318D}" type="pres">
      <dgm:prSet presAssocID="{5B9B32B1-EBFC-401A-BE17-E521F95AE2DF}" presName="chTx" presStyleLbl="revTx" presStyleIdx="8" presStyleCnt="10" custLinFactNeighborX="35598" custLinFactNeighborY="-46999"/>
      <dgm:spPr/>
      <dgm:t>
        <a:bodyPr/>
        <a:lstStyle/>
        <a:p>
          <a:endParaRPr lang="id-ID"/>
        </a:p>
      </dgm:t>
    </dgm:pt>
    <dgm:pt modelId="{B894F4A7-73B9-4CD7-BB7E-4F1249CB9409}" type="pres">
      <dgm:prSet presAssocID="{5B9B32B1-EBFC-401A-BE17-E521F95AE2DF}" presName="desTx" presStyleLbl="revTx" presStyleIdx="9" presStyleCnt="10">
        <dgm:presLayoutVars>
          <dgm:bulletEnabled val="1"/>
        </dgm:presLayoutVars>
      </dgm:prSet>
      <dgm:spPr/>
    </dgm:pt>
    <dgm:pt modelId="{EDDB39C7-8FF5-4226-851D-C30A03A0A911}" type="pres">
      <dgm:prSet presAssocID="{5B9B32B1-EBFC-401A-BE17-E521F95AE2DF}" presName="desBackupRightNorm" presStyleCnt="0"/>
      <dgm:spPr/>
    </dgm:pt>
    <dgm:pt modelId="{EC296FC8-EDA9-47DA-8C7E-AC7B79E40D23}" type="pres">
      <dgm:prSet presAssocID="{7A5EFFE9-2849-4455-AB01-996210A38515}" presName="desSpace" presStyleCnt="0"/>
      <dgm:spPr/>
    </dgm:pt>
  </dgm:ptLst>
  <dgm:cxnLst>
    <dgm:cxn modelId="{D3D76D70-A2C9-4B85-AC38-ECD0188EF64A}" srcId="{0D913F4A-4A61-4AD3-AF82-CDFF8B4C200B}" destId="{74C11CB4-833A-4ADD-A212-F9D2305704FE}" srcOrd="0" destOrd="0" parTransId="{42291F6F-DCBD-4C13-BED4-6DF4300FEA5E}" sibTransId="{4CCE167A-5B6F-4ED1-9057-F645FBEA3129}"/>
    <dgm:cxn modelId="{6DF25C50-FFDD-3D43-A557-058786B5461D}" type="presOf" srcId="{5B9B32B1-EBFC-401A-BE17-E521F95AE2DF}" destId="{599A43B2-B20B-404B-80E1-07D4E298318D}" srcOrd="0" destOrd="0" presId="urn:microsoft.com/office/officeart/2008/layout/CircleAccentTimeline"/>
    <dgm:cxn modelId="{23D23A26-9483-D24D-8E43-CCC2CCC79F97}" type="presOf" srcId="{809631BB-7141-47A7-BD7C-E4A80FAE55EE}" destId="{CF56804C-E913-4D89-8345-66A04F50B82A}" srcOrd="0" destOrd="0" presId="urn:microsoft.com/office/officeart/2008/layout/CircleAccentTimeline"/>
    <dgm:cxn modelId="{4503E6F1-0EE2-4DFE-A6EC-45E4075E1639}" srcId="{809631BB-7141-47A7-BD7C-E4A80FAE55EE}" destId="{0A025189-0B7E-493E-B23E-F5F65AED86C9}" srcOrd="0" destOrd="0" parTransId="{EB81D771-82C6-4B36-8178-8221EE6478AB}" sibTransId="{78B83752-C07F-4B58-B634-76683B64C693}"/>
    <dgm:cxn modelId="{13D90D7B-989A-4CEE-BEF5-E668EE89F727}" srcId="{0D913F4A-4A61-4AD3-AF82-CDFF8B4C200B}" destId="{5B9B32B1-EBFC-401A-BE17-E521F95AE2DF}" srcOrd="1" destOrd="0" parTransId="{75F1D04D-2B53-483B-A02F-5468BE6B2F5B}" sibTransId="{7A5EFFE9-2849-4455-AB01-996210A38515}"/>
    <dgm:cxn modelId="{BCCFF07E-AA60-4C13-9121-99B5A0BD1A6B}" srcId="{675F6DE4-FA49-40B1-9202-8E230B40D804}" destId="{0D913F4A-4A61-4AD3-AF82-CDFF8B4C200B}" srcOrd="1" destOrd="0" parTransId="{63E5E3BB-74E4-486C-9078-8839FF9270F9}" sibTransId="{9375ED5B-2B7A-45ED-84C3-55530C2C5182}"/>
    <dgm:cxn modelId="{1D37FC86-03DB-4B1D-B572-A61BAF1AF053}" srcId="{675F6DE4-FA49-40B1-9202-8E230B40D804}" destId="{809631BB-7141-47A7-BD7C-E4A80FAE55EE}" srcOrd="0" destOrd="0" parTransId="{3B7937CC-69CE-43AE-AA76-1632F5DE8F6B}" sibTransId="{DCA87855-AC43-4CF8-8181-98037D65C522}"/>
    <dgm:cxn modelId="{E4BB336E-0631-694F-910B-53D5D89CC963}" type="presOf" srcId="{675F6DE4-FA49-40B1-9202-8E230B40D804}" destId="{52BF6635-D016-4400-A73F-623BDBC70596}" srcOrd="0" destOrd="0" presId="urn:microsoft.com/office/officeart/2008/layout/CircleAccentTimeline"/>
    <dgm:cxn modelId="{15BB08BF-642B-FC46-AE63-D5B83C592A03}" type="presOf" srcId="{0A025189-0B7E-493E-B23E-F5F65AED86C9}" destId="{29D66583-8CA6-4465-A93C-EF2EE04095E9}" srcOrd="0" destOrd="0" presId="urn:microsoft.com/office/officeart/2008/layout/CircleAccentTimeline"/>
    <dgm:cxn modelId="{790D97C6-8C46-8242-8ACF-29BED431A1C6}" type="presOf" srcId="{74C11CB4-833A-4ADD-A212-F9D2305704FE}" destId="{0880DEFE-BB63-482D-8247-DB6873E7175E}" srcOrd="0" destOrd="0" presId="urn:microsoft.com/office/officeart/2008/layout/CircleAccentTimeline"/>
    <dgm:cxn modelId="{4D3CC54E-27B8-432F-A3F1-FBAD1DA29FEC}" srcId="{809631BB-7141-47A7-BD7C-E4A80FAE55EE}" destId="{9D499208-F14D-4533-8AB3-775872E28469}" srcOrd="1" destOrd="0" parTransId="{95DC328F-369D-4E86-B13B-FB36E29B9FF0}" sibTransId="{79F29F7F-41D8-4FC2-B51C-9056DA3E1F73}"/>
    <dgm:cxn modelId="{2C8EF7A8-3374-C44C-AD88-E9F275492E08}" type="presOf" srcId="{9D499208-F14D-4533-8AB3-775872E28469}" destId="{70FE32B9-BF33-418C-AAA7-F73E928BCDED}" srcOrd="0" destOrd="0" presId="urn:microsoft.com/office/officeart/2008/layout/CircleAccentTimeline"/>
    <dgm:cxn modelId="{AD06A683-DFA2-DF45-BA3F-D515F73038D5}" type="presOf" srcId="{0D913F4A-4A61-4AD3-AF82-CDFF8B4C200B}" destId="{B9783DB0-8502-4085-97EC-4E48F73BA16C}" srcOrd="0" destOrd="0" presId="urn:microsoft.com/office/officeart/2008/layout/CircleAccentTimeline"/>
    <dgm:cxn modelId="{B74756D6-F709-D84A-B867-3D545E376B39}" type="presParOf" srcId="{52BF6635-D016-4400-A73F-623BDBC70596}" destId="{C87AD1D2-546F-4D78-9EE3-1DF1EDBE3DF9}" srcOrd="0" destOrd="0" presId="urn:microsoft.com/office/officeart/2008/layout/CircleAccentTimeline"/>
    <dgm:cxn modelId="{0A3F368E-0D1B-BB4D-A02A-DC7F64478415}" type="presParOf" srcId="{C87AD1D2-546F-4D78-9EE3-1DF1EDBE3DF9}" destId="{5FA86AEC-EF5C-470A-89EA-A7C168D3BCAA}" srcOrd="0" destOrd="0" presId="urn:microsoft.com/office/officeart/2008/layout/CircleAccentTimeline"/>
    <dgm:cxn modelId="{372A365C-B424-8F4F-A3F7-BE25873BBF2D}" type="presParOf" srcId="{C87AD1D2-546F-4D78-9EE3-1DF1EDBE3DF9}" destId="{CF56804C-E913-4D89-8345-66A04F50B82A}" srcOrd="1" destOrd="0" presId="urn:microsoft.com/office/officeart/2008/layout/CircleAccentTimeline"/>
    <dgm:cxn modelId="{DC71DBD0-6207-FD41-8AE4-1A606164477B}" type="presParOf" srcId="{C87AD1D2-546F-4D78-9EE3-1DF1EDBE3DF9}" destId="{3B7E6A7D-DF05-4A93-8236-E1593F318A16}" srcOrd="2" destOrd="0" presId="urn:microsoft.com/office/officeart/2008/layout/CircleAccentTimeline"/>
    <dgm:cxn modelId="{F3C8CE50-2BE3-8A48-B3A0-A38705B0ACCC}" type="presParOf" srcId="{52BF6635-D016-4400-A73F-623BDBC70596}" destId="{E01A2720-ED1C-4169-8DB5-5F13C40EB4EB}" srcOrd="1" destOrd="0" presId="urn:microsoft.com/office/officeart/2008/layout/CircleAccentTimeline"/>
    <dgm:cxn modelId="{838FE92A-24DB-1944-8029-2BA83243D90A}" type="presParOf" srcId="{52BF6635-D016-4400-A73F-623BDBC70596}" destId="{DE4FADB7-BC16-4AB5-B615-8696C72FAB85}" srcOrd="2" destOrd="0" presId="urn:microsoft.com/office/officeart/2008/layout/CircleAccentTimeline"/>
    <dgm:cxn modelId="{F77235D2-B18D-2845-A18D-B4F32CF6A10A}" type="presParOf" srcId="{52BF6635-D016-4400-A73F-623BDBC70596}" destId="{E51A20A0-0DBF-4AEA-BDF0-DE1A1DD1988B}" srcOrd="3" destOrd="0" presId="urn:microsoft.com/office/officeart/2008/layout/CircleAccentTimeline"/>
    <dgm:cxn modelId="{6CA72C92-D058-D247-9E58-70CD3F616A1C}" type="presParOf" srcId="{52BF6635-D016-4400-A73F-623BDBC70596}" destId="{F6A2360F-C57C-4323-8647-7CB9F4F42505}" srcOrd="4" destOrd="0" presId="urn:microsoft.com/office/officeart/2008/layout/CircleAccentTimeline"/>
    <dgm:cxn modelId="{0E8981DB-0C29-C14A-A936-9B125B20DB19}" type="presParOf" srcId="{F6A2360F-C57C-4323-8647-7CB9F4F42505}" destId="{9B0FE281-B80D-4146-A1DC-98A4780C8C7C}" srcOrd="0" destOrd="0" presId="urn:microsoft.com/office/officeart/2008/layout/CircleAccentTimeline"/>
    <dgm:cxn modelId="{9296CA10-E947-E64A-AF86-0937B36463D0}" type="presParOf" srcId="{F6A2360F-C57C-4323-8647-7CB9F4F42505}" destId="{29D66583-8CA6-4465-A93C-EF2EE04095E9}" srcOrd="1" destOrd="0" presId="urn:microsoft.com/office/officeart/2008/layout/CircleAccentTimeline"/>
    <dgm:cxn modelId="{C10CB019-B9CB-0A47-AC29-EAE50D7EC5F3}" type="presParOf" srcId="{F6A2360F-C57C-4323-8647-7CB9F4F42505}" destId="{C1EA9438-4502-44A3-892A-48E73AE7A81F}" srcOrd="2" destOrd="0" presId="urn:microsoft.com/office/officeart/2008/layout/CircleAccentTimeline"/>
    <dgm:cxn modelId="{01F27304-EABD-924D-9D6C-668668EB5DDA}" type="presParOf" srcId="{52BF6635-D016-4400-A73F-623BDBC70596}" destId="{21E6CC92-24DB-4A02-9F21-51D80B70195D}" srcOrd="5" destOrd="0" presId="urn:microsoft.com/office/officeart/2008/layout/CircleAccentTimeline"/>
    <dgm:cxn modelId="{EECE0A91-35C8-3F4A-A488-778300D010C9}" type="presParOf" srcId="{52BF6635-D016-4400-A73F-623BDBC70596}" destId="{571F4F06-CBD6-47E3-A7DE-32B7DCC9A054}" srcOrd="6" destOrd="0" presId="urn:microsoft.com/office/officeart/2008/layout/CircleAccentTimeline"/>
    <dgm:cxn modelId="{564FCAFF-80BC-8142-A40D-524EF44C0430}" type="presParOf" srcId="{52BF6635-D016-4400-A73F-623BDBC70596}" destId="{A17FAA4D-9CA8-454D-897E-0821C0D838D2}" srcOrd="7" destOrd="0" presId="urn:microsoft.com/office/officeart/2008/layout/CircleAccentTimeline"/>
    <dgm:cxn modelId="{C7981737-1663-644A-A597-B2BA9948FB38}" type="presParOf" srcId="{52BF6635-D016-4400-A73F-623BDBC70596}" destId="{050DF1F9-40C1-4415-88E3-76A6369C9EB6}" srcOrd="8" destOrd="0" presId="urn:microsoft.com/office/officeart/2008/layout/CircleAccentTimeline"/>
    <dgm:cxn modelId="{8AAC025F-79F2-D44D-BBFC-AE188B986372}" type="presParOf" srcId="{050DF1F9-40C1-4415-88E3-76A6369C9EB6}" destId="{57BE9F31-BCAA-42A7-9CCC-22B87241423F}" srcOrd="0" destOrd="0" presId="urn:microsoft.com/office/officeart/2008/layout/CircleAccentTimeline"/>
    <dgm:cxn modelId="{5148DC2E-D084-5E40-92B3-E561333CCB23}" type="presParOf" srcId="{050DF1F9-40C1-4415-88E3-76A6369C9EB6}" destId="{70FE32B9-BF33-418C-AAA7-F73E928BCDED}" srcOrd="1" destOrd="0" presId="urn:microsoft.com/office/officeart/2008/layout/CircleAccentTimeline"/>
    <dgm:cxn modelId="{A988423B-15F0-9243-89BF-2D307FA9CB74}" type="presParOf" srcId="{050DF1F9-40C1-4415-88E3-76A6369C9EB6}" destId="{652DC255-6497-4A32-81AB-AA718269C0E4}" srcOrd="2" destOrd="0" presId="urn:microsoft.com/office/officeart/2008/layout/CircleAccentTimeline"/>
    <dgm:cxn modelId="{029F30DF-75A7-0348-B214-8220ED867481}" type="presParOf" srcId="{52BF6635-D016-4400-A73F-623BDBC70596}" destId="{14D0F283-13F7-4A62-8FE6-A3256CF83631}" srcOrd="9" destOrd="0" presId="urn:microsoft.com/office/officeart/2008/layout/CircleAccentTimeline"/>
    <dgm:cxn modelId="{6B948E48-87C0-0E4D-888E-720D9642D5F1}" type="presParOf" srcId="{52BF6635-D016-4400-A73F-623BDBC70596}" destId="{9FA32421-F86F-44C7-9873-F5AA7E3FB7D5}" srcOrd="10" destOrd="0" presId="urn:microsoft.com/office/officeart/2008/layout/CircleAccentTimeline"/>
    <dgm:cxn modelId="{8054FB1C-5B5A-D14D-9C66-9EEEC858008D}" type="presParOf" srcId="{52BF6635-D016-4400-A73F-623BDBC70596}" destId="{7EB8BF1E-DCCE-4568-929D-25529A4B2137}" srcOrd="11" destOrd="0" presId="urn:microsoft.com/office/officeart/2008/layout/CircleAccentTimeline"/>
    <dgm:cxn modelId="{019FCFF4-000C-7644-B9F3-39F1D788A0B6}" type="presParOf" srcId="{7EB8BF1E-DCCE-4568-929D-25529A4B2137}" destId="{B1820744-4687-4C09-8780-DBE58145418D}" srcOrd="0" destOrd="0" presId="urn:microsoft.com/office/officeart/2008/layout/CircleAccentTimeline"/>
    <dgm:cxn modelId="{510A4AA5-76A0-5543-A43C-09A8AC22541E}" type="presParOf" srcId="{7EB8BF1E-DCCE-4568-929D-25529A4B2137}" destId="{B9783DB0-8502-4085-97EC-4E48F73BA16C}" srcOrd="1" destOrd="0" presId="urn:microsoft.com/office/officeart/2008/layout/CircleAccentTimeline"/>
    <dgm:cxn modelId="{E28F82D9-31DB-E74F-8621-3D6647C0E08B}" type="presParOf" srcId="{7EB8BF1E-DCCE-4568-929D-25529A4B2137}" destId="{E8C296A1-EEDD-4753-95D7-CA34B60AA2E2}" srcOrd="2" destOrd="0" presId="urn:microsoft.com/office/officeart/2008/layout/CircleAccentTimeline"/>
    <dgm:cxn modelId="{022BD076-9A9A-5343-9F4E-23D2A7B1A6AA}" type="presParOf" srcId="{52BF6635-D016-4400-A73F-623BDBC70596}" destId="{602BE6FE-7CE1-430D-B39C-6A24398EFF53}" srcOrd="12" destOrd="0" presId="urn:microsoft.com/office/officeart/2008/layout/CircleAccentTimeline"/>
    <dgm:cxn modelId="{86A1064F-846F-2144-B107-46AE48970C65}" type="presParOf" srcId="{52BF6635-D016-4400-A73F-623BDBC70596}" destId="{49F50D47-5A11-4333-8CA8-14E35669CE13}" srcOrd="13" destOrd="0" presId="urn:microsoft.com/office/officeart/2008/layout/CircleAccentTimeline"/>
    <dgm:cxn modelId="{2D421E9E-C8F7-EF4C-97B2-6E4E1E36C649}" type="presParOf" srcId="{52BF6635-D016-4400-A73F-623BDBC70596}" destId="{14213A50-08F0-4DA3-88FA-920AA2479C81}" srcOrd="14" destOrd="0" presId="urn:microsoft.com/office/officeart/2008/layout/CircleAccentTimeline"/>
    <dgm:cxn modelId="{55532EF4-6E58-B34F-9754-8481DB964849}" type="presParOf" srcId="{52BF6635-D016-4400-A73F-623BDBC70596}" destId="{42EF0963-B8C2-4A3F-B73C-7B24BCBBB209}" srcOrd="15" destOrd="0" presId="urn:microsoft.com/office/officeart/2008/layout/CircleAccentTimeline"/>
    <dgm:cxn modelId="{33F04DA1-E2C1-2F43-B8BB-901F377A31D8}" type="presParOf" srcId="{42EF0963-B8C2-4A3F-B73C-7B24BCBBB209}" destId="{848974D1-52D5-4567-A4F7-3806B93379F6}" srcOrd="0" destOrd="0" presId="urn:microsoft.com/office/officeart/2008/layout/CircleAccentTimeline"/>
    <dgm:cxn modelId="{52B27BA9-78D0-B94D-A702-8EAFCF669BB4}" type="presParOf" srcId="{42EF0963-B8C2-4A3F-B73C-7B24BCBBB209}" destId="{0880DEFE-BB63-482D-8247-DB6873E7175E}" srcOrd="1" destOrd="0" presId="urn:microsoft.com/office/officeart/2008/layout/CircleAccentTimeline"/>
    <dgm:cxn modelId="{33EDFE55-4BF6-9243-8F14-629FDB40AE81}" type="presParOf" srcId="{42EF0963-B8C2-4A3F-B73C-7B24BCBBB209}" destId="{32425134-8C18-4EB9-B3AA-330F60205310}" srcOrd="2" destOrd="0" presId="urn:microsoft.com/office/officeart/2008/layout/CircleAccentTimeline"/>
    <dgm:cxn modelId="{96ACC61E-B7F9-474F-A37E-FF91D5639FBA}" type="presParOf" srcId="{52BF6635-D016-4400-A73F-623BDBC70596}" destId="{7E4C79F7-EEC7-4777-ABF5-368C8705C58C}" srcOrd="16" destOrd="0" presId="urn:microsoft.com/office/officeart/2008/layout/CircleAccentTimeline"/>
    <dgm:cxn modelId="{DCF6D3D0-3FE8-4C47-8430-95278DF15CA0}" type="presParOf" srcId="{52BF6635-D016-4400-A73F-623BDBC70596}" destId="{CD100C44-2E28-4CF5-97CB-F3C1A15DBAC7}" srcOrd="17" destOrd="0" presId="urn:microsoft.com/office/officeart/2008/layout/CircleAccentTimeline"/>
    <dgm:cxn modelId="{3D1FCF2E-374B-AA4D-AB9E-CFF94AA0C494}" type="presParOf" srcId="{52BF6635-D016-4400-A73F-623BDBC70596}" destId="{37F30740-5A23-4FC1-B590-5EAF6108AC52}" srcOrd="18" destOrd="0" presId="urn:microsoft.com/office/officeart/2008/layout/CircleAccentTimeline"/>
    <dgm:cxn modelId="{7594CF12-AC6E-9744-A762-594CB9189207}" type="presParOf" srcId="{52BF6635-D016-4400-A73F-623BDBC70596}" destId="{0B58591B-013B-460E-91AA-6B35E33C142F}" srcOrd="19" destOrd="0" presId="urn:microsoft.com/office/officeart/2008/layout/CircleAccentTimeline"/>
    <dgm:cxn modelId="{822EB9BC-19B1-5846-B296-81F87041F17F}" type="presParOf" srcId="{0B58591B-013B-460E-91AA-6B35E33C142F}" destId="{28513E35-B5FD-4388-8D21-89793F34B039}" srcOrd="0" destOrd="0" presId="urn:microsoft.com/office/officeart/2008/layout/CircleAccentTimeline"/>
    <dgm:cxn modelId="{299AB5ED-12EC-8D40-B78F-4A76BDAA94A9}" type="presParOf" srcId="{0B58591B-013B-460E-91AA-6B35E33C142F}" destId="{599A43B2-B20B-404B-80E1-07D4E298318D}" srcOrd="1" destOrd="0" presId="urn:microsoft.com/office/officeart/2008/layout/CircleAccentTimeline"/>
    <dgm:cxn modelId="{49661A63-2F55-C048-A100-7C7E5BE500B3}" type="presParOf" srcId="{0B58591B-013B-460E-91AA-6B35E33C142F}" destId="{B894F4A7-73B9-4CD7-BB7E-4F1249CB9409}" srcOrd="2" destOrd="0" presId="urn:microsoft.com/office/officeart/2008/layout/CircleAccentTimeline"/>
    <dgm:cxn modelId="{B7B4BA16-639A-F84C-B686-5A4E49D661D8}" type="presParOf" srcId="{52BF6635-D016-4400-A73F-623BDBC70596}" destId="{EDDB39C7-8FF5-4226-851D-C30A03A0A911}" srcOrd="20" destOrd="0" presId="urn:microsoft.com/office/officeart/2008/layout/CircleAccentTimeline"/>
    <dgm:cxn modelId="{388F51BC-8DCB-DE4C-9262-E4C53D5F2E8B}" type="presParOf" srcId="{52BF6635-D016-4400-A73F-623BDBC70596}" destId="{EC296FC8-EDA9-47DA-8C7E-AC7B79E40D23}" srcOrd="2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8B938-9601-47FC-BAA2-42FE1EACA4C0}">
      <dsp:nvSpPr>
        <dsp:cNvPr id="0" name=""/>
        <dsp:cNvSpPr/>
      </dsp:nvSpPr>
      <dsp:spPr>
        <a:xfrm>
          <a:off x="1553267" y="32595"/>
          <a:ext cx="1380476" cy="55219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endParaRPr lang="id-ID" sz="3800" kern="1200" dirty="0"/>
        </a:p>
      </dsp:txBody>
      <dsp:txXfrm>
        <a:off x="1829362" y="32595"/>
        <a:ext cx="828286" cy="552190"/>
      </dsp:txXfrm>
    </dsp:sp>
    <dsp:sp modelId="{B5761A2D-F8D4-4547-B0CC-E9C37EFD3E8E}">
      <dsp:nvSpPr>
        <dsp:cNvPr id="0" name=""/>
        <dsp:cNvSpPr/>
      </dsp:nvSpPr>
      <dsp:spPr>
        <a:xfrm>
          <a:off x="92948" y="124563"/>
          <a:ext cx="1666559" cy="372461"/>
        </a:xfrm>
        <a:prstGeom prst="chevron">
          <a:avLst/>
        </a:prstGeom>
        <a:solidFill>
          <a:schemeClr val="accent1">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id-ID" sz="1400" b="1" kern="1200" dirty="0" smtClean="0">
              <a:solidFill>
                <a:schemeClr val="bg1"/>
              </a:solidFill>
            </a:rPr>
            <a:t>AAHRPP</a:t>
          </a:r>
          <a:endParaRPr lang="id-ID" sz="1400" b="1" kern="1200" dirty="0">
            <a:solidFill>
              <a:schemeClr val="bg1"/>
            </a:solidFill>
          </a:endParaRPr>
        </a:p>
      </dsp:txBody>
      <dsp:txXfrm>
        <a:off x="279179" y="124563"/>
        <a:ext cx="1294098" cy="372461"/>
      </dsp:txXfrm>
    </dsp:sp>
    <dsp:sp modelId="{DA964832-55E9-4C18-9B71-5AACD862BEF0}">
      <dsp:nvSpPr>
        <dsp:cNvPr id="0" name=""/>
        <dsp:cNvSpPr/>
      </dsp:nvSpPr>
      <dsp:spPr>
        <a:xfrm>
          <a:off x="2784433" y="81634"/>
          <a:ext cx="4420787" cy="458318"/>
        </a:xfrm>
        <a:prstGeom prst="chevron">
          <a:avLst/>
        </a:prstGeom>
        <a:solidFill>
          <a:schemeClr val="accent1">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l" defTabSz="488950">
            <a:lnSpc>
              <a:spcPct val="90000"/>
            </a:lnSpc>
            <a:spcBef>
              <a:spcPct val="0"/>
            </a:spcBef>
            <a:spcAft>
              <a:spcPct val="35000"/>
            </a:spcAft>
          </a:pPr>
          <a:r>
            <a:rPr lang="id-ID" sz="1100" b="1" kern="1200" dirty="0" smtClean="0">
              <a:solidFill>
                <a:schemeClr val="accent1"/>
              </a:solidFill>
              <a:latin typeface="+mn-lt"/>
              <a:ea typeface="Roboto" panose="02000000000000000000" pitchFamily="2" charset="0"/>
            </a:rPr>
            <a:t>The Association for the Accreditation of Human Research Protection Program.</a:t>
          </a:r>
          <a:r>
            <a:rPr lang="id-ID" sz="1100" b="1" kern="1200" dirty="0" smtClean="0">
              <a:solidFill>
                <a:schemeClr val="bg2">
                  <a:lumMod val="50000"/>
                </a:schemeClr>
              </a:solidFill>
              <a:latin typeface="+mn-lt"/>
              <a:ea typeface="Roboto" panose="02000000000000000000" pitchFamily="2" charset="0"/>
            </a:rPr>
            <a:t> </a:t>
          </a:r>
          <a:r>
            <a:rPr lang="en-US" sz="1100" b="0" kern="1200" dirty="0" smtClean="0">
              <a:solidFill>
                <a:schemeClr val="tx1"/>
              </a:solidFill>
              <a:latin typeface="+mn-lt"/>
              <a:ea typeface="Roboto" panose="02000000000000000000" pitchFamily="2" charset="0"/>
            </a:rPr>
            <a:t>AAHRPP</a:t>
          </a:r>
          <a:r>
            <a:rPr lang="en-US" sz="1100" b="0" kern="1200" baseline="0" dirty="0" smtClean="0">
              <a:solidFill>
                <a:schemeClr val="tx1"/>
              </a:solidFill>
              <a:latin typeface="+mn-lt"/>
              <a:ea typeface="Roboto" panose="02000000000000000000" pitchFamily="2" charset="0"/>
            </a:rPr>
            <a:t> is a nonprofit association formed in 2001</a:t>
          </a:r>
          <a:endParaRPr lang="id-ID" sz="1100" kern="1200" dirty="0">
            <a:solidFill>
              <a:schemeClr val="tx1"/>
            </a:solidFill>
          </a:endParaRPr>
        </a:p>
      </dsp:txBody>
      <dsp:txXfrm>
        <a:off x="3013592" y="81634"/>
        <a:ext cx="3962469" cy="458318"/>
      </dsp:txXfrm>
    </dsp:sp>
    <dsp:sp modelId="{3C2355F9-0040-4A1C-8BF9-DFFE05ADACE5}">
      <dsp:nvSpPr>
        <dsp:cNvPr id="0" name=""/>
        <dsp:cNvSpPr/>
      </dsp:nvSpPr>
      <dsp:spPr>
        <a:xfrm>
          <a:off x="1553267" y="662092"/>
          <a:ext cx="1380476" cy="552190"/>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endParaRPr lang="id-ID" sz="3800" kern="1200" dirty="0"/>
        </a:p>
      </dsp:txBody>
      <dsp:txXfrm>
        <a:off x="1829362" y="662092"/>
        <a:ext cx="828286" cy="552190"/>
      </dsp:txXfrm>
    </dsp:sp>
    <dsp:sp modelId="{A11FB477-38B4-4B67-9469-6CD4832D1527}">
      <dsp:nvSpPr>
        <dsp:cNvPr id="0" name=""/>
        <dsp:cNvSpPr/>
      </dsp:nvSpPr>
      <dsp:spPr>
        <a:xfrm>
          <a:off x="92948" y="754060"/>
          <a:ext cx="1666559" cy="372461"/>
        </a:xfrm>
        <a:prstGeom prst="chevron">
          <a:avLst/>
        </a:prstGeom>
        <a:solidFill>
          <a:schemeClr val="accent2">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id-ID" sz="1400" b="1" kern="1200" dirty="0" smtClean="0">
              <a:solidFill>
                <a:schemeClr val="bg1"/>
              </a:solidFill>
            </a:rPr>
            <a:t>OHRP</a:t>
          </a:r>
          <a:endParaRPr lang="id-ID" sz="1400" b="1" kern="1200" dirty="0">
            <a:solidFill>
              <a:schemeClr val="bg1"/>
            </a:solidFill>
          </a:endParaRPr>
        </a:p>
      </dsp:txBody>
      <dsp:txXfrm>
        <a:off x="279179" y="754060"/>
        <a:ext cx="1294098" cy="372461"/>
      </dsp:txXfrm>
    </dsp:sp>
    <dsp:sp modelId="{9C92320E-9575-48CB-8F40-855F1A723F33}">
      <dsp:nvSpPr>
        <dsp:cNvPr id="0" name=""/>
        <dsp:cNvSpPr/>
      </dsp:nvSpPr>
      <dsp:spPr>
        <a:xfrm>
          <a:off x="2784433" y="711131"/>
          <a:ext cx="4420787" cy="458318"/>
        </a:xfrm>
        <a:prstGeom prst="chevron">
          <a:avLst/>
        </a:prstGeom>
        <a:solidFill>
          <a:schemeClr val="accent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l" defTabSz="488950">
            <a:lnSpc>
              <a:spcPct val="90000"/>
            </a:lnSpc>
            <a:spcBef>
              <a:spcPct val="0"/>
            </a:spcBef>
            <a:spcAft>
              <a:spcPct val="35000"/>
            </a:spcAft>
          </a:pPr>
          <a:r>
            <a:rPr lang="id-ID" sz="1100" b="1" kern="1200" dirty="0" smtClean="0">
              <a:solidFill>
                <a:schemeClr val="accent2"/>
              </a:solidFill>
              <a:latin typeface="+mn-lt"/>
              <a:ea typeface="Roboto" panose="02000000000000000000" pitchFamily="2" charset="0"/>
            </a:rPr>
            <a:t>The Office of Human Research Protections </a:t>
          </a:r>
          <a:r>
            <a:rPr lang="id-ID" sz="900" b="0" kern="1200" dirty="0" smtClean="0">
              <a:solidFill>
                <a:schemeClr val="tx1"/>
              </a:solidFill>
              <a:latin typeface="+mn-lt"/>
              <a:ea typeface="Roboto" panose="02000000000000000000" pitchFamily="2" charset="0"/>
            </a:rPr>
            <a:t>OHRP</a:t>
          </a:r>
          <a:r>
            <a:rPr lang="id-ID" sz="900" b="0" kern="1200" baseline="0" dirty="0" smtClean="0">
              <a:solidFill>
                <a:schemeClr val="tx1"/>
              </a:solidFill>
              <a:latin typeface="+mn-lt"/>
              <a:ea typeface="Roboto" panose="02000000000000000000" pitchFamily="2" charset="0"/>
            </a:rPr>
            <a:t> </a:t>
          </a:r>
          <a:r>
            <a:rPr lang="id-ID" sz="900" b="0" kern="1200" baseline="0" dirty="0" err="1" smtClean="0">
              <a:solidFill>
                <a:schemeClr val="tx1"/>
              </a:solidFill>
              <a:latin typeface="+mn-lt"/>
              <a:ea typeface="Roboto" panose="02000000000000000000" pitchFamily="2" charset="0"/>
            </a:rPr>
            <a:t>p</a:t>
          </a:r>
          <a:r>
            <a:rPr lang="en-US" sz="900" kern="1200" dirty="0" smtClean="0">
              <a:solidFill>
                <a:schemeClr val="tx1"/>
              </a:solidFill>
              <a:latin typeface="+mn-lt"/>
              <a:ea typeface="Roboto" panose="02000000000000000000" pitchFamily="2" charset="0"/>
            </a:rPr>
            <a:t>rovides protection of the rights, welfare, and wellbeing of subjects involved in research conducted or supported by the U.S. Department of Health and Human Services (HHS)</a:t>
          </a:r>
          <a:r>
            <a:rPr lang="id-ID" sz="900" kern="1200" dirty="0" smtClean="0">
              <a:solidFill>
                <a:schemeClr val="tx1"/>
              </a:solidFill>
              <a:latin typeface="+mn-lt"/>
              <a:ea typeface="Roboto" panose="02000000000000000000" pitchFamily="2" charset="0"/>
            </a:rPr>
            <a:t>.</a:t>
          </a:r>
          <a:endParaRPr lang="id-ID" sz="900" kern="1200" dirty="0">
            <a:solidFill>
              <a:schemeClr val="tx1"/>
            </a:solidFill>
          </a:endParaRPr>
        </a:p>
      </dsp:txBody>
      <dsp:txXfrm>
        <a:off x="3013592" y="711131"/>
        <a:ext cx="3962469" cy="458318"/>
      </dsp:txXfrm>
    </dsp:sp>
    <dsp:sp modelId="{F97A656D-DBC6-42E5-9D88-95EF4E895296}">
      <dsp:nvSpPr>
        <dsp:cNvPr id="0" name=""/>
        <dsp:cNvSpPr/>
      </dsp:nvSpPr>
      <dsp:spPr>
        <a:xfrm>
          <a:off x="1553267" y="1268132"/>
          <a:ext cx="1380476" cy="552190"/>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endParaRPr lang="id-ID" sz="3800" kern="1200" dirty="0"/>
        </a:p>
      </dsp:txBody>
      <dsp:txXfrm>
        <a:off x="1829362" y="1268132"/>
        <a:ext cx="828286" cy="552190"/>
      </dsp:txXfrm>
    </dsp:sp>
    <dsp:sp modelId="{65A5D507-B3A4-4BF4-94BA-4F181C6F16F5}">
      <dsp:nvSpPr>
        <dsp:cNvPr id="0" name=""/>
        <dsp:cNvSpPr/>
      </dsp:nvSpPr>
      <dsp:spPr>
        <a:xfrm>
          <a:off x="101473" y="1357996"/>
          <a:ext cx="1666559" cy="372461"/>
        </a:xfrm>
        <a:prstGeom prst="chevron">
          <a:avLst/>
        </a:prstGeom>
        <a:solidFill>
          <a:schemeClr val="accent3">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id-ID" sz="1400" b="1" kern="1200" dirty="0" smtClean="0">
              <a:solidFill>
                <a:schemeClr val="bg1"/>
              </a:solidFill>
            </a:rPr>
            <a:t>FDA</a:t>
          </a:r>
          <a:endParaRPr lang="id-ID" sz="1400" b="1" kern="1200" dirty="0">
            <a:solidFill>
              <a:schemeClr val="bg1"/>
            </a:solidFill>
          </a:endParaRPr>
        </a:p>
      </dsp:txBody>
      <dsp:txXfrm>
        <a:off x="287704" y="1357996"/>
        <a:ext cx="1294098" cy="372461"/>
      </dsp:txXfrm>
    </dsp:sp>
    <dsp:sp modelId="{0D0FF70A-A808-4BF4-95AE-A8E79FAB2B84}">
      <dsp:nvSpPr>
        <dsp:cNvPr id="0" name=""/>
        <dsp:cNvSpPr/>
      </dsp:nvSpPr>
      <dsp:spPr>
        <a:xfrm>
          <a:off x="2775908" y="1315068"/>
          <a:ext cx="4420787" cy="458318"/>
        </a:xfrm>
        <a:prstGeom prst="chevron">
          <a:avLst/>
        </a:prstGeom>
        <a:solidFill>
          <a:schemeClr val="accent3">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l" defTabSz="488950">
            <a:lnSpc>
              <a:spcPct val="90000"/>
            </a:lnSpc>
            <a:spcBef>
              <a:spcPct val="0"/>
            </a:spcBef>
            <a:spcAft>
              <a:spcPct val="35000"/>
            </a:spcAft>
          </a:pPr>
          <a:r>
            <a:rPr lang="id-ID" sz="1100" b="1" kern="1200" dirty="0" smtClean="0">
              <a:solidFill>
                <a:schemeClr val="accent3"/>
              </a:solidFill>
              <a:latin typeface="+mn-lt"/>
              <a:ea typeface="Roboto" panose="02000000000000000000" pitchFamily="2" charset="0"/>
            </a:rPr>
            <a:t>The Food</a:t>
          </a:r>
          <a:r>
            <a:rPr lang="id-ID" sz="1100" b="1" kern="1200" baseline="0" dirty="0" smtClean="0">
              <a:solidFill>
                <a:schemeClr val="accent3"/>
              </a:solidFill>
              <a:latin typeface="+mn-lt"/>
              <a:ea typeface="Roboto" panose="02000000000000000000" pitchFamily="2" charset="0"/>
            </a:rPr>
            <a:t> and </a:t>
          </a:r>
          <a:r>
            <a:rPr lang="id-ID" sz="1100" b="1" kern="1200" dirty="0" smtClean="0">
              <a:solidFill>
                <a:schemeClr val="accent3"/>
              </a:solidFill>
              <a:latin typeface="+mn-lt"/>
              <a:ea typeface="Roboto" panose="02000000000000000000" pitchFamily="2" charset="0"/>
            </a:rPr>
            <a:t>Drug Administration. </a:t>
          </a:r>
          <a:r>
            <a:rPr lang="en-US" sz="1100" b="0" kern="1200" dirty="0" smtClean="0">
              <a:solidFill>
                <a:schemeClr val="tx1"/>
              </a:solidFill>
              <a:latin typeface="+mn-lt"/>
              <a:ea typeface="Roboto" panose="02000000000000000000" pitchFamily="2" charset="0"/>
            </a:rPr>
            <a:t>FDA is a federal agency of the HHS </a:t>
          </a:r>
          <a:r>
            <a:rPr lang="id-ID" sz="1100" b="0" kern="1200" baseline="0" dirty="0" smtClean="0">
              <a:solidFill>
                <a:schemeClr val="tx1"/>
              </a:solidFill>
              <a:latin typeface="+mn-lt"/>
              <a:ea typeface="Roboto" panose="02000000000000000000" pitchFamily="2" charset="0"/>
            </a:rPr>
            <a:t>responsible for the regulation of dietary supplements, drugs and devices</a:t>
          </a:r>
          <a:r>
            <a:rPr lang="id-ID" sz="1100" b="0" kern="1200" baseline="0" dirty="0" smtClean="0">
              <a:solidFill>
                <a:schemeClr val="accent3"/>
              </a:solidFill>
              <a:latin typeface="+mn-lt"/>
              <a:ea typeface="Roboto" panose="02000000000000000000" pitchFamily="2" charset="0"/>
            </a:rPr>
            <a:t>.</a:t>
          </a:r>
          <a:endParaRPr lang="id-ID" sz="1100" kern="1200" dirty="0">
            <a:solidFill>
              <a:schemeClr val="accent3"/>
            </a:solidFill>
          </a:endParaRPr>
        </a:p>
      </dsp:txBody>
      <dsp:txXfrm>
        <a:off x="3005067" y="1315068"/>
        <a:ext cx="3962469" cy="458318"/>
      </dsp:txXfrm>
    </dsp:sp>
    <dsp:sp modelId="{7992F270-203A-427F-905E-B0B8E6FF63B2}">
      <dsp:nvSpPr>
        <dsp:cNvPr id="0" name=""/>
        <dsp:cNvSpPr/>
      </dsp:nvSpPr>
      <dsp:spPr>
        <a:xfrm>
          <a:off x="1553267" y="1872068"/>
          <a:ext cx="1380476" cy="552190"/>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endParaRPr lang="id-ID" sz="3800" kern="1200" dirty="0"/>
        </a:p>
      </dsp:txBody>
      <dsp:txXfrm>
        <a:off x="1829362" y="1872068"/>
        <a:ext cx="828286" cy="552190"/>
      </dsp:txXfrm>
    </dsp:sp>
    <dsp:sp modelId="{7242D4DE-B7CC-46DB-81C4-58755C1C153C}">
      <dsp:nvSpPr>
        <dsp:cNvPr id="0" name=""/>
        <dsp:cNvSpPr/>
      </dsp:nvSpPr>
      <dsp:spPr>
        <a:xfrm>
          <a:off x="101473" y="1970453"/>
          <a:ext cx="1666559" cy="372461"/>
        </a:xfrm>
        <a:prstGeom prst="chevron">
          <a:avLst/>
        </a:prstGeom>
        <a:solidFill>
          <a:schemeClr val="accent4">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id-ID" sz="1400" b="1" kern="1200" dirty="0" smtClean="0">
              <a:solidFill>
                <a:schemeClr val="bg1"/>
              </a:solidFill>
            </a:rPr>
            <a:t>Pennington</a:t>
          </a:r>
          <a:endParaRPr lang="id-ID" sz="1400" b="1" kern="1200" dirty="0">
            <a:solidFill>
              <a:schemeClr val="bg1"/>
            </a:solidFill>
          </a:endParaRPr>
        </a:p>
      </dsp:txBody>
      <dsp:txXfrm>
        <a:off x="287704" y="1970453"/>
        <a:ext cx="1294098" cy="372461"/>
      </dsp:txXfrm>
    </dsp:sp>
    <dsp:sp modelId="{92D56636-B96B-452F-8A5A-42CF2095903A}">
      <dsp:nvSpPr>
        <dsp:cNvPr id="0" name=""/>
        <dsp:cNvSpPr/>
      </dsp:nvSpPr>
      <dsp:spPr>
        <a:xfrm>
          <a:off x="2775908" y="1927525"/>
          <a:ext cx="4420787" cy="458318"/>
        </a:xfrm>
        <a:prstGeom prst="chevron">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l" defTabSz="488950">
            <a:lnSpc>
              <a:spcPct val="90000"/>
            </a:lnSpc>
            <a:spcBef>
              <a:spcPct val="0"/>
            </a:spcBef>
            <a:spcAft>
              <a:spcPct val="35000"/>
            </a:spcAft>
          </a:pPr>
          <a:r>
            <a:rPr lang="id-ID" sz="1100" b="1" kern="1200" dirty="0" smtClean="0">
              <a:solidFill>
                <a:schemeClr val="accent4"/>
              </a:solidFill>
              <a:latin typeface="+mn-lt"/>
              <a:ea typeface="Roboto" panose="02000000000000000000" pitchFamily="2" charset="0"/>
            </a:rPr>
            <a:t>Policies of the HRPP and Institutional SOPs. </a:t>
          </a:r>
          <a:r>
            <a:rPr lang="en-US" sz="1100" kern="1200" dirty="0" smtClean="0"/>
            <a:t>Address all aspects of review, conduct, and oversight of human subjects research </a:t>
          </a:r>
          <a:r>
            <a:rPr lang="id-ID" sz="1100" kern="1200" dirty="0" smtClean="0">
              <a:solidFill>
                <a:schemeClr val="bg2">
                  <a:lumMod val="50000"/>
                </a:schemeClr>
              </a:solidFill>
              <a:latin typeface="+mn-lt"/>
              <a:ea typeface="Roboto" panose="02000000000000000000" pitchFamily="2" charset="0"/>
            </a:rPr>
            <a:t>.</a:t>
          </a:r>
          <a:endParaRPr lang="id-ID" sz="1100" kern="1200" dirty="0">
            <a:solidFill>
              <a:schemeClr val="bg2">
                <a:lumMod val="50000"/>
              </a:schemeClr>
            </a:solidFill>
          </a:endParaRPr>
        </a:p>
      </dsp:txBody>
      <dsp:txXfrm>
        <a:off x="3005067" y="1927525"/>
        <a:ext cx="3962469" cy="458318"/>
      </dsp:txXfrm>
    </dsp:sp>
    <dsp:sp modelId="{B03061E0-48B4-4F45-A111-6882E0A5A6F5}">
      <dsp:nvSpPr>
        <dsp:cNvPr id="0" name=""/>
        <dsp:cNvSpPr/>
      </dsp:nvSpPr>
      <dsp:spPr>
        <a:xfrm>
          <a:off x="1553267" y="2476005"/>
          <a:ext cx="1380476" cy="552190"/>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endParaRPr lang="id-ID" sz="3800" kern="1200" dirty="0"/>
        </a:p>
      </dsp:txBody>
      <dsp:txXfrm>
        <a:off x="1829362" y="2476005"/>
        <a:ext cx="828286" cy="552190"/>
      </dsp:txXfrm>
    </dsp:sp>
    <dsp:sp modelId="{1CCD079E-6971-4A56-9529-23226C94A9A2}">
      <dsp:nvSpPr>
        <dsp:cNvPr id="0" name=""/>
        <dsp:cNvSpPr/>
      </dsp:nvSpPr>
      <dsp:spPr>
        <a:xfrm>
          <a:off x="101473" y="2574390"/>
          <a:ext cx="1666559" cy="372461"/>
        </a:xfrm>
        <a:prstGeom prst="chevron">
          <a:avLst/>
        </a:prstGeom>
        <a:solidFill>
          <a:schemeClr val="accent5">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id-ID" sz="1400" b="1" kern="1200" dirty="0" smtClean="0">
              <a:solidFill>
                <a:schemeClr val="bg1"/>
              </a:solidFill>
            </a:rPr>
            <a:t>Louisiana</a:t>
          </a:r>
          <a:r>
            <a:rPr lang="id-ID" sz="1400" b="1" kern="1200" baseline="0" dirty="0" smtClean="0">
              <a:solidFill>
                <a:schemeClr val="bg1"/>
              </a:solidFill>
            </a:rPr>
            <a:t> Laws</a:t>
          </a:r>
          <a:endParaRPr lang="id-ID" sz="1400" b="1" kern="1200" dirty="0">
            <a:solidFill>
              <a:schemeClr val="bg1"/>
            </a:solidFill>
          </a:endParaRPr>
        </a:p>
      </dsp:txBody>
      <dsp:txXfrm>
        <a:off x="287704" y="2574390"/>
        <a:ext cx="1294098" cy="372461"/>
      </dsp:txXfrm>
    </dsp:sp>
    <dsp:sp modelId="{8DE45930-D880-48C3-921A-4D508491B003}">
      <dsp:nvSpPr>
        <dsp:cNvPr id="0" name=""/>
        <dsp:cNvSpPr/>
      </dsp:nvSpPr>
      <dsp:spPr>
        <a:xfrm>
          <a:off x="2767383" y="2531462"/>
          <a:ext cx="4420787" cy="458318"/>
        </a:xfrm>
        <a:prstGeom prst="chevron">
          <a:avLst/>
        </a:prstGeom>
        <a:solidFill>
          <a:schemeClr val="accent5">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defTabSz="488950">
            <a:lnSpc>
              <a:spcPct val="90000"/>
            </a:lnSpc>
            <a:spcBef>
              <a:spcPct val="0"/>
            </a:spcBef>
            <a:spcAft>
              <a:spcPct val="35000"/>
            </a:spcAft>
          </a:pPr>
          <a:endParaRPr lang="id-ID" sz="1100" b="1" kern="1200" dirty="0" smtClean="0">
            <a:solidFill>
              <a:schemeClr val="accent5"/>
            </a:solidFill>
            <a:latin typeface="+mn-lt"/>
            <a:ea typeface="Roboto" panose="02000000000000000000" pitchFamily="2" charset="0"/>
          </a:endParaRPr>
        </a:p>
        <a:p>
          <a:pPr lvl="0" defTabSz="488950">
            <a:lnSpc>
              <a:spcPct val="90000"/>
            </a:lnSpc>
            <a:spcBef>
              <a:spcPct val="0"/>
            </a:spcBef>
            <a:spcAft>
              <a:spcPct val="35000"/>
            </a:spcAft>
          </a:pPr>
          <a:r>
            <a:rPr lang="id-ID" sz="1100" b="1" kern="1200" dirty="0" smtClean="0">
              <a:solidFill>
                <a:schemeClr val="accent5"/>
              </a:solidFill>
              <a:latin typeface="+mn-lt"/>
              <a:ea typeface="Roboto" panose="02000000000000000000" pitchFamily="2" charset="0"/>
            </a:rPr>
            <a:t>State</a:t>
          </a:r>
          <a:r>
            <a:rPr lang="id-ID" sz="1100" b="1" kern="1200" baseline="0" dirty="0" smtClean="0">
              <a:solidFill>
                <a:schemeClr val="accent5"/>
              </a:solidFill>
              <a:latin typeface="+mn-lt"/>
              <a:ea typeface="Roboto" panose="02000000000000000000" pitchFamily="2" charset="0"/>
            </a:rPr>
            <a:t> Law</a:t>
          </a:r>
          <a:r>
            <a:rPr lang="id-ID" sz="1100" b="1" kern="1200" dirty="0" smtClean="0">
              <a:solidFill>
                <a:schemeClr val="accent5"/>
              </a:solidFill>
              <a:latin typeface="+mn-lt"/>
              <a:ea typeface="Roboto" panose="02000000000000000000" pitchFamily="2" charset="0"/>
            </a:rPr>
            <a:t>. </a:t>
          </a:r>
          <a:r>
            <a:rPr lang="en-US" sz="1100" b="0" kern="1200" dirty="0" smtClean="0">
              <a:solidFill>
                <a:schemeClr val="tx1"/>
              </a:solidFill>
              <a:latin typeface="+mn-lt"/>
              <a:ea typeface="Roboto" panose="02000000000000000000" pitchFamily="2" charset="0"/>
            </a:rPr>
            <a:t>Contains statutes governing human experimentation, confidentiality, research with prisoners, embryonic research among others</a:t>
          </a:r>
        </a:p>
        <a:p>
          <a:pPr lvl="0" algn="l" defTabSz="488950">
            <a:lnSpc>
              <a:spcPct val="90000"/>
            </a:lnSpc>
            <a:spcBef>
              <a:spcPct val="0"/>
            </a:spcBef>
            <a:spcAft>
              <a:spcPct val="35000"/>
            </a:spcAft>
          </a:pPr>
          <a:r>
            <a:rPr lang="id-ID" sz="1100" kern="1200" dirty="0" smtClean="0">
              <a:solidFill>
                <a:schemeClr val="bg2">
                  <a:lumMod val="50000"/>
                </a:schemeClr>
              </a:solidFill>
              <a:latin typeface="+mn-lt"/>
              <a:ea typeface="Roboto" panose="02000000000000000000" pitchFamily="2" charset="0"/>
            </a:rPr>
            <a:t>.</a:t>
          </a:r>
          <a:endParaRPr lang="id-ID" sz="1100" kern="1200" dirty="0">
            <a:solidFill>
              <a:schemeClr val="bg2">
                <a:lumMod val="50000"/>
              </a:schemeClr>
            </a:solidFill>
          </a:endParaRPr>
        </a:p>
      </dsp:txBody>
      <dsp:txXfrm>
        <a:off x="2996542" y="2531462"/>
        <a:ext cx="3962469" cy="458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86AEC-EF5C-470A-89EA-A7C168D3BCAA}">
      <dsp:nvSpPr>
        <dsp:cNvPr id="0" name=""/>
        <dsp:cNvSpPr/>
      </dsp:nvSpPr>
      <dsp:spPr>
        <a:xfrm>
          <a:off x="352478" y="1017777"/>
          <a:ext cx="1185138" cy="1148398"/>
        </a:xfrm>
        <a:prstGeom prst="ellipse">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56804C-E913-4D89-8345-66A04F50B82A}">
      <dsp:nvSpPr>
        <dsp:cNvPr id="0" name=""/>
        <dsp:cNvSpPr/>
      </dsp:nvSpPr>
      <dsp:spPr>
        <a:xfrm rot="17700000">
          <a:off x="593943" y="991586"/>
          <a:ext cx="1127404" cy="54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id-ID" sz="1800" kern="1200" dirty="0" smtClean="0">
              <a:solidFill>
                <a:schemeClr val="bg1"/>
              </a:solidFill>
            </a:rPr>
            <a:t>IRB</a:t>
          </a:r>
          <a:endParaRPr lang="id-ID" sz="1800" kern="1200" dirty="0">
            <a:solidFill>
              <a:schemeClr val="bg1"/>
            </a:solidFill>
          </a:endParaRPr>
        </a:p>
      </dsp:txBody>
      <dsp:txXfrm>
        <a:off x="593943" y="991586"/>
        <a:ext cx="1127404" cy="543321"/>
      </dsp:txXfrm>
    </dsp:sp>
    <dsp:sp modelId="{9B0FE281-B80D-4146-A1DC-98A4780C8C7C}">
      <dsp:nvSpPr>
        <dsp:cNvPr id="0" name=""/>
        <dsp:cNvSpPr/>
      </dsp:nvSpPr>
      <dsp:spPr>
        <a:xfrm>
          <a:off x="1405574" y="1564739"/>
          <a:ext cx="660669" cy="660669"/>
        </a:xfrm>
        <a:prstGeom prst="ellipse">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D66583-8CA6-4465-A93C-EF2EE04095E9}">
      <dsp:nvSpPr>
        <dsp:cNvPr id="0" name=""/>
        <dsp:cNvSpPr/>
      </dsp:nvSpPr>
      <dsp:spPr>
        <a:xfrm rot="17700000">
          <a:off x="1603132" y="799198"/>
          <a:ext cx="975258" cy="47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l" defTabSz="622300">
            <a:lnSpc>
              <a:spcPct val="90000"/>
            </a:lnSpc>
            <a:spcBef>
              <a:spcPct val="0"/>
            </a:spcBef>
            <a:spcAft>
              <a:spcPct val="35000"/>
            </a:spcAft>
          </a:pPr>
          <a:r>
            <a:rPr lang="id-ID" sz="1400" kern="1200" dirty="0" smtClean="0">
              <a:solidFill>
                <a:schemeClr val="bg2">
                  <a:lumMod val="75000"/>
                </a:schemeClr>
              </a:solidFill>
            </a:rPr>
            <a:t>Committee</a:t>
          </a:r>
          <a:endParaRPr lang="id-ID" sz="1400" kern="1200" dirty="0">
            <a:solidFill>
              <a:schemeClr val="bg2">
                <a:lumMod val="75000"/>
              </a:schemeClr>
            </a:solidFill>
          </a:endParaRPr>
        </a:p>
      </dsp:txBody>
      <dsp:txXfrm>
        <a:off x="1603132" y="799198"/>
        <a:ext cx="975258" cy="470232"/>
      </dsp:txXfrm>
    </dsp:sp>
    <dsp:sp modelId="{C1EA9438-4502-44A3-892A-48E73AE7A81F}">
      <dsp:nvSpPr>
        <dsp:cNvPr id="0" name=""/>
        <dsp:cNvSpPr/>
      </dsp:nvSpPr>
      <dsp:spPr>
        <a:xfrm rot="17700000">
          <a:off x="1643356" y="701909"/>
          <a:ext cx="975258" cy="470232"/>
        </a:xfrm>
        <a:prstGeom prst="rect">
          <a:avLst/>
        </a:prstGeom>
        <a:noFill/>
        <a:ln>
          <a:noFill/>
        </a:ln>
        <a:effectLst/>
      </dsp:spPr>
      <dsp:style>
        <a:lnRef idx="0">
          <a:scrgbClr r="0" g="0" b="0"/>
        </a:lnRef>
        <a:fillRef idx="0">
          <a:scrgbClr r="0" g="0" b="0"/>
        </a:fillRef>
        <a:effectRef idx="0">
          <a:scrgbClr r="0" g="0" b="0"/>
        </a:effectRef>
        <a:fontRef idx="minor"/>
      </dsp:style>
    </dsp:sp>
    <dsp:sp modelId="{57BE9F31-BCAA-42A7-9CCC-22B87241423F}">
      <dsp:nvSpPr>
        <dsp:cNvPr id="0" name=""/>
        <dsp:cNvSpPr/>
      </dsp:nvSpPr>
      <dsp:spPr>
        <a:xfrm>
          <a:off x="2129315" y="1625997"/>
          <a:ext cx="470749" cy="470749"/>
        </a:xfrm>
        <a:prstGeom prst="ellipse">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FE32B9-BF33-418C-AAA7-F73E928BCDED}">
      <dsp:nvSpPr>
        <dsp:cNvPr id="0" name=""/>
        <dsp:cNvSpPr/>
      </dsp:nvSpPr>
      <dsp:spPr>
        <a:xfrm rot="17700000">
          <a:off x="1859687" y="1783076"/>
          <a:ext cx="975258" cy="47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l" defTabSz="622300">
            <a:lnSpc>
              <a:spcPct val="90000"/>
            </a:lnSpc>
            <a:spcBef>
              <a:spcPct val="0"/>
            </a:spcBef>
            <a:spcAft>
              <a:spcPct val="35000"/>
            </a:spcAft>
          </a:pPr>
          <a:endParaRPr lang="id-ID" sz="1400" kern="1200" dirty="0">
            <a:solidFill>
              <a:schemeClr val="bg2">
                <a:lumMod val="75000"/>
              </a:schemeClr>
            </a:solidFill>
          </a:endParaRPr>
        </a:p>
      </dsp:txBody>
      <dsp:txXfrm>
        <a:off x="1859687" y="1783076"/>
        <a:ext cx="975258" cy="470232"/>
      </dsp:txXfrm>
    </dsp:sp>
    <dsp:sp modelId="{652DC255-6497-4A32-81AB-AA718269C0E4}">
      <dsp:nvSpPr>
        <dsp:cNvPr id="0" name=""/>
        <dsp:cNvSpPr/>
      </dsp:nvSpPr>
      <dsp:spPr>
        <a:xfrm rot="17700000">
          <a:off x="2182346" y="701909"/>
          <a:ext cx="975258" cy="470232"/>
        </a:xfrm>
        <a:prstGeom prst="rect">
          <a:avLst/>
        </a:prstGeom>
        <a:noFill/>
        <a:ln>
          <a:noFill/>
        </a:ln>
        <a:effectLst/>
      </dsp:spPr>
      <dsp:style>
        <a:lnRef idx="0">
          <a:scrgbClr r="0" g="0" b="0"/>
        </a:lnRef>
        <a:fillRef idx="0">
          <a:scrgbClr r="0" g="0" b="0"/>
        </a:fillRef>
        <a:effectRef idx="0">
          <a:scrgbClr r="0" g="0" b="0"/>
        </a:effectRef>
        <a:fontRef idx="minor"/>
      </dsp:style>
    </dsp:sp>
    <dsp:sp modelId="{B1820744-4687-4C09-8780-DBE58145418D}">
      <dsp:nvSpPr>
        <dsp:cNvPr id="0" name=""/>
        <dsp:cNvSpPr/>
      </dsp:nvSpPr>
      <dsp:spPr>
        <a:xfrm>
          <a:off x="2623467" y="1062688"/>
          <a:ext cx="1191532" cy="1103488"/>
        </a:xfrm>
        <a:prstGeom prst="ellipse">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783DB0-8502-4085-97EC-4E48F73BA16C}">
      <dsp:nvSpPr>
        <dsp:cNvPr id="0" name=""/>
        <dsp:cNvSpPr/>
      </dsp:nvSpPr>
      <dsp:spPr>
        <a:xfrm rot="17700000">
          <a:off x="2730480" y="1280379"/>
          <a:ext cx="1146281" cy="53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id-ID" sz="1800" kern="1200" dirty="0" smtClean="0">
              <a:solidFill>
                <a:schemeClr val="bg1"/>
              </a:solidFill>
            </a:rPr>
            <a:t>Subjects</a:t>
          </a:r>
          <a:endParaRPr lang="id-ID" sz="1800" kern="1200" dirty="0">
            <a:solidFill>
              <a:schemeClr val="bg1"/>
            </a:solidFill>
          </a:endParaRPr>
        </a:p>
      </dsp:txBody>
      <dsp:txXfrm>
        <a:off x="2730480" y="1280379"/>
        <a:ext cx="1146281" cy="534519"/>
      </dsp:txXfrm>
    </dsp:sp>
    <dsp:sp modelId="{848974D1-52D5-4567-A4F7-3806B93379F6}">
      <dsp:nvSpPr>
        <dsp:cNvPr id="0" name=""/>
        <dsp:cNvSpPr/>
      </dsp:nvSpPr>
      <dsp:spPr>
        <a:xfrm>
          <a:off x="3724625" y="1070856"/>
          <a:ext cx="660669" cy="660669"/>
        </a:xfrm>
        <a:prstGeom prst="ellipse">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80DEFE-BB63-482D-8247-DB6873E7175E}">
      <dsp:nvSpPr>
        <dsp:cNvPr id="0" name=""/>
        <dsp:cNvSpPr/>
      </dsp:nvSpPr>
      <dsp:spPr>
        <a:xfrm rot="17700000">
          <a:off x="4853921" y="901591"/>
          <a:ext cx="975258" cy="47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l" defTabSz="622300">
            <a:lnSpc>
              <a:spcPct val="90000"/>
            </a:lnSpc>
            <a:spcBef>
              <a:spcPct val="0"/>
            </a:spcBef>
            <a:spcAft>
              <a:spcPct val="35000"/>
            </a:spcAft>
          </a:pPr>
          <a:r>
            <a:rPr lang="id-ID" sz="1400" kern="1200" dirty="0" smtClean="0">
              <a:solidFill>
                <a:schemeClr val="bg2">
                  <a:lumMod val="75000"/>
                </a:schemeClr>
              </a:solidFill>
            </a:rPr>
            <a:t>Consent</a:t>
          </a:r>
          <a:endParaRPr lang="id-ID" sz="1400" kern="1200" dirty="0">
            <a:solidFill>
              <a:schemeClr val="bg2">
                <a:lumMod val="75000"/>
              </a:schemeClr>
            </a:solidFill>
          </a:endParaRPr>
        </a:p>
      </dsp:txBody>
      <dsp:txXfrm>
        <a:off x="4853921" y="901591"/>
        <a:ext cx="975258" cy="470232"/>
      </dsp:txXfrm>
    </dsp:sp>
    <dsp:sp modelId="{32425134-8C18-4EB9-B3AA-330F60205310}">
      <dsp:nvSpPr>
        <dsp:cNvPr id="0" name=""/>
        <dsp:cNvSpPr/>
      </dsp:nvSpPr>
      <dsp:spPr>
        <a:xfrm rot="17700000">
          <a:off x="3838948" y="701909"/>
          <a:ext cx="975258" cy="470232"/>
        </a:xfrm>
        <a:prstGeom prst="rect">
          <a:avLst/>
        </a:prstGeom>
        <a:noFill/>
        <a:ln>
          <a:noFill/>
        </a:ln>
        <a:effectLst/>
      </dsp:spPr>
      <dsp:style>
        <a:lnRef idx="0">
          <a:scrgbClr r="0" g="0" b="0"/>
        </a:lnRef>
        <a:fillRef idx="0">
          <a:scrgbClr r="0" g="0" b="0"/>
        </a:fillRef>
        <a:effectRef idx="0">
          <a:scrgbClr r="0" g="0" b="0"/>
        </a:effectRef>
        <a:fontRef idx="minor"/>
      </dsp:style>
    </dsp:sp>
    <dsp:sp modelId="{28513E35-B5FD-4388-8D21-89793F34B039}">
      <dsp:nvSpPr>
        <dsp:cNvPr id="0" name=""/>
        <dsp:cNvSpPr/>
      </dsp:nvSpPr>
      <dsp:spPr>
        <a:xfrm>
          <a:off x="4403466" y="1334156"/>
          <a:ext cx="470749" cy="470749"/>
        </a:xfrm>
        <a:prstGeom prst="ellipse">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9A43B2-B20B-404B-80E1-07D4E298318D}">
      <dsp:nvSpPr>
        <dsp:cNvPr id="0" name=""/>
        <dsp:cNvSpPr/>
      </dsp:nvSpPr>
      <dsp:spPr>
        <a:xfrm rot="17700000">
          <a:off x="4065800" y="1502994"/>
          <a:ext cx="975258" cy="47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l" defTabSz="622300">
            <a:lnSpc>
              <a:spcPct val="90000"/>
            </a:lnSpc>
            <a:spcBef>
              <a:spcPct val="0"/>
            </a:spcBef>
            <a:spcAft>
              <a:spcPct val="35000"/>
            </a:spcAft>
          </a:pPr>
          <a:endParaRPr lang="id-ID" sz="1400" kern="1200" dirty="0">
            <a:solidFill>
              <a:schemeClr val="bg2">
                <a:lumMod val="75000"/>
              </a:schemeClr>
            </a:solidFill>
          </a:endParaRPr>
        </a:p>
      </dsp:txBody>
      <dsp:txXfrm>
        <a:off x="4065800" y="1502994"/>
        <a:ext cx="975258" cy="470232"/>
      </dsp:txXfrm>
    </dsp:sp>
    <dsp:sp modelId="{B894F4A7-73B9-4CD7-BB7E-4F1249CB9409}">
      <dsp:nvSpPr>
        <dsp:cNvPr id="0" name=""/>
        <dsp:cNvSpPr/>
      </dsp:nvSpPr>
      <dsp:spPr>
        <a:xfrm rot="17700000">
          <a:off x="4377938" y="701909"/>
          <a:ext cx="975258" cy="47023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271E720-461F-4E42-8D83-14769E70F33A}" type="datetimeFigureOut">
              <a:rPr lang="en-US" smtClean="0"/>
              <a:t>2/15/2016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D56E7AB-180D-4818-9454-973137A3341F}" type="slidenum">
              <a:rPr lang="en-US" smtClean="0"/>
              <a:t>‹#›</a:t>
            </a:fld>
            <a:endParaRPr lang="en-US"/>
          </a:p>
        </p:txBody>
      </p:sp>
    </p:spTree>
    <p:extLst>
      <p:ext uri="{BB962C8B-B14F-4D97-AF65-F5344CB8AC3E}">
        <p14:creationId xmlns:p14="http://schemas.microsoft.com/office/powerpoint/2010/main" val="451188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C8882F-FA70-1841-9EFA-D5CD74335E2B}" type="datetimeFigureOut">
              <a:rPr lang="en-US" smtClean="0"/>
              <a:t>2/15/2016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578F845-80B8-884A-A409-069EFA52B54E}" type="slidenum">
              <a:rPr lang="en-US" smtClean="0"/>
              <a:t>‹#›</a:t>
            </a:fld>
            <a:endParaRPr lang="en-US" dirty="0"/>
          </a:p>
        </p:txBody>
      </p:sp>
    </p:spTree>
    <p:extLst>
      <p:ext uri="{BB962C8B-B14F-4D97-AF65-F5344CB8AC3E}">
        <p14:creationId xmlns:p14="http://schemas.microsoft.com/office/powerpoint/2010/main" val="148299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F845-80B8-884A-A409-069EFA52B54E}" type="slidenum">
              <a:rPr lang="en-US" smtClean="0"/>
              <a:t>1</a:t>
            </a:fld>
            <a:endParaRPr lang="en-US" dirty="0"/>
          </a:p>
        </p:txBody>
      </p:sp>
    </p:spTree>
    <p:extLst>
      <p:ext uri="{BB962C8B-B14F-4D97-AF65-F5344CB8AC3E}">
        <p14:creationId xmlns:p14="http://schemas.microsoft.com/office/powerpoint/2010/main" val="1027956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Under each Domain,</a:t>
            </a:r>
            <a:r>
              <a:rPr lang="en-US" baseline="0" dirty="0" smtClean="0"/>
              <a:t> there is a set of standards that each organization must meet.</a:t>
            </a:r>
          </a:p>
          <a:p>
            <a:pPr defTabSz="931774">
              <a:defRPr/>
            </a:pPr>
            <a:endParaRPr lang="en-US" baseline="0" dirty="0" smtClean="0"/>
          </a:p>
          <a:p>
            <a:pPr defTabSz="931774">
              <a:defRPr/>
            </a:pPr>
            <a:r>
              <a:rPr lang="en-US" dirty="0" smtClean="0"/>
              <a:t>DI: </a:t>
            </a:r>
            <a:r>
              <a:rPr lang="en-US" dirty="0"/>
              <a:t>The Organization applies its HRPP to all research regardless of funding source, type of research, or place of conduct of the research.  The Organization exercises these responsibilities through relationships with Researchers and Research Staff, IRBs or ECs, Sponsors, participants, and the community.</a:t>
            </a:r>
          </a:p>
          <a:p>
            <a:pPr defTabSz="931774">
              <a:defRPr/>
            </a:pPr>
            <a:endParaRPr lang="en-US" dirty="0">
              <a:solidFill>
                <a:schemeClr val="bg2">
                  <a:lumMod val="75000"/>
                </a:schemeClr>
              </a:solidFill>
            </a:endParaRPr>
          </a:p>
          <a:p>
            <a:pPr defTabSz="931774">
              <a:defRPr/>
            </a:pPr>
            <a:r>
              <a:rPr lang="en-US" dirty="0">
                <a:solidFill>
                  <a:schemeClr val="bg2">
                    <a:lumMod val="75000"/>
                  </a:schemeClr>
                </a:solidFill>
              </a:rPr>
              <a:t>D2: </a:t>
            </a:r>
            <a:r>
              <a:rPr lang="en-US" dirty="0"/>
              <a:t>An IRB or EC is a body established generally under laws, regulations, codes, and guidance to protect the rights and welfare of human research participants.  The HRPP must have mechanisms in place to ensure the independence of its ethics review and oversight functions from other units within the Organization, particularly with respect to decision-making regarding the ethics of research involving human participants. IRB or EC structure, composition, operations, and review Standards are set forth in laws, regulations, codes, and guidance.</a:t>
            </a:r>
          </a:p>
          <a:p>
            <a:pPr defTabSz="931774">
              <a:defRPr/>
            </a:pPr>
            <a:endParaRPr lang="en-US" dirty="0"/>
          </a:p>
          <a:p>
            <a:pPr defTabSz="931774">
              <a:defRPr/>
            </a:pPr>
            <a:r>
              <a:rPr lang="en-US" dirty="0"/>
              <a:t>D3: Competent, informed, conscientious, compassionate, and responsible Researchers and Research Staff provide the best possible protection for human research participants. This Domain of Standards sets forth requirements for Researchers and Research Staff involved in research involving human participants.  As part of its HRPP, an Organization can improve its protection of research participants if it has arrangements ascertaining and enhancing the competence of Researchers and Res</a:t>
            </a:r>
            <a:endParaRPr lang="en-US" sz="800" dirty="0">
              <a:solidFill>
                <a:schemeClr val="bg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1578F845-80B8-884A-A409-069EFA52B54E}" type="slidenum">
              <a:rPr lang="en-US" smtClean="0"/>
              <a:t>10</a:t>
            </a:fld>
            <a:endParaRPr lang="en-US" dirty="0"/>
          </a:p>
        </p:txBody>
      </p:sp>
    </p:spTree>
    <p:extLst>
      <p:ext uri="{BB962C8B-B14F-4D97-AF65-F5344CB8AC3E}">
        <p14:creationId xmlns:p14="http://schemas.microsoft.com/office/powerpoint/2010/main" val="2036031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8F845-80B8-884A-A409-069EFA52B54E}" type="slidenum">
              <a:rPr lang="en-US" smtClean="0"/>
              <a:t>11</a:t>
            </a:fld>
            <a:endParaRPr lang="en-US" dirty="0"/>
          </a:p>
        </p:txBody>
      </p:sp>
    </p:spTree>
    <p:extLst>
      <p:ext uri="{BB962C8B-B14F-4D97-AF65-F5344CB8AC3E}">
        <p14:creationId xmlns:p14="http://schemas.microsoft.com/office/powerpoint/2010/main" val="1833568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8F845-80B8-884A-A409-069EFA52B54E}" type="slidenum">
              <a:rPr lang="en-US" smtClean="0"/>
              <a:t>12</a:t>
            </a:fld>
            <a:endParaRPr lang="en-US" dirty="0"/>
          </a:p>
        </p:txBody>
      </p:sp>
    </p:spTree>
    <p:extLst>
      <p:ext uri="{BB962C8B-B14F-4D97-AF65-F5344CB8AC3E}">
        <p14:creationId xmlns:p14="http://schemas.microsoft.com/office/powerpoint/2010/main" val="1454014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9788" y="619125"/>
            <a:ext cx="2790825" cy="2092325"/>
          </a:xfrm>
        </p:spPr>
      </p:sp>
      <p:sp>
        <p:nvSpPr>
          <p:cNvPr id="3" name="Notes Placeholder 2"/>
          <p:cNvSpPr>
            <a:spLocks noGrp="1"/>
          </p:cNvSpPr>
          <p:nvPr>
            <p:ph type="body" idx="1"/>
          </p:nvPr>
        </p:nvSpPr>
        <p:spPr>
          <a:xfrm>
            <a:off x="778933" y="2943860"/>
            <a:ext cx="5530427" cy="6352540"/>
          </a:xfrm>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1578F845-80B8-884A-A409-069EFA52B54E}" type="slidenum">
              <a:rPr lang="en-US" smtClean="0"/>
              <a:t>13</a:t>
            </a:fld>
            <a:endParaRPr lang="en-US" dirty="0"/>
          </a:p>
        </p:txBody>
      </p:sp>
    </p:spTree>
    <p:extLst>
      <p:ext uri="{BB962C8B-B14F-4D97-AF65-F5344CB8AC3E}">
        <p14:creationId xmlns:p14="http://schemas.microsoft.com/office/powerpoint/2010/main" val="1079937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8F845-80B8-884A-A409-069EFA52B54E}" type="slidenum">
              <a:rPr lang="en-US" smtClean="0"/>
              <a:t>14</a:t>
            </a:fld>
            <a:endParaRPr lang="en-US" dirty="0"/>
          </a:p>
        </p:txBody>
      </p:sp>
    </p:spTree>
    <p:extLst>
      <p:ext uri="{BB962C8B-B14F-4D97-AF65-F5344CB8AC3E}">
        <p14:creationId xmlns:p14="http://schemas.microsoft.com/office/powerpoint/2010/main" val="3207177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8F845-80B8-884A-A409-069EFA52B54E}" type="slidenum">
              <a:rPr lang="en-US" smtClean="0"/>
              <a:t>15</a:t>
            </a:fld>
            <a:endParaRPr lang="en-US" dirty="0"/>
          </a:p>
        </p:txBody>
      </p:sp>
    </p:spTree>
    <p:extLst>
      <p:ext uri="{BB962C8B-B14F-4D97-AF65-F5344CB8AC3E}">
        <p14:creationId xmlns:p14="http://schemas.microsoft.com/office/powerpoint/2010/main" val="3664479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8F845-80B8-884A-A409-069EFA52B54E}" type="slidenum">
              <a:rPr lang="en-US" smtClean="0"/>
              <a:t>16</a:t>
            </a:fld>
            <a:endParaRPr lang="en-US" dirty="0"/>
          </a:p>
        </p:txBody>
      </p:sp>
    </p:spTree>
    <p:extLst>
      <p:ext uri="{BB962C8B-B14F-4D97-AF65-F5344CB8AC3E}">
        <p14:creationId xmlns:p14="http://schemas.microsoft.com/office/powerpoint/2010/main" val="15580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8F845-80B8-884A-A409-069EFA52B54E}" type="slidenum">
              <a:rPr lang="en-US" smtClean="0"/>
              <a:t>17</a:t>
            </a:fld>
            <a:endParaRPr lang="en-US" dirty="0"/>
          </a:p>
        </p:txBody>
      </p:sp>
    </p:spTree>
    <p:extLst>
      <p:ext uri="{BB962C8B-B14F-4D97-AF65-F5344CB8AC3E}">
        <p14:creationId xmlns:p14="http://schemas.microsoft.com/office/powerpoint/2010/main" val="444133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90098"/>
          </a:xfrm>
        </p:spPr>
        <p:txBody>
          <a:bodyPr/>
          <a:lstStyle/>
          <a:p>
            <a:pPr marL="698830" lvl="1" indent="-232943">
              <a:buFont typeface="Arial" charset="0"/>
              <a:buChar char="•"/>
              <a:defRPr/>
            </a:pPr>
            <a:r>
              <a:rPr lang="en-US" sz="1000" dirty="0">
                <a:ea typeface="Roboto" panose="02000000000000000000" pitchFamily="2" charset="0"/>
              </a:rPr>
              <a:t>15.0 Research Funded by the Department of Defense </a:t>
            </a:r>
          </a:p>
          <a:p>
            <a:pPr marL="698830" lvl="1" indent="-232943">
              <a:buFont typeface="Arial" charset="0"/>
              <a:buChar char="•"/>
              <a:defRPr/>
            </a:pPr>
            <a:r>
              <a:rPr lang="en-US" sz="1000" dirty="0">
                <a:ea typeface="Roboto" panose="02000000000000000000" pitchFamily="2" charset="0"/>
              </a:rPr>
              <a:t>Policy describes how researchers employ consent processes and methods of documentation appropriate to the type of research and the study population, emphasizing the importance of comprehension and voluntary participation to foster informed decision-making by participants</a:t>
            </a:r>
          </a:p>
          <a:p>
            <a:pPr marL="698830" lvl="1" indent="-232943">
              <a:buFont typeface="Arial" charset="0"/>
              <a:buChar char="•"/>
              <a:defRPr/>
            </a:pPr>
            <a:r>
              <a:rPr lang="en-US" sz="1000" dirty="0">
                <a:ea typeface="Roboto" panose="02000000000000000000" pitchFamily="2" charset="0"/>
              </a:rPr>
              <a:t>Research Conducted by the Department of Education</a:t>
            </a:r>
          </a:p>
          <a:p>
            <a:pPr marL="698830" lvl="1" indent="-232943">
              <a:buFont typeface="Arial" charset="0"/>
              <a:buChar char="•"/>
              <a:defRPr/>
            </a:pPr>
            <a:r>
              <a:rPr lang="en-US" sz="1000" dirty="0">
                <a:ea typeface="Roboto" panose="02000000000000000000" pitchFamily="2" charset="0"/>
              </a:rPr>
              <a:t>FERPA Policy – policy includes a process to comply with FERPA and defines FERPA components.</a:t>
            </a:r>
          </a:p>
          <a:p>
            <a:pPr marL="698830" lvl="1" indent="-232943">
              <a:buFont typeface="Arial" charset="0"/>
              <a:buChar char="•"/>
              <a:defRPr/>
            </a:pPr>
            <a:r>
              <a:rPr lang="en-US" sz="1000" dirty="0">
                <a:ea typeface="Roboto" panose="02000000000000000000" pitchFamily="2" charset="0"/>
              </a:rPr>
              <a:t>Protection of Pupil Rights Amendment (PPRA) policy includes a process to comply with PPRA and defines PPRA components.</a:t>
            </a:r>
          </a:p>
          <a:p>
            <a:pPr marL="698830" lvl="1" indent="-232943">
              <a:buFont typeface="Arial" charset="0"/>
              <a:buChar char="•"/>
              <a:defRPr/>
            </a:pPr>
            <a:endParaRPr lang="en-US" sz="1000" dirty="0">
              <a:ea typeface="Roboto" panose="02000000000000000000" pitchFamily="2" charset="0"/>
            </a:endParaRPr>
          </a:p>
          <a:p>
            <a:pPr marL="698830" lvl="1" indent="-232943">
              <a:buFont typeface="Arial" charset="0"/>
              <a:buChar char="•"/>
              <a:defRPr/>
            </a:pPr>
            <a:r>
              <a:rPr lang="en-US" sz="1000" b="1" dirty="0"/>
              <a:t>FERPA</a:t>
            </a:r>
            <a:r>
              <a:rPr lang="en-US" sz="1000" dirty="0"/>
              <a:t> (Family Educational Rights and Privacy Act of 1974) is federal legislation in the United States that </a:t>
            </a:r>
            <a:r>
              <a:rPr lang="en-US" sz="1000" b="1" dirty="0"/>
              <a:t>protects the privacy of students' personally identifiable information </a:t>
            </a:r>
            <a:r>
              <a:rPr lang="en-US" sz="1000" dirty="0"/>
              <a:t>(PII</a:t>
            </a:r>
            <a:r>
              <a:rPr lang="en-US" sz="1000" b="1" dirty="0"/>
              <a:t>). The act applies to all educational institutions that receive federal funds</a:t>
            </a:r>
            <a:r>
              <a:rPr lang="en-US" sz="1000" dirty="0"/>
              <a:t>.</a:t>
            </a:r>
          </a:p>
          <a:p>
            <a:pPr marL="698830" lvl="1" indent="-232943">
              <a:buFont typeface="Arial" charset="0"/>
              <a:buChar char="•"/>
              <a:defRPr/>
            </a:pPr>
            <a:r>
              <a:rPr lang="en-US" sz="1000" dirty="0"/>
              <a:t>PPRA (The Protection of Pupil Rights Amendment, recognized by the acronym PPRA, applies to programs that get their funding from </a:t>
            </a:r>
            <a:r>
              <a:rPr lang="en-US" sz="1000" b="1" dirty="0"/>
              <a:t>The United States Department of Education</a:t>
            </a:r>
            <a:r>
              <a:rPr lang="en-US" sz="1000" dirty="0"/>
              <a:t>. The PPRA was written to protect the rights of parents and students in two specific ways. First, </a:t>
            </a:r>
            <a:r>
              <a:rPr lang="en-US" sz="1000" b="1" dirty="0"/>
              <a:t>any material used by students in ED funded surveys, analyses, or evaluations will be made available to parents to inspect prior to use with their child</a:t>
            </a:r>
            <a:r>
              <a:rPr lang="en-US" sz="1000" dirty="0"/>
              <a:t>. Secondly, it ensures that </a:t>
            </a:r>
            <a:r>
              <a:rPr lang="en-US" sz="1000" b="1" dirty="0"/>
              <a:t>schools and contractors acquire written parental consent before a minor student is required to participate in ED funded surveys, analyses or evaluations which may reveal personal information </a:t>
            </a:r>
            <a:r>
              <a:rPr lang="en-US" sz="1000" dirty="0"/>
              <a:t>about the following:</a:t>
            </a:r>
          </a:p>
          <a:p>
            <a:pPr lvl="2"/>
            <a:r>
              <a:rPr lang="en-US" sz="1000" b="1" dirty="0"/>
              <a:t>Political affiliations or beliefs of the student or student's parent</a:t>
            </a:r>
            <a:r>
              <a:rPr lang="en-US" sz="1000" dirty="0"/>
              <a:t>;</a:t>
            </a:r>
          </a:p>
          <a:p>
            <a:pPr lvl="2"/>
            <a:r>
              <a:rPr lang="en-US" sz="1000" b="1" dirty="0"/>
              <a:t>Mental or psychological </a:t>
            </a:r>
            <a:r>
              <a:rPr lang="en-US" sz="1000" dirty="0"/>
              <a:t>problems of the student or student's family;</a:t>
            </a:r>
          </a:p>
          <a:p>
            <a:pPr lvl="2"/>
            <a:r>
              <a:rPr lang="en-US" sz="1000" b="1" dirty="0"/>
              <a:t>Religious practices, </a:t>
            </a:r>
            <a:r>
              <a:rPr lang="en-US" sz="1000" dirty="0"/>
              <a:t>affiliations, or beliefs of the student or parents; or</a:t>
            </a:r>
          </a:p>
          <a:p>
            <a:pPr lvl="2"/>
            <a:r>
              <a:rPr lang="en-US" sz="1000" b="1" dirty="0"/>
              <a:t>Income, </a:t>
            </a:r>
            <a:r>
              <a:rPr lang="en-US" sz="1000" dirty="0"/>
              <a:t>other than as required by law to determine program eligibility.</a:t>
            </a:r>
          </a:p>
          <a:p>
            <a:pPr marL="1630604" lvl="3" indent="-232943">
              <a:buFont typeface="Arial" charset="0"/>
              <a:buChar char="•"/>
              <a:defRPr/>
            </a:pPr>
            <a:endParaRPr lang="en-US" sz="1000" dirty="0">
              <a:ea typeface="Roboto"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1578F845-80B8-884A-A409-069EFA52B54E}" type="slidenum">
              <a:rPr lang="en-US" smtClean="0"/>
              <a:t>18</a:t>
            </a:fld>
            <a:endParaRPr lang="en-US" dirty="0"/>
          </a:p>
        </p:txBody>
      </p:sp>
    </p:spTree>
    <p:extLst>
      <p:ext uri="{BB962C8B-B14F-4D97-AF65-F5344CB8AC3E}">
        <p14:creationId xmlns:p14="http://schemas.microsoft.com/office/powerpoint/2010/main" val="446518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8F845-80B8-884A-A409-069EFA52B54E}" type="slidenum">
              <a:rPr lang="en-US" smtClean="0"/>
              <a:t>19</a:t>
            </a:fld>
            <a:endParaRPr lang="en-US" dirty="0"/>
          </a:p>
        </p:txBody>
      </p:sp>
    </p:spTree>
    <p:extLst>
      <p:ext uri="{BB962C8B-B14F-4D97-AF65-F5344CB8AC3E}">
        <p14:creationId xmlns:p14="http://schemas.microsoft.com/office/powerpoint/2010/main" val="172618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2175" y="1162050"/>
            <a:ext cx="2686050" cy="2014538"/>
          </a:xfrm>
        </p:spPr>
      </p:sp>
      <p:sp>
        <p:nvSpPr>
          <p:cNvPr id="3" name="Notes Placeholder 2"/>
          <p:cNvSpPr>
            <a:spLocks noGrp="1"/>
          </p:cNvSpPr>
          <p:nvPr>
            <p:ph type="body" idx="1"/>
          </p:nvPr>
        </p:nvSpPr>
        <p:spPr>
          <a:xfrm>
            <a:off x="701040" y="3331210"/>
            <a:ext cx="5608320" cy="3660458"/>
          </a:xfrm>
        </p:spPr>
        <p:txBody>
          <a:bodyPr/>
          <a:lstStyle/>
          <a:p>
            <a:r>
              <a:rPr lang="en-US" dirty="0"/>
              <a:t>And those who have adopted the Common Rule, including DHHS (NIH).</a:t>
            </a:r>
          </a:p>
          <a:p>
            <a:endParaRPr lang="en-US" b="1" dirty="0"/>
          </a:p>
          <a:p>
            <a:endParaRPr lang="en-US" dirty="0"/>
          </a:p>
        </p:txBody>
      </p:sp>
      <p:sp>
        <p:nvSpPr>
          <p:cNvPr id="4" name="Slide Number Placeholder 3"/>
          <p:cNvSpPr>
            <a:spLocks noGrp="1"/>
          </p:cNvSpPr>
          <p:nvPr>
            <p:ph type="sldNum" sz="quarter" idx="10"/>
          </p:nvPr>
        </p:nvSpPr>
        <p:spPr/>
        <p:txBody>
          <a:bodyPr/>
          <a:lstStyle/>
          <a:p>
            <a:fld id="{1578F845-80B8-884A-A409-069EFA52B54E}" type="slidenum">
              <a:rPr lang="en-US" smtClean="0"/>
              <a:t>2</a:t>
            </a:fld>
            <a:endParaRPr lang="en-US" dirty="0"/>
          </a:p>
        </p:txBody>
      </p:sp>
    </p:spTree>
    <p:extLst>
      <p:ext uri="{BB962C8B-B14F-4D97-AF65-F5344CB8AC3E}">
        <p14:creationId xmlns:p14="http://schemas.microsoft.com/office/powerpoint/2010/main" val="1274215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8F845-80B8-884A-A409-069EFA52B54E}" type="slidenum">
              <a:rPr lang="en-US" smtClean="0"/>
              <a:t>20</a:t>
            </a:fld>
            <a:endParaRPr lang="en-US" dirty="0"/>
          </a:p>
        </p:txBody>
      </p:sp>
    </p:spTree>
    <p:extLst>
      <p:ext uri="{BB962C8B-B14F-4D97-AF65-F5344CB8AC3E}">
        <p14:creationId xmlns:p14="http://schemas.microsoft.com/office/powerpoint/2010/main" val="148871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F845-80B8-884A-A409-069EFA52B54E}" type="slidenum">
              <a:rPr lang="en-US" smtClean="0"/>
              <a:t>21</a:t>
            </a:fld>
            <a:endParaRPr lang="en-US" dirty="0"/>
          </a:p>
        </p:txBody>
      </p:sp>
    </p:spTree>
    <p:extLst>
      <p:ext uri="{BB962C8B-B14F-4D97-AF65-F5344CB8AC3E}">
        <p14:creationId xmlns:p14="http://schemas.microsoft.com/office/powerpoint/2010/main" val="638877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8F845-80B8-884A-A409-069EFA52B54E}" type="slidenum">
              <a:rPr lang="en-US" smtClean="0"/>
              <a:t>22</a:t>
            </a:fld>
            <a:endParaRPr lang="en-US" dirty="0"/>
          </a:p>
        </p:txBody>
      </p:sp>
    </p:spTree>
    <p:extLst>
      <p:ext uri="{BB962C8B-B14F-4D97-AF65-F5344CB8AC3E}">
        <p14:creationId xmlns:p14="http://schemas.microsoft.com/office/powerpoint/2010/main" val="620778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8F845-80B8-884A-A409-069EFA52B54E}" type="slidenum">
              <a:rPr lang="en-US" smtClean="0"/>
              <a:t>23</a:t>
            </a:fld>
            <a:endParaRPr lang="en-US" dirty="0"/>
          </a:p>
        </p:txBody>
      </p:sp>
    </p:spTree>
    <p:extLst>
      <p:ext uri="{BB962C8B-B14F-4D97-AF65-F5344CB8AC3E}">
        <p14:creationId xmlns:p14="http://schemas.microsoft.com/office/powerpoint/2010/main" val="1715657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8F845-80B8-884A-A409-069EFA52B54E}" type="slidenum">
              <a:rPr lang="en-US" smtClean="0"/>
              <a:t>24</a:t>
            </a:fld>
            <a:endParaRPr lang="en-US" dirty="0"/>
          </a:p>
        </p:txBody>
      </p:sp>
    </p:spTree>
    <p:extLst>
      <p:ext uri="{BB962C8B-B14F-4D97-AF65-F5344CB8AC3E}">
        <p14:creationId xmlns:p14="http://schemas.microsoft.com/office/powerpoint/2010/main" val="335278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8F845-80B8-884A-A409-069EFA52B54E}" type="slidenum">
              <a:rPr lang="en-US" smtClean="0"/>
              <a:t>25</a:t>
            </a:fld>
            <a:endParaRPr lang="en-US" dirty="0"/>
          </a:p>
        </p:txBody>
      </p:sp>
    </p:spTree>
    <p:extLst>
      <p:ext uri="{BB962C8B-B14F-4D97-AF65-F5344CB8AC3E}">
        <p14:creationId xmlns:p14="http://schemas.microsoft.com/office/powerpoint/2010/main" val="2759594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8F845-80B8-884A-A409-069EFA52B54E}" type="slidenum">
              <a:rPr lang="en-US" smtClean="0"/>
              <a:t>26</a:t>
            </a:fld>
            <a:endParaRPr lang="en-US" dirty="0"/>
          </a:p>
        </p:txBody>
      </p:sp>
    </p:spTree>
    <p:extLst>
      <p:ext uri="{BB962C8B-B14F-4D97-AF65-F5344CB8AC3E}">
        <p14:creationId xmlns:p14="http://schemas.microsoft.com/office/powerpoint/2010/main" val="2577185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8F845-80B8-884A-A409-069EFA52B54E}" type="slidenum">
              <a:rPr lang="en-US" smtClean="0"/>
              <a:t>27</a:t>
            </a:fld>
            <a:endParaRPr lang="en-US" dirty="0"/>
          </a:p>
        </p:txBody>
      </p:sp>
    </p:spTree>
    <p:extLst>
      <p:ext uri="{BB962C8B-B14F-4D97-AF65-F5344CB8AC3E}">
        <p14:creationId xmlns:p14="http://schemas.microsoft.com/office/powerpoint/2010/main" val="158536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F845-80B8-884A-A409-069EFA52B54E}" type="slidenum">
              <a:rPr lang="en-US" smtClean="0"/>
              <a:t>3</a:t>
            </a:fld>
            <a:endParaRPr lang="en-US" dirty="0"/>
          </a:p>
        </p:txBody>
      </p:sp>
    </p:spTree>
    <p:extLst>
      <p:ext uri="{BB962C8B-B14F-4D97-AF65-F5344CB8AC3E}">
        <p14:creationId xmlns:p14="http://schemas.microsoft.com/office/powerpoint/2010/main" val="38333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F845-80B8-884A-A409-069EFA52B54E}" type="slidenum">
              <a:rPr lang="en-US" smtClean="0"/>
              <a:t>4</a:t>
            </a:fld>
            <a:endParaRPr lang="en-US" dirty="0"/>
          </a:p>
        </p:txBody>
      </p:sp>
    </p:spTree>
    <p:extLst>
      <p:ext uri="{BB962C8B-B14F-4D97-AF65-F5344CB8AC3E}">
        <p14:creationId xmlns:p14="http://schemas.microsoft.com/office/powerpoint/2010/main" val="25061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F845-80B8-884A-A409-069EFA52B54E}" type="slidenum">
              <a:rPr lang="en-US" smtClean="0"/>
              <a:t>5</a:t>
            </a:fld>
            <a:endParaRPr lang="en-US" dirty="0"/>
          </a:p>
        </p:txBody>
      </p:sp>
    </p:spTree>
    <p:extLst>
      <p:ext uri="{BB962C8B-B14F-4D97-AF65-F5344CB8AC3E}">
        <p14:creationId xmlns:p14="http://schemas.microsoft.com/office/powerpoint/2010/main" val="50674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F845-80B8-884A-A409-069EFA52B54E}" type="slidenum">
              <a:rPr lang="en-US" smtClean="0"/>
              <a:t>6</a:t>
            </a:fld>
            <a:endParaRPr lang="en-US" dirty="0"/>
          </a:p>
        </p:txBody>
      </p:sp>
    </p:spTree>
    <p:extLst>
      <p:ext uri="{BB962C8B-B14F-4D97-AF65-F5344CB8AC3E}">
        <p14:creationId xmlns:p14="http://schemas.microsoft.com/office/powerpoint/2010/main" val="917660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F845-80B8-884A-A409-069EFA52B54E}" type="slidenum">
              <a:rPr lang="en-US" smtClean="0"/>
              <a:t>7</a:t>
            </a:fld>
            <a:endParaRPr lang="en-US" dirty="0"/>
          </a:p>
        </p:txBody>
      </p:sp>
    </p:spTree>
    <p:extLst>
      <p:ext uri="{BB962C8B-B14F-4D97-AF65-F5344CB8AC3E}">
        <p14:creationId xmlns:p14="http://schemas.microsoft.com/office/powerpoint/2010/main" val="115621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578F845-80B8-884A-A409-069EFA52B54E}" type="slidenum">
              <a:rPr lang="en-US" smtClean="0"/>
              <a:t>8</a:t>
            </a:fld>
            <a:endParaRPr lang="en-US" dirty="0"/>
          </a:p>
        </p:txBody>
      </p:sp>
    </p:spTree>
    <p:extLst>
      <p:ext uri="{BB962C8B-B14F-4D97-AF65-F5344CB8AC3E}">
        <p14:creationId xmlns:p14="http://schemas.microsoft.com/office/powerpoint/2010/main" val="135441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F845-80B8-884A-A409-069EFA52B54E}" type="slidenum">
              <a:rPr lang="en-US" smtClean="0"/>
              <a:t>9</a:t>
            </a:fld>
            <a:endParaRPr lang="en-US" dirty="0"/>
          </a:p>
        </p:txBody>
      </p:sp>
    </p:spTree>
    <p:extLst>
      <p:ext uri="{BB962C8B-B14F-4D97-AF65-F5344CB8AC3E}">
        <p14:creationId xmlns:p14="http://schemas.microsoft.com/office/powerpoint/2010/main" val="33359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3867C5-3240-434E-9CEF-ADD88A2D2DC1}" type="datetimeFigureOut">
              <a:rPr lang="en-US" smtClean="0"/>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867C5-3240-434E-9CEF-ADD88A2D2DC1}" type="datetimeFigureOut">
              <a:rPr lang="en-US" smtClean="0"/>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867C5-3240-434E-9CEF-ADD88A2D2DC1}" type="datetimeFigureOut">
              <a:rPr lang="en-US" smtClean="0"/>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45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888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33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21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060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989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630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447800"/>
            <a:ext cx="8610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60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0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541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60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785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70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867C5-3240-434E-9CEF-ADD88A2D2DC1}" type="datetimeFigureOut">
              <a:rPr lang="en-US" smtClean="0"/>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3867C5-3240-434E-9CEF-ADD88A2D2DC1}" type="datetimeFigureOut">
              <a:rPr lang="en-US" smtClean="0"/>
              <a:t>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3867C5-3240-434E-9CEF-ADD88A2D2DC1}" type="datetimeFigureOut">
              <a:rPr lang="en-US" smtClean="0"/>
              <a:t>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6A14E5-A88B-4B61-9C31-23D7A1F1920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3867C5-3240-434E-9CEF-ADD88A2D2DC1}" type="datetimeFigureOut">
              <a:rPr lang="en-US" smtClean="0"/>
              <a:t>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6A14E5-A88B-4B61-9C31-23D7A1F1920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867C5-3240-434E-9CEF-ADD88A2D2DC1}" type="datetimeFigureOut">
              <a:rPr lang="en-US" smtClean="0"/>
              <a:t>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6A14E5-A88B-4B61-9C31-23D7A1F1920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867C5-3240-434E-9CEF-ADD88A2D2DC1}" type="datetimeFigureOut">
              <a:rPr lang="en-US" smtClean="0"/>
              <a:t>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867C5-3240-434E-9CEF-ADD88A2D2DC1}" type="datetimeFigureOut">
              <a:rPr lang="en-US" smtClean="0"/>
              <a:t>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867C5-3240-434E-9CEF-ADD88A2D2DC1}" type="datetimeFigureOut">
              <a:rPr lang="en-US" smtClean="0"/>
              <a:t>2/15/2016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A14E5-A88B-4B61-9C31-23D7A1F192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 id="2147483667" r:id="rId15"/>
    <p:sldLayoutId id="2147483671" r:id="rId16"/>
    <p:sldLayoutId id="2147483672" r:id="rId17"/>
    <p:sldLayoutId id="2147483673" r:id="rId18"/>
    <p:sldLayoutId id="2147483674" r:id="rId19"/>
    <p:sldLayoutId id="2147483676" r:id="rId20"/>
    <p:sldLayoutId id="2147483677" r:id="rId21"/>
    <p:sldLayoutId id="2147483678" r:id="rId22"/>
    <p:sldLayoutId id="2147483680" r:id="rId23"/>
    <p:sldLayoutId id="2147483681" r:id="rId24"/>
    <p:sldLayoutId id="2147483682"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aahrpp.org/learn/considering-accreditation/conduct-a-self-assessment" TargetMode="External"/><Relationship Id="rId7" Type="http://schemas.openxmlformats.org/officeDocument/2006/relationships/hyperlink" Target="http://www.aahrpp.org/apply/how-to-apply/council-review"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www.aahrpp.org/apply/process-overview/standards" TargetMode="External"/><Relationship Id="rId5" Type="http://schemas.openxmlformats.org/officeDocument/2006/relationships/hyperlink" Target="http://www.aahrpp.org/apply/resources/application-forms-and-guidance" TargetMode="External"/><Relationship Id="rId4" Type="http://schemas.openxmlformats.org/officeDocument/2006/relationships/hyperlink" Target="http://www.aahrpp.org/learn/about-aahrpp/council-on-accreditation" TargetMode="External"/><Relationship Id="rId9"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0"/>
            <a:ext cx="7772400" cy="1470025"/>
          </a:xfrm>
          <a:effectLst/>
        </p:spPr>
        <p:txBody>
          <a:bodyPr>
            <a:noAutofit/>
          </a:bodyPr>
          <a:lstStyle/>
          <a:p>
            <a:r>
              <a:rPr lang="en-US" b="1" dirty="0">
                <a:solidFill>
                  <a:schemeClr val="accent4">
                    <a:lumMod val="50000"/>
                  </a:schemeClr>
                </a:solidFill>
                <a:latin typeface="+mn-lt"/>
              </a:rPr>
              <a:t>AAHRPP </a:t>
            </a:r>
            <a:r>
              <a:rPr lang="en-US" b="1" dirty="0" smtClean="0">
                <a:solidFill>
                  <a:schemeClr val="accent4">
                    <a:lumMod val="50000"/>
                  </a:schemeClr>
                </a:solidFill>
                <a:latin typeface="+mn-lt"/>
              </a:rPr>
              <a:t>Standards</a:t>
            </a:r>
            <a:endParaRPr lang="en-US" dirty="0">
              <a:solidFill>
                <a:schemeClr val="accent4">
                  <a:lumMod val="50000"/>
                </a:schemeClr>
              </a:solidFill>
              <a:latin typeface="+mn-lt"/>
            </a:endParaRPr>
          </a:p>
        </p:txBody>
      </p:sp>
      <p:sp>
        <p:nvSpPr>
          <p:cNvPr id="10" name="Rectangle 9"/>
          <p:cNvSpPr/>
          <p:nvPr/>
        </p:nvSpPr>
        <p:spPr>
          <a:xfrm>
            <a:off x="2514600" y="5261659"/>
            <a:ext cx="4572000" cy="646331"/>
          </a:xfrm>
          <a:prstGeom prst="rect">
            <a:avLst/>
          </a:prstGeom>
        </p:spPr>
        <p:txBody>
          <a:bodyPr>
            <a:spAutoFit/>
          </a:bodyPr>
          <a:lstStyle/>
          <a:p>
            <a:r>
              <a:rPr lang="en-US" b="1" dirty="0"/>
              <a:t>Investigator Responsibilities for Research Involving Human </a:t>
            </a:r>
            <a:r>
              <a:rPr lang="en-US" b="1" dirty="0" smtClean="0"/>
              <a:t>Subjects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77AE537D-26A7-0147-A225-1EE7CD55717D}" type="slidenum">
                <a:rPr lang="id-ID" sz="1050">
                  <a:solidFill>
                    <a:schemeClr val="accent6"/>
                  </a:solidFill>
                  <a:latin typeface="Roboto" panose="02000000000000000000" pitchFamily="2" charset="0"/>
                  <a:ea typeface="Roboto" panose="02000000000000000000" pitchFamily="2" charset="0"/>
                </a:rPr>
                <a:pPr algn="ctr">
                  <a:defRPr/>
                </a:pPr>
                <a:t>10</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2605087" y="1240632"/>
            <a:ext cx="3873104" cy="507831"/>
          </a:xfrm>
          <a:prstGeom prst="rect">
            <a:avLst/>
          </a:prstGeom>
          <a:noFill/>
        </p:spPr>
        <p:txBody>
          <a:bodyPr>
            <a:spAutoFit/>
          </a:bodyPr>
          <a:lstStyle/>
          <a:p>
            <a:pPr algn="ctr">
              <a:defRPr/>
            </a:pPr>
            <a:r>
              <a:rPr lang="id-ID" sz="2700" dirty="0" smtClean="0">
                <a:solidFill>
                  <a:schemeClr val="bg2">
                    <a:lumMod val="10000"/>
                  </a:schemeClr>
                </a:solidFill>
              </a:rPr>
              <a:t>AAHRPP Standards</a:t>
            </a:r>
            <a:endParaRPr lang="id-ID" sz="2700" dirty="0">
              <a:solidFill>
                <a:schemeClr val="bg2">
                  <a:lumMod val="10000"/>
                </a:schemeClr>
              </a:solidFill>
            </a:endParaRPr>
          </a:p>
        </p:txBody>
      </p:sp>
      <p:sp>
        <p:nvSpPr>
          <p:cNvPr id="7" name="Freeform 9"/>
          <p:cNvSpPr>
            <a:spLocks/>
          </p:cNvSpPr>
          <p:nvPr/>
        </p:nvSpPr>
        <p:spPr bwMode="auto">
          <a:xfrm rot="-8100000">
            <a:off x="1213247" y="3405187"/>
            <a:ext cx="1604963" cy="1604963"/>
          </a:xfrm>
          <a:custGeom>
            <a:avLst/>
            <a:gdLst>
              <a:gd name="T0" fmla="*/ 314524 w 728"/>
              <a:gd name="T1" fmla="*/ 1827927 h 727"/>
              <a:gd name="T2" fmla="*/ 1069971 w 728"/>
              <a:gd name="T3" fmla="*/ 2139940 h 727"/>
              <a:gd name="T4" fmla="*/ 1069971 w 728"/>
              <a:gd name="T5" fmla="*/ 1636598 h 727"/>
              <a:gd name="T6" fmla="*/ 670201 w 728"/>
              <a:gd name="T7" fmla="*/ 1468817 h 727"/>
              <a:gd name="T8" fmla="*/ 505590 w 728"/>
              <a:gd name="T9" fmla="*/ 1068498 h 727"/>
              <a:gd name="T10" fmla="*/ 670201 w 728"/>
              <a:gd name="T11" fmla="*/ 668179 h 727"/>
              <a:gd name="T12" fmla="*/ 1069971 w 728"/>
              <a:gd name="T13" fmla="*/ 503342 h 727"/>
              <a:gd name="T14" fmla="*/ 1469740 w 728"/>
              <a:gd name="T15" fmla="*/ 668179 h 727"/>
              <a:gd name="T16" fmla="*/ 1634351 w 728"/>
              <a:gd name="T17" fmla="*/ 1068498 h 727"/>
              <a:gd name="T18" fmla="*/ 2139941 w 728"/>
              <a:gd name="T19" fmla="*/ 1068498 h 727"/>
              <a:gd name="T20" fmla="*/ 1825417 w 728"/>
              <a:gd name="T21" fmla="*/ 312013 h 727"/>
              <a:gd name="T22" fmla="*/ 1069971 w 728"/>
              <a:gd name="T23" fmla="*/ 0 h 727"/>
              <a:gd name="T24" fmla="*/ 314524 w 728"/>
              <a:gd name="T25" fmla="*/ 312013 h 727"/>
              <a:gd name="T26" fmla="*/ 0 w 728"/>
              <a:gd name="T27" fmla="*/ 1068498 h 727"/>
              <a:gd name="T28" fmla="*/ 314524 w 728"/>
              <a:gd name="T29" fmla="*/ 1827927 h 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9"/>
          <p:cNvSpPr>
            <a:spLocks/>
          </p:cNvSpPr>
          <p:nvPr/>
        </p:nvSpPr>
        <p:spPr bwMode="auto">
          <a:xfrm rot="13500000">
            <a:off x="2965847" y="3405187"/>
            <a:ext cx="1604963" cy="1604963"/>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a:lstStyle/>
          <a:p>
            <a:pPr>
              <a:defRPr/>
            </a:pPr>
            <a:endParaRPr lang="id-ID" sz="1350" dirty="0"/>
          </a:p>
        </p:txBody>
      </p:sp>
      <p:sp>
        <p:nvSpPr>
          <p:cNvPr id="9" name="Freeform 9"/>
          <p:cNvSpPr>
            <a:spLocks/>
          </p:cNvSpPr>
          <p:nvPr/>
        </p:nvSpPr>
        <p:spPr bwMode="auto">
          <a:xfrm rot="2700000">
            <a:off x="2087166" y="2551510"/>
            <a:ext cx="1604963" cy="1604963"/>
          </a:xfrm>
          <a:custGeom>
            <a:avLst/>
            <a:gdLst>
              <a:gd name="T0" fmla="*/ 314524 w 728"/>
              <a:gd name="T1" fmla="*/ 1827928 h 727"/>
              <a:gd name="T2" fmla="*/ 1069971 w 728"/>
              <a:gd name="T3" fmla="*/ 2139941 h 727"/>
              <a:gd name="T4" fmla="*/ 1069971 w 728"/>
              <a:gd name="T5" fmla="*/ 1636599 h 727"/>
              <a:gd name="T6" fmla="*/ 670201 w 728"/>
              <a:gd name="T7" fmla="*/ 1468818 h 727"/>
              <a:gd name="T8" fmla="*/ 505590 w 728"/>
              <a:gd name="T9" fmla="*/ 1068499 h 727"/>
              <a:gd name="T10" fmla="*/ 670201 w 728"/>
              <a:gd name="T11" fmla="*/ 668180 h 727"/>
              <a:gd name="T12" fmla="*/ 1069971 w 728"/>
              <a:gd name="T13" fmla="*/ 503342 h 727"/>
              <a:gd name="T14" fmla="*/ 1469740 w 728"/>
              <a:gd name="T15" fmla="*/ 668180 h 727"/>
              <a:gd name="T16" fmla="*/ 1634351 w 728"/>
              <a:gd name="T17" fmla="*/ 1068499 h 727"/>
              <a:gd name="T18" fmla="*/ 2139941 w 728"/>
              <a:gd name="T19" fmla="*/ 1068499 h 727"/>
              <a:gd name="T20" fmla="*/ 1825417 w 728"/>
              <a:gd name="T21" fmla="*/ 312013 h 727"/>
              <a:gd name="T22" fmla="*/ 1069971 w 728"/>
              <a:gd name="T23" fmla="*/ 0 h 727"/>
              <a:gd name="T24" fmla="*/ 314524 w 728"/>
              <a:gd name="T25" fmla="*/ 312013 h 727"/>
              <a:gd name="T26" fmla="*/ 0 w 728"/>
              <a:gd name="T27" fmla="*/ 1068499 h 727"/>
              <a:gd name="T28" fmla="*/ 314524 w 728"/>
              <a:gd name="T29" fmla="*/ 1827928 h 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grpSp>
        <p:nvGrpSpPr>
          <p:cNvPr id="11" name="Group 10"/>
          <p:cNvGrpSpPr>
            <a:grpSpLocks/>
          </p:cNvGrpSpPr>
          <p:nvPr/>
        </p:nvGrpSpPr>
        <p:grpSpPr bwMode="auto">
          <a:xfrm>
            <a:off x="1378744" y="3545682"/>
            <a:ext cx="450056" cy="369094"/>
            <a:chOff x="7836195" y="3464709"/>
            <a:chExt cx="599208" cy="492388"/>
          </a:xfrm>
        </p:grpSpPr>
        <p:sp>
          <p:nvSpPr>
            <p:cNvPr id="12" name="Oval 11"/>
            <p:cNvSpPr/>
            <p:nvPr/>
          </p:nvSpPr>
          <p:spPr>
            <a:xfrm rot="2700000">
              <a:off x="7882471" y="3464403"/>
              <a:ext cx="492388" cy="492999"/>
            </a:xfrm>
            <a:prstGeom prst="ellipse">
              <a:avLst/>
            </a:prstGeom>
            <a:solidFill>
              <a:srgbClr val="F9F9F9"/>
            </a:solidFill>
            <a:ln w="133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solidFill>
                  <a:srgbClr val="4E9F8E"/>
                </a:solidFill>
              </a:endParaRPr>
            </a:p>
          </p:txBody>
        </p:sp>
        <p:sp>
          <p:nvSpPr>
            <p:cNvPr id="13" name="TextBox 12"/>
            <p:cNvSpPr txBox="1"/>
            <p:nvPr/>
          </p:nvSpPr>
          <p:spPr>
            <a:xfrm>
              <a:off x="7836195" y="3536184"/>
              <a:ext cx="599208" cy="400323"/>
            </a:xfrm>
            <a:prstGeom prst="rect">
              <a:avLst/>
            </a:prstGeom>
            <a:noFill/>
          </p:spPr>
          <p:txBody>
            <a:bodyPr>
              <a:spAutoFit/>
            </a:bodyPr>
            <a:lstStyle/>
            <a:p>
              <a:pPr algn="ctr">
                <a:defRPr/>
              </a:pPr>
              <a:r>
                <a:rPr lang="id-ID" sz="1350" b="1" dirty="0">
                  <a:solidFill>
                    <a:schemeClr val="bg2">
                      <a:lumMod val="10000"/>
                    </a:schemeClr>
                  </a:solidFill>
                  <a:ea typeface="Roboto" panose="02000000000000000000" pitchFamily="2" charset="0"/>
                </a:rPr>
                <a:t>01</a:t>
              </a:r>
            </a:p>
          </p:txBody>
        </p:sp>
      </p:grpSp>
      <p:grpSp>
        <p:nvGrpSpPr>
          <p:cNvPr id="14" name="Group 13"/>
          <p:cNvGrpSpPr>
            <a:grpSpLocks/>
          </p:cNvGrpSpPr>
          <p:nvPr/>
        </p:nvGrpSpPr>
        <p:grpSpPr bwMode="auto">
          <a:xfrm>
            <a:off x="2661048" y="2413398"/>
            <a:ext cx="450056" cy="370284"/>
            <a:chOff x="9545610" y="1955600"/>
            <a:chExt cx="599208" cy="492388"/>
          </a:xfrm>
        </p:grpSpPr>
        <p:sp>
          <p:nvSpPr>
            <p:cNvPr id="15" name="Oval 14"/>
            <p:cNvSpPr/>
            <p:nvPr/>
          </p:nvSpPr>
          <p:spPr>
            <a:xfrm rot="2700000">
              <a:off x="9602983" y="1955294"/>
              <a:ext cx="492388" cy="492999"/>
            </a:xfrm>
            <a:prstGeom prst="ellipse">
              <a:avLst/>
            </a:prstGeom>
            <a:solidFill>
              <a:schemeClr val="bg1"/>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16" name="TextBox 15"/>
            <p:cNvSpPr txBox="1"/>
            <p:nvPr/>
          </p:nvSpPr>
          <p:spPr>
            <a:xfrm>
              <a:off x="9545610" y="2018928"/>
              <a:ext cx="599208" cy="399036"/>
            </a:xfrm>
            <a:prstGeom prst="rect">
              <a:avLst/>
            </a:prstGeom>
            <a:noFill/>
          </p:spPr>
          <p:txBody>
            <a:bodyPr>
              <a:spAutoFit/>
            </a:bodyPr>
            <a:lstStyle/>
            <a:p>
              <a:pPr algn="ctr">
                <a:defRPr/>
              </a:pPr>
              <a:r>
                <a:rPr lang="id-ID" sz="1350" b="1" dirty="0">
                  <a:solidFill>
                    <a:schemeClr val="bg2">
                      <a:lumMod val="10000"/>
                    </a:schemeClr>
                  </a:solidFill>
                  <a:ea typeface="Roboto" panose="02000000000000000000" pitchFamily="2" charset="0"/>
                </a:rPr>
                <a:t>02</a:t>
              </a:r>
            </a:p>
          </p:txBody>
        </p:sp>
      </p:grpSp>
      <p:grpSp>
        <p:nvGrpSpPr>
          <p:cNvPr id="17" name="Group 16"/>
          <p:cNvGrpSpPr>
            <a:grpSpLocks/>
          </p:cNvGrpSpPr>
          <p:nvPr/>
        </p:nvGrpSpPr>
        <p:grpSpPr bwMode="auto">
          <a:xfrm>
            <a:off x="3975498" y="3554016"/>
            <a:ext cx="450056" cy="369094"/>
            <a:chOff x="10716797" y="5108091"/>
            <a:chExt cx="599208" cy="492388"/>
          </a:xfrm>
        </p:grpSpPr>
        <p:sp>
          <p:nvSpPr>
            <p:cNvPr id="18" name="Oval 17"/>
            <p:cNvSpPr/>
            <p:nvPr/>
          </p:nvSpPr>
          <p:spPr>
            <a:xfrm rot="2700000">
              <a:off x="10774962" y="5108578"/>
              <a:ext cx="492388" cy="491414"/>
            </a:xfrm>
            <a:prstGeom prst="ellipse">
              <a:avLst/>
            </a:prstGeom>
            <a:solidFill>
              <a:srgbClr val="F9F9F9"/>
            </a:solidFill>
            <a:ln w="133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88082" name="TextBox 19"/>
            <p:cNvSpPr txBox="1">
              <a:spLocks noChangeArrowheads="1"/>
            </p:cNvSpPr>
            <p:nvPr/>
          </p:nvSpPr>
          <p:spPr bwMode="auto">
            <a:xfrm>
              <a:off x="10716797" y="5178591"/>
              <a:ext cx="599208" cy="40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id-ID" altLang="en-US" sz="1350" b="1" dirty="0">
                  <a:solidFill>
                    <a:srgbClr val="000000"/>
                  </a:solidFill>
                  <a:ea typeface="Roboto" charset="0"/>
                  <a:cs typeface="Roboto" charset="0"/>
                </a:rPr>
                <a:t>03</a:t>
              </a:r>
            </a:p>
          </p:txBody>
        </p:sp>
      </p:grpSp>
      <p:sp>
        <p:nvSpPr>
          <p:cNvPr id="23" name="Freeform 19"/>
          <p:cNvSpPr>
            <a:spLocks noEditPoints="1"/>
          </p:cNvSpPr>
          <p:nvPr/>
        </p:nvSpPr>
        <p:spPr bwMode="auto">
          <a:xfrm>
            <a:off x="3631075" y="4078120"/>
            <a:ext cx="344090" cy="332184"/>
          </a:xfrm>
          <a:custGeom>
            <a:avLst/>
            <a:gdLst>
              <a:gd name="T0" fmla="*/ 326607 w 132"/>
              <a:gd name="T1" fmla="*/ 0 h 128"/>
              <a:gd name="T2" fmla="*/ 194575 w 132"/>
              <a:gd name="T3" fmla="*/ 93419 h 128"/>
              <a:gd name="T4" fmla="*/ 191100 w 132"/>
              <a:gd name="T5" fmla="*/ 93419 h 128"/>
              <a:gd name="T6" fmla="*/ 48644 w 132"/>
              <a:gd name="T7" fmla="*/ 238737 h 128"/>
              <a:gd name="T8" fmla="*/ 3475 w 132"/>
              <a:gd name="T9" fmla="*/ 380595 h 128"/>
              <a:gd name="T10" fmla="*/ 48644 w 132"/>
              <a:gd name="T11" fmla="*/ 442874 h 128"/>
              <a:gd name="T12" fmla="*/ 184151 w 132"/>
              <a:gd name="T13" fmla="*/ 408274 h 128"/>
              <a:gd name="T14" fmla="*/ 416945 w 132"/>
              <a:gd name="T15" fmla="*/ 183378 h 128"/>
              <a:gd name="T16" fmla="*/ 222371 w 132"/>
              <a:gd name="T17" fmla="*/ 328696 h 128"/>
              <a:gd name="T18" fmla="*/ 343980 w 132"/>
              <a:gd name="T19" fmla="*/ 162618 h 128"/>
              <a:gd name="T20" fmla="*/ 330082 w 132"/>
              <a:gd name="T21" fmla="*/ 231817 h 128"/>
              <a:gd name="T22" fmla="*/ 222371 w 132"/>
              <a:gd name="T23" fmla="*/ 339075 h 128"/>
              <a:gd name="T24" fmla="*/ 204998 w 132"/>
              <a:gd name="T25" fmla="*/ 280256 h 128"/>
              <a:gd name="T26" fmla="*/ 159829 w 132"/>
              <a:gd name="T27" fmla="*/ 235277 h 128"/>
              <a:gd name="T28" fmla="*/ 319658 w 132"/>
              <a:gd name="T29" fmla="*/ 124558 h 128"/>
              <a:gd name="T30" fmla="*/ 204998 w 132"/>
              <a:gd name="T31" fmla="*/ 280256 h 128"/>
              <a:gd name="T32" fmla="*/ 104236 w 132"/>
              <a:gd name="T33" fmla="*/ 221437 h 128"/>
              <a:gd name="T34" fmla="*/ 277964 w 132"/>
              <a:gd name="T35" fmla="*/ 100339 h 128"/>
              <a:gd name="T36" fmla="*/ 59067 w 132"/>
              <a:gd name="T37" fmla="*/ 411734 h 128"/>
              <a:gd name="T38" fmla="*/ 27796 w 132"/>
              <a:gd name="T39" fmla="*/ 394435 h 128"/>
              <a:gd name="T40" fmla="*/ 45169 w 132"/>
              <a:gd name="T41" fmla="*/ 332156 h 128"/>
              <a:gd name="T42" fmla="*/ 111185 w 132"/>
              <a:gd name="T43" fmla="*/ 401355 h 128"/>
              <a:gd name="T44" fmla="*/ 121609 w 132"/>
              <a:gd name="T45" fmla="*/ 397895 h 128"/>
              <a:gd name="T46" fmla="*/ 48644 w 132"/>
              <a:gd name="T47" fmla="*/ 318316 h 128"/>
              <a:gd name="T48" fmla="*/ 66016 w 132"/>
              <a:gd name="T49" fmla="*/ 259496 h 128"/>
              <a:gd name="T50" fmla="*/ 180676 w 132"/>
              <a:gd name="T51" fmla="*/ 380595 h 128"/>
              <a:gd name="T52" fmla="*/ 121609 w 132"/>
              <a:gd name="T53" fmla="*/ 397895 h 128"/>
              <a:gd name="T54" fmla="*/ 375251 w 132"/>
              <a:gd name="T55" fmla="*/ 186837 h 128"/>
              <a:gd name="T56" fmla="*/ 340505 w 132"/>
              <a:gd name="T57" fmla="*/ 103799 h 128"/>
              <a:gd name="T58" fmla="*/ 281438 w 132"/>
              <a:gd name="T59" fmla="*/ 44979 h 128"/>
              <a:gd name="T60" fmla="*/ 389149 w 132"/>
              <a:gd name="T61" fmla="*/ 55359 h 128"/>
              <a:gd name="T62" fmla="*/ 399573 w 132"/>
              <a:gd name="T63" fmla="*/ 162618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0" name="Content Placeholder 2"/>
          <p:cNvSpPr txBox="1">
            <a:spLocks/>
          </p:cNvSpPr>
          <p:nvPr/>
        </p:nvSpPr>
        <p:spPr>
          <a:xfrm>
            <a:off x="5067297" y="1997478"/>
            <a:ext cx="3274219" cy="413147"/>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050" b="1" dirty="0" smtClean="0">
                <a:solidFill>
                  <a:schemeClr val="accent1"/>
                </a:solidFill>
              </a:rPr>
              <a:t>Domain I – THE ORGANIZATION</a:t>
            </a:r>
            <a:endParaRPr lang="en-US" sz="1050" b="1" dirty="0">
              <a:solidFill>
                <a:schemeClr val="accent1"/>
              </a:solidFill>
            </a:endParaRPr>
          </a:p>
          <a:p>
            <a:pPr marL="0" indent="0">
              <a:buNone/>
              <a:defRPr/>
            </a:pPr>
            <a:r>
              <a:rPr lang="en-US" sz="1000" dirty="0">
                <a:solidFill>
                  <a:schemeClr val="tx1"/>
                </a:solidFill>
              </a:rPr>
              <a:t>This Domain describes the structural characteristics of the entity that assumes responsibility for the HRPP and applies for accreditation. The organizational structure is the means by which the Organization meets the range of responsibilities of the HRPP.</a:t>
            </a:r>
            <a:br>
              <a:rPr lang="en-US" sz="1000" dirty="0">
                <a:solidFill>
                  <a:schemeClr val="tx1"/>
                </a:solidFill>
              </a:rPr>
            </a:br>
            <a:r>
              <a:rPr lang="en-US" sz="800" dirty="0">
                <a:solidFill>
                  <a:schemeClr val="tx1"/>
                </a:solidFill>
              </a:rPr>
              <a:t> </a:t>
            </a:r>
            <a:br>
              <a:rPr lang="en-US" sz="800" dirty="0">
                <a:solidFill>
                  <a:schemeClr val="tx1"/>
                </a:solidFill>
              </a:rPr>
            </a:br>
            <a:endParaRPr lang="en-US" sz="750" dirty="0">
              <a:solidFill>
                <a:schemeClr val="tx1"/>
              </a:solidFill>
            </a:endParaRPr>
          </a:p>
        </p:txBody>
      </p:sp>
      <p:sp>
        <p:nvSpPr>
          <p:cNvPr id="31" name="Content Placeholder 2"/>
          <p:cNvSpPr txBox="1">
            <a:spLocks/>
          </p:cNvSpPr>
          <p:nvPr/>
        </p:nvSpPr>
        <p:spPr>
          <a:xfrm>
            <a:off x="5067296" y="3116265"/>
            <a:ext cx="3274219" cy="413147"/>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050" b="1" dirty="0" smtClean="0">
                <a:solidFill>
                  <a:schemeClr val="accent2"/>
                </a:solidFill>
              </a:rPr>
              <a:t>Domain II – THE INSTITUTIONAL REVIEW BOARD</a:t>
            </a:r>
          </a:p>
          <a:p>
            <a:pPr marL="0" indent="0">
              <a:buNone/>
              <a:defRPr/>
            </a:pPr>
            <a:r>
              <a:rPr lang="en-US" sz="1000" dirty="0">
                <a:solidFill>
                  <a:schemeClr val="tx1"/>
                </a:solidFill>
              </a:rPr>
              <a:t>Within a HRPP, responsibilities must be delegated for providing ethical review and oversight of research. These responsibilities are be distributed differently in different organizations; in many organizations, the Institutional Review Board (IRB) </a:t>
            </a:r>
            <a:r>
              <a:rPr lang="en-US" sz="1000" dirty="0" smtClean="0">
                <a:solidFill>
                  <a:schemeClr val="tx1"/>
                </a:solidFill>
              </a:rPr>
              <a:t>along </a:t>
            </a:r>
            <a:r>
              <a:rPr lang="en-US" sz="1000" dirty="0">
                <a:solidFill>
                  <a:schemeClr val="tx1"/>
                </a:solidFill>
              </a:rPr>
              <a:t>with the support personnel and systems provide these functions.</a:t>
            </a:r>
          </a:p>
        </p:txBody>
      </p:sp>
      <p:sp>
        <p:nvSpPr>
          <p:cNvPr id="32" name="Content Placeholder 2"/>
          <p:cNvSpPr txBox="1">
            <a:spLocks/>
          </p:cNvSpPr>
          <p:nvPr/>
        </p:nvSpPr>
        <p:spPr>
          <a:xfrm>
            <a:off x="5067296" y="4501277"/>
            <a:ext cx="3274219" cy="694349"/>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050" b="1" dirty="0" smtClean="0">
                <a:solidFill>
                  <a:schemeClr val="accent3"/>
                </a:solidFill>
              </a:rPr>
              <a:t>Domain III – Researcher* and Research Staff</a:t>
            </a:r>
          </a:p>
          <a:p>
            <a:pPr marL="0" indent="0">
              <a:buNone/>
              <a:defRPr/>
            </a:pPr>
            <a:r>
              <a:rPr lang="en-US" sz="1000" dirty="0">
                <a:solidFill>
                  <a:schemeClr val="tx1"/>
                </a:solidFill>
              </a:rPr>
              <a:t>The environment in which Researchers and Research Staff conduct research and the type of research they conduct influence their roles and responsibilities.  </a:t>
            </a:r>
            <a:r>
              <a:rPr lang="en-US" sz="1000" dirty="0" smtClean="0">
                <a:solidFill>
                  <a:schemeClr val="tx1"/>
                </a:solidFill>
              </a:rPr>
              <a:t>*Term Investigator will be used interchangeably.</a:t>
            </a:r>
            <a:endParaRPr lang="en-US" sz="1000" dirty="0">
              <a:solidFill>
                <a:schemeClr val="tx1"/>
              </a:solidFill>
            </a:endParaRPr>
          </a:p>
        </p:txBody>
      </p:sp>
      <p:sp>
        <p:nvSpPr>
          <p:cNvPr id="33" name="Freeform 19"/>
          <p:cNvSpPr>
            <a:spLocks noEditPoints="1"/>
          </p:cNvSpPr>
          <p:nvPr/>
        </p:nvSpPr>
        <p:spPr bwMode="auto">
          <a:xfrm>
            <a:off x="2714031" y="3117764"/>
            <a:ext cx="344090" cy="332184"/>
          </a:xfrm>
          <a:custGeom>
            <a:avLst/>
            <a:gdLst>
              <a:gd name="T0" fmla="*/ 326607 w 132"/>
              <a:gd name="T1" fmla="*/ 0 h 128"/>
              <a:gd name="T2" fmla="*/ 194575 w 132"/>
              <a:gd name="T3" fmla="*/ 93419 h 128"/>
              <a:gd name="T4" fmla="*/ 191100 w 132"/>
              <a:gd name="T5" fmla="*/ 93419 h 128"/>
              <a:gd name="T6" fmla="*/ 48644 w 132"/>
              <a:gd name="T7" fmla="*/ 238737 h 128"/>
              <a:gd name="T8" fmla="*/ 3475 w 132"/>
              <a:gd name="T9" fmla="*/ 380595 h 128"/>
              <a:gd name="T10" fmla="*/ 48644 w 132"/>
              <a:gd name="T11" fmla="*/ 442874 h 128"/>
              <a:gd name="T12" fmla="*/ 184151 w 132"/>
              <a:gd name="T13" fmla="*/ 408274 h 128"/>
              <a:gd name="T14" fmla="*/ 416945 w 132"/>
              <a:gd name="T15" fmla="*/ 183378 h 128"/>
              <a:gd name="T16" fmla="*/ 222371 w 132"/>
              <a:gd name="T17" fmla="*/ 328696 h 128"/>
              <a:gd name="T18" fmla="*/ 343980 w 132"/>
              <a:gd name="T19" fmla="*/ 162618 h 128"/>
              <a:gd name="T20" fmla="*/ 330082 w 132"/>
              <a:gd name="T21" fmla="*/ 231817 h 128"/>
              <a:gd name="T22" fmla="*/ 222371 w 132"/>
              <a:gd name="T23" fmla="*/ 339075 h 128"/>
              <a:gd name="T24" fmla="*/ 204998 w 132"/>
              <a:gd name="T25" fmla="*/ 280256 h 128"/>
              <a:gd name="T26" fmla="*/ 159829 w 132"/>
              <a:gd name="T27" fmla="*/ 235277 h 128"/>
              <a:gd name="T28" fmla="*/ 319658 w 132"/>
              <a:gd name="T29" fmla="*/ 124558 h 128"/>
              <a:gd name="T30" fmla="*/ 204998 w 132"/>
              <a:gd name="T31" fmla="*/ 280256 h 128"/>
              <a:gd name="T32" fmla="*/ 104236 w 132"/>
              <a:gd name="T33" fmla="*/ 221437 h 128"/>
              <a:gd name="T34" fmla="*/ 277964 w 132"/>
              <a:gd name="T35" fmla="*/ 100339 h 128"/>
              <a:gd name="T36" fmla="*/ 59067 w 132"/>
              <a:gd name="T37" fmla="*/ 411734 h 128"/>
              <a:gd name="T38" fmla="*/ 27796 w 132"/>
              <a:gd name="T39" fmla="*/ 394435 h 128"/>
              <a:gd name="T40" fmla="*/ 45169 w 132"/>
              <a:gd name="T41" fmla="*/ 332156 h 128"/>
              <a:gd name="T42" fmla="*/ 111185 w 132"/>
              <a:gd name="T43" fmla="*/ 401355 h 128"/>
              <a:gd name="T44" fmla="*/ 121609 w 132"/>
              <a:gd name="T45" fmla="*/ 397895 h 128"/>
              <a:gd name="T46" fmla="*/ 48644 w 132"/>
              <a:gd name="T47" fmla="*/ 318316 h 128"/>
              <a:gd name="T48" fmla="*/ 66016 w 132"/>
              <a:gd name="T49" fmla="*/ 259496 h 128"/>
              <a:gd name="T50" fmla="*/ 180676 w 132"/>
              <a:gd name="T51" fmla="*/ 380595 h 128"/>
              <a:gd name="T52" fmla="*/ 121609 w 132"/>
              <a:gd name="T53" fmla="*/ 397895 h 128"/>
              <a:gd name="T54" fmla="*/ 375251 w 132"/>
              <a:gd name="T55" fmla="*/ 186837 h 128"/>
              <a:gd name="T56" fmla="*/ 340505 w 132"/>
              <a:gd name="T57" fmla="*/ 103799 h 128"/>
              <a:gd name="T58" fmla="*/ 281438 w 132"/>
              <a:gd name="T59" fmla="*/ 44979 h 128"/>
              <a:gd name="T60" fmla="*/ 389149 w 132"/>
              <a:gd name="T61" fmla="*/ 55359 h 128"/>
              <a:gd name="T62" fmla="*/ 399573 w 132"/>
              <a:gd name="T63" fmla="*/ 162618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5" name="Freeform 19"/>
          <p:cNvSpPr>
            <a:spLocks noEditPoints="1"/>
          </p:cNvSpPr>
          <p:nvPr/>
        </p:nvSpPr>
        <p:spPr bwMode="auto">
          <a:xfrm>
            <a:off x="1868258" y="4074163"/>
            <a:ext cx="344090" cy="332184"/>
          </a:xfrm>
          <a:custGeom>
            <a:avLst/>
            <a:gdLst>
              <a:gd name="T0" fmla="*/ 326607 w 132"/>
              <a:gd name="T1" fmla="*/ 0 h 128"/>
              <a:gd name="T2" fmla="*/ 194575 w 132"/>
              <a:gd name="T3" fmla="*/ 93419 h 128"/>
              <a:gd name="T4" fmla="*/ 191100 w 132"/>
              <a:gd name="T5" fmla="*/ 93419 h 128"/>
              <a:gd name="T6" fmla="*/ 48644 w 132"/>
              <a:gd name="T7" fmla="*/ 238737 h 128"/>
              <a:gd name="T8" fmla="*/ 3475 w 132"/>
              <a:gd name="T9" fmla="*/ 380595 h 128"/>
              <a:gd name="T10" fmla="*/ 48644 w 132"/>
              <a:gd name="T11" fmla="*/ 442874 h 128"/>
              <a:gd name="T12" fmla="*/ 184151 w 132"/>
              <a:gd name="T13" fmla="*/ 408274 h 128"/>
              <a:gd name="T14" fmla="*/ 416945 w 132"/>
              <a:gd name="T15" fmla="*/ 183378 h 128"/>
              <a:gd name="T16" fmla="*/ 222371 w 132"/>
              <a:gd name="T17" fmla="*/ 328696 h 128"/>
              <a:gd name="T18" fmla="*/ 343980 w 132"/>
              <a:gd name="T19" fmla="*/ 162618 h 128"/>
              <a:gd name="T20" fmla="*/ 330082 w 132"/>
              <a:gd name="T21" fmla="*/ 231817 h 128"/>
              <a:gd name="T22" fmla="*/ 222371 w 132"/>
              <a:gd name="T23" fmla="*/ 339075 h 128"/>
              <a:gd name="T24" fmla="*/ 204998 w 132"/>
              <a:gd name="T25" fmla="*/ 280256 h 128"/>
              <a:gd name="T26" fmla="*/ 159829 w 132"/>
              <a:gd name="T27" fmla="*/ 235277 h 128"/>
              <a:gd name="T28" fmla="*/ 319658 w 132"/>
              <a:gd name="T29" fmla="*/ 124558 h 128"/>
              <a:gd name="T30" fmla="*/ 204998 w 132"/>
              <a:gd name="T31" fmla="*/ 280256 h 128"/>
              <a:gd name="T32" fmla="*/ 104236 w 132"/>
              <a:gd name="T33" fmla="*/ 221437 h 128"/>
              <a:gd name="T34" fmla="*/ 277964 w 132"/>
              <a:gd name="T35" fmla="*/ 100339 h 128"/>
              <a:gd name="T36" fmla="*/ 59067 w 132"/>
              <a:gd name="T37" fmla="*/ 411734 h 128"/>
              <a:gd name="T38" fmla="*/ 27796 w 132"/>
              <a:gd name="T39" fmla="*/ 394435 h 128"/>
              <a:gd name="T40" fmla="*/ 45169 w 132"/>
              <a:gd name="T41" fmla="*/ 332156 h 128"/>
              <a:gd name="T42" fmla="*/ 111185 w 132"/>
              <a:gd name="T43" fmla="*/ 401355 h 128"/>
              <a:gd name="T44" fmla="*/ 121609 w 132"/>
              <a:gd name="T45" fmla="*/ 397895 h 128"/>
              <a:gd name="T46" fmla="*/ 48644 w 132"/>
              <a:gd name="T47" fmla="*/ 318316 h 128"/>
              <a:gd name="T48" fmla="*/ 66016 w 132"/>
              <a:gd name="T49" fmla="*/ 259496 h 128"/>
              <a:gd name="T50" fmla="*/ 180676 w 132"/>
              <a:gd name="T51" fmla="*/ 380595 h 128"/>
              <a:gd name="T52" fmla="*/ 121609 w 132"/>
              <a:gd name="T53" fmla="*/ 397895 h 128"/>
              <a:gd name="T54" fmla="*/ 375251 w 132"/>
              <a:gd name="T55" fmla="*/ 186837 h 128"/>
              <a:gd name="T56" fmla="*/ 340505 w 132"/>
              <a:gd name="T57" fmla="*/ 103799 h 128"/>
              <a:gd name="T58" fmla="*/ 281438 w 132"/>
              <a:gd name="T59" fmla="*/ 44979 h 128"/>
              <a:gd name="T60" fmla="*/ 389149 w 132"/>
              <a:gd name="T61" fmla="*/ 55359 h 128"/>
              <a:gd name="T62" fmla="*/ 399573 w 132"/>
              <a:gd name="T63" fmla="*/ 162618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Tree>
    <p:extLst>
      <p:ext uri="{BB962C8B-B14F-4D97-AF65-F5344CB8AC3E}">
        <p14:creationId xmlns:p14="http://schemas.microsoft.com/office/powerpoint/2010/main" val="602933911"/>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2"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par>
                                <p:cTn id="16" presetID="22" presetClass="entr" presetSubtype="2" fill="hold" grpId="0" nodeType="withEffect">
                                  <p:stCondLst>
                                    <p:cond delay="150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2" fill="hold" grpId="0" nodeType="with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par>
                                <p:cTn id="22" presetID="42" presetClass="entr" presetSubtype="0" fill="hold" nodeType="withEffect">
                                  <p:stCondLst>
                                    <p:cond delay="2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25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25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nodeType="afterGroup">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par>
                          <p:cTn id="45" fill="hold" nodeType="afterGroup">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nodeType="afterGroup">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23" grpId="0" animBg="1"/>
      <p:bldP spid="30" grpId="0"/>
      <p:bldP spid="31" grpId="0"/>
      <p:bldP spid="32" grpId="0"/>
      <p:bldP spid="33"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7A9FE368-612D-A14E-A7F1-3AE604DF9B48}" type="slidenum">
                <a:rPr lang="id-ID" sz="1050">
                  <a:solidFill>
                    <a:schemeClr val="accent6"/>
                  </a:solidFill>
                  <a:latin typeface="Roboto" panose="02000000000000000000" pitchFamily="2" charset="0"/>
                  <a:ea typeface="Roboto" panose="02000000000000000000" pitchFamily="2" charset="0"/>
                </a:rPr>
                <a:pPr algn="ctr">
                  <a:defRPr/>
                </a:pPr>
                <a:t>11</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10791" y="1240632"/>
            <a:ext cx="3873103" cy="507831"/>
          </a:xfrm>
          <a:prstGeom prst="rect">
            <a:avLst/>
          </a:prstGeom>
          <a:noFill/>
        </p:spPr>
        <p:txBody>
          <a:bodyPr>
            <a:spAutoFit/>
          </a:bodyPr>
          <a:lstStyle/>
          <a:p>
            <a:pPr>
              <a:defRPr/>
            </a:pPr>
            <a:r>
              <a:rPr lang="id-ID" sz="2700" dirty="0" smtClean="0">
                <a:solidFill>
                  <a:schemeClr val="bg2">
                    <a:lumMod val="10000"/>
                  </a:schemeClr>
                </a:solidFill>
              </a:rPr>
              <a:t>Domain III</a:t>
            </a:r>
            <a:endParaRPr lang="id-ID" sz="2700" dirty="0">
              <a:solidFill>
                <a:schemeClr val="bg2">
                  <a:lumMod val="10000"/>
                </a:schemeClr>
              </a:solidFill>
            </a:endParaRPr>
          </a:p>
        </p:txBody>
      </p:sp>
      <p:sp>
        <p:nvSpPr>
          <p:cNvPr id="6" name="Title 1"/>
          <p:cNvSpPr txBox="1">
            <a:spLocks/>
          </p:cNvSpPr>
          <p:nvPr/>
        </p:nvSpPr>
        <p:spPr>
          <a:xfrm>
            <a:off x="625079" y="1597819"/>
            <a:ext cx="2169319" cy="272654"/>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defRPr/>
            </a:pPr>
            <a:r>
              <a:rPr lang="en-US" sz="1050" dirty="0" smtClean="0">
                <a:solidFill>
                  <a:schemeClr val="bg2">
                    <a:lumMod val="75000"/>
                  </a:schemeClr>
                </a:solidFill>
                <a:latin typeface="+mn-lt"/>
                <a:ea typeface="Roboto" panose="02000000000000000000" pitchFamily="2" charset="0"/>
              </a:rPr>
              <a:t>Investigators and Research Staff</a:t>
            </a:r>
            <a:endParaRPr lang="en-US" sz="1050" dirty="0">
              <a:solidFill>
                <a:schemeClr val="bg2">
                  <a:lumMod val="75000"/>
                </a:schemeClr>
              </a:solidFill>
              <a:latin typeface="+mn-lt"/>
              <a:ea typeface="Roboto" panose="02000000000000000000" pitchFamily="2" charset="0"/>
            </a:endParaRPr>
          </a:p>
        </p:txBody>
      </p:sp>
      <p:sp>
        <p:nvSpPr>
          <p:cNvPr id="7" name="Freeform 8"/>
          <p:cNvSpPr>
            <a:spLocks/>
          </p:cNvSpPr>
          <p:nvPr/>
        </p:nvSpPr>
        <p:spPr bwMode="auto">
          <a:xfrm flipV="1">
            <a:off x="5381625" y="2943226"/>
            <a:ext cx="2893219" cy="1497806"/>
          </a:xfrm>
          <a:custGeom>
            <a:avLst/>
            <a:gdLst>
              <a:gd name="T0" fmla="*/ 2183 w 2183"/>
              <a:gd name="T1" fmla="*/ 320 h 1231"/>
              <a:gd name="T2" fmla="*/ 0 w 2183"/>
              <a:gd name="T3" fmla="*/ 1231 h 1231"/>
              <a:gd name="T4" fmla="*/ 0 w 2183"/>
              <a:gd name="T5" fmla="*/ 898 h 1231"/>
              <a:gd name="T6" fmla="*/ 2183 w 2183"/>
              <a:gd name="T7" fmla="*/ 0 h 1231"/>
              <a:gd name="T8" fmla="*/ 2183 w 2183"/>
              <a:gd name="T9" fmla="*/ 320 h 1231"/>
            </a:gdLst>
            <a:ahLst/>
            <a:cxnLst>
              <a:cxn ang="0">
                <a:pos x="T0" y="T1"/>
              </a:cxn>
              <a:cxn ang="0">
                <a:pos x="T2" y="T3"/>
              </a:cxn>
              <a:cxn ang="0">
                <a:pos x="T4" y="T5"/>
              </a:cxn>
              <a:cxn ang="0">
                <a:pos x="T6" y="T7"/>
              </a:cxn>
              <a:cxn ang="0">
                <a:pos x="T8" y="T9"/>
              </a:cxn>
            </a:cxnLst>
            <a:rect l="0" t="0" r="r" b="b"/>
            <a:pathLst>
              <a:path w="2183" h="1231">
                <a:moveTo>
                  <a:pt x="2183" y="320"/>
                </a:moveTo>
                <a:lnTo>
                  <a:pt x="0" y="1231"/>
                </a:lnTo>
                <a:lnTo>
                  <a:pt x="0" y="898"/>
                </a:lnTo>
                <a:lnTo>
                  <a:pt x="2183" y="0"/>
                </a:lnTo>
                <a:lnTo>
                  <a:pt x="2183" y="320"/>
                </a:lnTo>
                <a:close/>
              </a:path>
            </a:pathLst>
          </a:custGeom>
          <a:solidFill>
            <a:schemeClr val="accent3"/>
          </a:solidFill>
          <a:ln>
            <a:noFill/>
          </a:ln>
        </p:spPr>
        <p:txBody>
          <a:bodyPr/>
          <a:lstStyle/>
          <a:p>
            <a:pPr>
              <a:defRPr/>
            </a:pPr>
            <a:endParaRPr lang="id-ID" sz="1350" dirty="0"/>
          </a:p>
        </p:txBody>
      </p:sp>
      <p:sp>
        <p:nvSpPr>
          <p:cNvPr id="8" name="Freeform 9"/>
          <p:cNvSpPr>
            <a:spLocks/>
          </p:cNvSpPr>
          <p:nvPr/>
        </p:nvSpPr>
        <p:spPr bwMode="auto">
          <a:xfrm flipV="1">
            <a:off x="5381625" y="3283744"/>
            <a:ext cx="2405063" cy="1254919"/>
          </a:xfrm>
          <a:custGeom>
            <a:avLst/>
            <a:gdLst>
              <a:gd name="T0" fmla="*/ 0 w 2183"/>
              <a:gd name="T1" fmla="*/ 939 h 1232"/>
              <a:gd name="T2" fmla="*/ 2183 w 2183"/>
              <a:gd name="T3" fmla="*/ 0 h 1232"/>
              <a:gd name="T4" fmla="*/ 2183 w 2183"/>
              <a:gd name="T5" fmla="*/ 334 h 1232"/>
              <a:gd name="T6" fmla="*/ 0 w 2183"/>
              <a:gd name="T7" fmla="*/ 1232 h 1232"/>
              <a:gd name="T8" fmla="*/ 0 w 2183"/>
              <a:gd name="T9" fmla="*/ 939 h 1232"/>
            </a:gdLst>
            <a:ahLst/>
            <a:cxnLst>
              <a:cxn ang="0">
                <a:pos x="T0" y="T1"/>
              </a:cxn>
              <a:cxn ang="0">
                <a:pos x="T2" y="T3"/>
              </a:cxn>
              <a:cxn ang="0">
                <a:pos x="T4" y="T5"/>
              </a:cxn>
              <a:cxn ang="0">
                <a:pos x="T6" y="T7"/>
              </a:cxn>
              <a:cxn ang="0">
                <a:pos x="T8" y="T9"/>
              </a:cxn>
            </a:cxnLst>
            <a:rect l="0" t="0" r="r" b="b"/>
            <a:pathLst>
              <a:path w="2183" h="1232">
                <a:moveTo>
                  <a:pt x="0" y="939"/>
                </a:moveTo>
                <a:lnTo>
                  <a:pt x="2183" y="0"/>
                </a:lnTo>
                <a:lnTo>
                  <a:pt x="2183" y="334"/>
                </a:lnTo>
                <a:lnTo>
                  <a:pt x="0" y="1232"/>
                </a:lnTo>
                <a:lnTo>
                  <a:pt x="0" y="939"/>
                </a:lnTo>
                <a:close/>
              </a:path>
            </a:pathLst>
          </a:custGeom>
          <a:solidFill>
            <a:schemeClr val="accent3">
              <a:lumMod val="40000"/>
              <a:lumOff val="60000"/>
            </a:schemeClr>
          </a:solidFill>
          <a:ln>
            <a:noFill/>
          </a:ln>
        </p:spPr>
        <p:txBody>
          <a:bodyPr/>
          <a:lstStyle/>
          <a:p>
            <a:pPr>
              <a:defRPr/>
            </a:pPr>
            <a:endParaRPr lang="id-ID" sz="1350" dirty="0"/>
          </a:p>
        </p:txBody>
      </p:sp>
      <p:sp>
        <p:nvSpPr>
          <p:cNvPr id="9" name="Freeform 10"/>
          <p:cNvSpPr>
            <a:spLocks/>
          </p:cNvSpPr>
          <p:nvPr/>
        </p:nvSpPr>
        <p:spPr bwMode="auto">
          <a:xfrm flipV="1">
            <a:off x="5374482" y="2019300"/>
            <a:ext cx="3779044" cy="1062038"/>
          </a:xfrm>
          <a:custGeom>
            <a:avLst/>
            <a:gdLst>
              <a:gd name="T0" fmla="*/ 2996148 w 1964"/>
              <a:gd name="T1" fmla="*/ 0 h 552"/>
              <a:gd name="T2" fmla="*/ 3334754 w 1964"/>
              <a:gd name="T3" fmla="*/ 61539 h 552"/>
              <a:gd name="T4" fmla="*/ 3837532 w 1964"/>
              <a:gd name="T5" fmla="*/ 523083 h 552"/>
              <a:gd name="T6" fmla="*/ 5038044 w 1964"/>
              <a:gd name="T7" fmla="*/ 523083 h 552"/>
              <a:gd name="T8" fmla="*/ 5038044 w 1964"/>
              <a:gd name="T9" fmla="*/ 1415400 h 552"/>
              <a:gd name="T10" fmla="*/ 3837532 w 1964"/>
              <a:gd name="T11" fmla="*/ 1415400 h 552"/>
              <a:gd name="T12" fmla="*/ 3345015 w 1964"/>
              <a:gd name="T13" fmla="*/ 725649 h 552"/>
              <a:gd name="T14" fmla="*/ 3067974 w 1964"/>
              <a:gd name="T15" fmla="*/ 584622 h 552"/>
              <a:gd name="T16" fmla="*/ 2898671 w 1964"/>
              <a:gd name="T17" fmla="*/ 584622 h 552"/>
              <a:gd name="T18" fmla="*/ 564343 w 1964"/>
              <a:gd name="T19" fmla="*/ 584622 h 552"/>
              <a:gd name="T20" fmla="*/ 0 w 1964"/>
              <a:gd name="T21" fmla="*/ 584622 h 552"/>
              <a:gd name="T22" fmla="*/ 0 w 1964"/>
              <a:gd name="T23" fmla="*/ 0 h 552"/>
              <a:gd name="T24" fmla="*/ 2808889 w 1964"/>
              <a:gd name="T25" fmla="*/ 0 h 552"/>
              <a:gd name="T26" fmla="*/ 2996148 w 1964"/>
              <a:gd name="T27" fmla="*/ 0 h 5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64" h="552">
                <a:moveTo>
                  <a:pt x="1168" y="0"/>
                </a:moveTo>
                <a:cubicBezTo>
                  <a:pt x="1265" y="0"/>
                  <a:pt x="1275" y="2"/>
                  <a:pt x="1300" y="24"/>
                </a:cubicBezTo>
                <a:cubicBezTo>
                  <a:pt x="1347" y="65"/>
                  <a:pt x="1496" y="204"/>
                  <a:pt x="1496" y="204"/>
                </a:cubicBezTo>
                <a:cubicBezTo>
                  <a:pt x="1964" y="204"/>
                  <a:pt x="1964" y="204"/>
                  <a:pt x="1964" y="204"/>
                </a:cubicBezTo>
                <a:cubicBezTo>
                  <a:pt x="1964" y="552"/>
                  <a:pt x="1964" y="552"/>
                  <a:pt x="1964" y="552"/>
                </a:cubicBezTo>
                <a:cubicBezTo>
                  <a:pt x="1496" y="552"/>
                  <a:pt x="1496" y="552"/>
                  <a:pt x="1496" y="552"/>
                </a:cubicBezTo>
                <a:cubicBezTo>
                  <a:pt x="1496" y="552"/>
                  <a:pt x="1359" y="347"/>
                  <a:pt x="1304" y="283"/>
                </a:cubicBezTo>
                <a:cubicBezTo>
                  <a:pt x="1293" y="269"/>
                  <a:pt x="1253" y="228"/>
                  <a:pt x="1196" y="228"/>
                </a:cubicBezTo>
                <a:cubicBezTo>
                  <a:pt x="1183" y="228"/>
                  <a:pt x="1160" y="228"/>
                  <a:pt x="1130" y="228"/>
                </a:cubicBezTo>
                <a:cubicBezTo>
                  <a:pt x="897" y="228"/>
                  <a:pt x="220" y="228"/>
                  <a:pt x="220" y="228"/>
                </a:cubicBezTo>
                <a:cubicBezTo>
                  <a:pt x="190" y="228"/>
                  <a:pt x="12" y="228"/>
                  <a:pt x="0" y="228"/>
                </a:cubicBezTo>
                <a:cubicBezTo>
                  <a:pt x="0" y="0"/>
                  <a:pt x="0" y="0"/>
                  <a:pt x="0" y="0"/>
                </a:cubicBezTo>
                <a:cubicBezTo>
                  <a:pt x="204" y="0"/>
                  <a:pt x="885" y="0"/>
                  <a:pt x="1095" y="0"/>
                </a:cubicBezTo>
                <a:cubicBezTo>
                  <a:pt x="1128" y="0"/>
                  <a:pt x="1154" y="0"/>
                  <a:pt x="1168" y="0"/>
                </a:cubicBezTo>
                <a:close/>
              </a:path>
            </a:pathLst>
          </a:custGeom>
          <a:solidFill>
            <a:schemeClr val="accent3"/>
          </a:solidFill>
          <a:ln>
            <a:noFill/>
          </a:ln>
        </p:spPr>
        <p:txBody>
          <a:bodyPr/>
          <a:lstStyle/>
          <a:p>
            <a:endParaRPr lang="en-US" sz="1350" dirty="0"/>
          </a:p>
        </p:txBody>
      </p:sp>
      <p:sp>
        <p:nvSpPr>
          <p:cNvPr id="10" name="Freeform 11"/>
          <p:cNvSpPr>
            <a:spLocks/>
          </p:cNvSpPr>
          <p:nvPr/>
        </p:nvSpPr>
        <p:spPr bwMode="auto">
          <a:xfrm flipV="1">
            <a:off x="5374482" y="2569369"/>
            <a:ext cx="3779044" cy="1007269"/>
          </a:xfrm>
          <a:custGeom>
            <a:avLst/>
            <a:gdLst>
              <a:gd name="T0" fmla="*/ 2896106 w 1964"/>
              <a:gd name="T1" fmla="*/ 0 h 408"/>
              <a:gd name="T2" fmla="*/ 3262929 w 1964"/>
              <a:gd name="T3" fmla="*/ 29606 h 408"/>
              <a:gd name="T4" fmla="*/ 3837532 w 1964"/>
              <a:gd name="T5" fmla="*/ 302642 h 408"/>
              <a:gd name="T6" fmla="*/ 5038044 w 1964"/>
              <a:gd name="T7" fmla="*/ 302642 h 408"/>
              <a:gd name="T8" fmla="*/ 5038044 w 1964"/>
              <a:gd name="T9" fmla="*/ 1342153 h 408"/>
              <a:gd name="T10" fmla="*/ 3837532 w 1964"/>
              <a:gd name="T11" fmla="*/ 1342153 h 408"/>
              <a:gd name="T12" fmla="*/ 3352711 w 1964"/>
              <a:gd name="T13" fmla="*/ 776343 h 408"/>
              <a:gd name="T14" fmla="*/ 2996148 w 1964"/>
              <a:gd name="T15" fmla="*/ 671077 h 408"/>
              <a:gd name="T16" fmla="*/ 2808889 w 1964"/>
              <a:gd name="T17" fmla="*/ 671077 h 408"/>
              <a:gd name="T18" fmla="*/ 395040 w 1964"/>
              <a:gd name="T19" fmla="*/ 671077 h 408"/>
              <a:gd name="T20" fmla="*/ 187259 w 1964"/>
              <a:gd name="T21" fmla="*/ 671077 h 408"/>
              <a:gd name="T22" fmla="*/ 0 w 1964"/>
              <a:gd name="T23" fmla="*/ 671077 h 408"/>
              <a:gd name="T24" fmla="*/ 0 w 1964"/>
              <a:gd name="T25" fmla="*/ 0 h 408"/>
              <a:gd name="T26" fmla="*/ 2690890 w 1964"/>
              <a:gd name="T27" fmla="*/ 0 h 408"/>
              <a:gd name="T28" fmla="*/ 2896106 w 1964"/>
              <a:gd name="T29" fmla="*/ 0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64" h="408">
                <a:moveTo>
                  <a:pt x="1129" y="0"/>
                </a:moveTo>
                <a:cubicBezTo>
                  <a:pt x="1260" y="0"/>
                  <a:pt x="1272" y="9"/>
                  <a:pt x="1272" y="9"/>
                </a:cubicBezTo>
                <a:cubicBezTo>
                  <a:pt x="1496" y="92"/>
                  <a:pt x="1496" y="92"/>
                  <a:pt x="1496" y="92"/>
                </a:cubicBezTo>
                <a:cubicBezTo>
                  <a:pt x="1964" y="92"/>
                  <a:pt x="1964" y="92"/>
                  <a:pt x="1964" y="92"/>
                </a:cubicBezTo>
                <a:cubicBezTo>
                  <a:pt x="1964" y="408"/>
                  <a:pt x="1964" y="408"/>
                  <a:pt x="1964" y="408"/>
                </a:cubicBezTo>
                <a:cubicBezTo>
                  <a:pt x="1496" y="408"/>
                  <a:pt x="1496" y="408"/>
                  <a:pt x="1496" y="408"/>
                </a:cubicBezTo>
                <a:cubicBezTo>
                  <a:pt x="1307" y="236"/>
                  <a:pt x="1307" y="236"/>
                  <a:pt x="1307" y="236"/>
                </a:cubicBezTo>
                <a:cubicBezTo>
                  <a:pt x="1301" y="231"/>
                  <a:pt x="1266" y="202"/>
                  <a:pt x="1168" y="204"/>
                </a:cubicBezTo>
                <a:cubicBezTo>
                  <a:pt x="1154" y="204"/>
                  <a:pt x="1128" y="204"/>
                  <a:pt x="1095" y="204"/>
                </a:cubicBezTo>
                <a:cubicBezTo>
                  <a:pt x="885" y="204"/>
                  <a:pt x="357" y="204"/>
                  <a:pt x="154" y="204"/>
                </a:cubicBezTo>
                <a:cubicBezTo>
                  <a:pt x="104" y="204"/>
                  <a:pt x="73" y="204"/>
                  <a:pt x="73" y="204"/>
                </a:cubicBezTo>
                <a:cubicBezTo>
                  <a:pt x="40" y="204"/>
                  <a:pt x="16" y="204"/>
                  <a:pt x="0" y="204"/>
                </a:cubicBezTo>
                <a:cubicBezTo>
                  <a:pt x="0" y="0"/>
                  <a:pt x="0" y="0"/>
                  <a:pt x="0" y="0"/>
                </a:cubicBezTo>
                <a:cubicBezTo>
                  <a:pt x="200" y="0"/>
                  <a:pt x="812" y="0"/>
                  <a:pt x="1049" y="0"/>
                </a:cubicBezTo>
                <a:cubicBezTo>
                  <a:pt x="1086" y="0"/>
                  <a:pt x="1113" y="0"/>
                  <a:pt x="1129" y="0"/>
                </a:cubicBezTo>
                <a:close/>
              </a:path>
            </a:pathLst>
          </a:custGeom>
          <a:solidFill>
            <a:schemeClr val="accent3">
              <a:lumMod val="40000"/>
              <a:lumOff val="60000"/>
            </a:schemeClr>
          </a:solidFill>
          <a:ln>
            <a:noFill/>
          </a:ln>
        </p:spPr>
        <p:txBody>
          <a:bodyPr/>
          <a:lstStyle/>
          <a:p>
            <a:endParaRPr lang="en-US" sz="1350" dirty="0"/>
          </a:p>
        </p:txBody>
      </p:sp>
      <p:sp>
        <p:nvSpPr>
          <p:cNvPr id="11" name="Freeform 12"/>
          <p:cNvSpPr>
            <a:spLocks/>
          </p:cNvSpPr>
          <p:nvPr/>
        </p:nvSpPr>
        <p:spPr bwMode="auto">
          <a:xfrm flipV="1">
            <a:off x="4294585" y="4106466"/>
            <a:ext cx="3980259" cy="422672"/>
          </a:xfrm>
          <a:custGeom>
            <a:avLst/>
            <a:gdLst>
              <a:gd name="T0" fmla="*/ 173746 w 1894"/>
              <a:gd name="T1" fmla="*/ 563326 h 220"/>
              <a:gd name="T2" fmla="*/ 165339 w 1894"/>
              <a:gd name="T3" fmla="*/ 563326 h 220"/>
              <a:gd name="T4" fmla="*/ 5307651 w 1894"/>
              <a:gd name="T5" fmla="*/ 563326 h 220"/>
              <a:gd name="T6" fmla="*/ 5307651 w 1894"/>
              <a:gd name="T7" fmla="*/ 0 h 220"/>
              <a:gd name="T8" fmla="*/ 4971369 w 1894"/>
              <a:gd name="T9" fmla="*/ 0 h 220"/>
              <a:gd name="T10" fmla="*/ 4601459 w 1894"/>
              <a:gd name="T11" fmla="*/ 0 h 220"/>
              <a:gd name="T12" fmla="*/ 173746 w 1894"/>
              <a:gd name="T13" fmla="*/ 0 h 2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4" h="220">
                <a:moveTo>
                  <a:pt x="62" y="220"/>
                </a:moveTo>
                <a:cubicBezTo>
                  <a:pt x="62" y="220"/>
                  <a:pt x="0" y="220"/>
                  <a:pt x="59" y="220"/>
                </a:cubicBezTo>
                <a:cubicBezTo>
                  <a:pt x="444" y="220"/>
                  <a:pt x="1570" y="220"/>
                  <a:pt x="1894" y="220"/>
                </a:cubicBezTo>
                <a:cubicBezTo>
                  <a:pt x="1894" y="0"/>
                  <a:pt x="1894" y="0"/>
                  <a:pt x="1894" y="0"/>
                </a:cubicBezTo>
                <a:cubicBezTo>
                  <a:pt x="1866" y="0"/>
                  <a:pt x="1828" y="0"/>
                  <a:pt x="1774" y="0"/>
                </a:cubicBezTo>
                <a:cubicBezTo>
                  <a:pt x="1774" y="0"/>
                  <a:pt x="1724" y="0"/>
                  <a:pt x="1642" y="0"/>
                </a:cubicBezTo>
                <a:cubicBezTo>
                  <a:pt x="1313" y="0"/>
                  <a:pt x="62" y="0"/>
                  <a:pt x="62" y="0"/>
                </a:cubicBezTo>
              </a:path>
            </a:pathLst>
          </a:custGeom>
          <a:solidFill>
            <a:schemeClr val="accent3"/>
          </a:solidFill>
          <a:ln>
            <a:noFill/>
          </a:ln>
        </p:spPr>
        <p:txBody>
          <a:bodyPr/>
          <a:lstStyle/>
          <a:p>
            <a:endParaRPr lang="en-US" sz="1350" dirty="0"/>
          </a:p>
        </p:txBody>
      </p:sp>
      <p:sp>
        <p:nvSpPr>
          <p:cNvPr id="12" name="Freeform 13"/>
          <p:cNvSpPr>
            <a:spLocks/>
          </p:cNvSpPr>
          <p:nvPr/>
        </p:nvSpPr>
        <p:spPr bwMode="auto">
          <a:xfrm flipV="1">
            <a:off x="3877866" y="4529138"/>
            <a:ext cx="4396978" cy="447675"/>
          </a:xfrm>
          <a:custGeom>
            <a:avLst/>
            <a:gdLst>
              <a:gd name="T0" fmla="*/ 0 w 1832"/>
              <a:gd name="T1" fmla="*/ 596984 h 232"/>
              <a:gd name="T2" fmla="*/ 5863354 w 1832"/>
              <a:gd name="T3" fmla="*/ 596984 h 232"/>
              <a:gd name="T4" fmla="*/ 5863354 w 1832"/>
              <a:gd name="T5" fmla="*/ 0 h 232"/>
              <a:gd name="T6" fmla="*/ 4717568 w 1832"/>
              <a:gd name="T7" fmla="*/ 0 h 232"/>
              <a:gd name="T8" fmla="*/ 0 w 1832"/>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2" h="232">
                <a:moveTo>
                  <a:pt x="0" y="232"/>
                </a:moveTo>
                <a:cubicBezTo>
                  <a:pt x="0" y="232"/>
                  <a:pt x="1500" y="232"/>
                  <a:pt x="1832" y="232"/>
                </a:cubicBezTo>
                <a:cubicBezTo>
                  <a:pt x="1832" y="0"/>
                  <a:pt x="1832" y="0"/>
                  <a:pt x="1832" y="0"/>
                </a:cubicBezTo>
                <a:cubicBezTo>
                  <a:pt x="1812" y="0"/>
                  <a:pt x="1522" y="0"/>
                  <a:pt x="1474" y="0"/>
                </a:cubicBezTo>
                <a:cubicBezTo>
                  <a:pt x="0" y="0"/>
                  <a:pt x="0" y="0"/>
                  <a:pt x="0" y="0"/>
                </a:cubicBezTo>
              </a:path>
            </a:pathLst>
          </a:custGeom>
          <a:solidFill>
            <a:schemeClr val="accent3">
              <a:lumMod val="40000"/>
              <a:lumOff val="60000"/>
            </a:schemeClr>
          </a:solidFill>
          <a:ln>
            <a:noFill/>
          </a:ln>
        </p:spPr>
        <p:txBody>
          <a:bodyPr/>
          <a:lstStyle/>
          <a:p>
            <a:endParaRPr lang="en-US" sz="1350" dirty="0"/>
          </a:p>
        </p:txBody>
      </p:sp>
      <p:sp>
        <p:nvSpPr>
          <p:cNvPr id="13" name="Oval 12"/>
          <p:cNvSpPr/>
          <p:nvPr/>
        </p:nvSpPr>
        <p:spPr>
          <a:xfrm flipH="1" flipV="1">
            <a:off x="4087416" y="3895725"/>
            <a:ext cx="842963" cy="842963"/>
          </a:xfrm>
          <a:prstGeom prst="ellipse">
            <a:avLst/>
          </a:prstGeom>
          <a:solidFill>
            <a:schemeClr val="accent3"/>
          </a:solidFill>
          <a:ln w="187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14" name="Oval 13"/>
          <p:cNvSpPr/>
          <p:nvPr/>
        </p:nvSpPr>
        <p:spPr>
          <a:xfrm flipH="1" flipV="1">
            <a:off x="3309937" y="4332685"/>
            <a:ext cx="842963" cy="842963"/>
          </a:xfrm>
          <a:prstGeom prst="ellipse">
            <a:avLst/>
          </a:prstGeom>
          <a:solidFill>
            <a:schemeClr val="accent3">
              <a:lumMod val="40000"/>
              <a:lumOff val="60000"/>
            </a:schemeClr>
          </a:solidFill>
          <a:ln w="187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15" name="TextBox 14"/>
          <p:cNvSpPr txBox="1">
            <a:spLocks noChangeArrowheads="1"/>
          </p:cNvSpPr>
          <p:nvPr/>
        </p:nvSpPr>
        <p:spPr bwMode="auto">
          <a:xfrm>
            <a:off x="5581650" y="2712244"/>
            <a:ext cx="8338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id-ID" altLang="en-US" sz="900" b="1" dirty="0" smtClean="0">
                <a:solidFill>
                  <a:schemeClr val="bg1"/>
                </a:solidFill>
                <a:ea typeface="Roboto" charset="0"/>
                <a:cs typeface="Roboto" charset="0"/>
              </a:rPr>
              <a:t>Standard III-1</a:t>
            </a:r>
            <a:endParaRPr lang="id-ID" altLang="en-US" sz="900" b="1" dirty="0">
              <a:solidFill>
                <a:schemeClr val="bg1"/>
              </a:solidFill>
              <a:ea typeface="Roboto" charset="0"/>
              <a:cs typeface="Roboto" charset="0"/>
            </a:endParaRPr>
          </a:p>
        </p:txBody>
      </p:sp>
      <p:sp>
        <p:nvSpPr>
          <p:cNvPr id="17" name="TextBox 16"/>
          <p:cNvSpPr txBox="1">
            <a:spLocks noChangeArrowheads="1"/>
          </p:cNvSpPr>
          <p:nvPr/>
        </p:nvSpPr>
        <p:spPr bwMode="auto">
          <a:xfrm>
            <a:off x="8536782" y="2069307"/>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id-ID" altLang="en-US" sz="2400" b="1" dirty="0" smtClean="0">
                <a:solidFill>
                  <a:schemeClr val="bg1"/>
                </a:solidFill>
                <a:ea typeface="Roboto" charset="0"/>
                <a:cs typeface="Roboto" charset="0"/>
              </a:rPr>
              <a:t>03</a:t>
            </a:r>
            <a:endParaRPr lang="id-ID" altLang="en-US" sz="2400" b="1" dirty="0">
              <a:solidFill>
                <a:schemeClr val="bg1"/>
              </a:solidFill>
              <a:ea typeface="Roboto" charset="0"/>
              <a:cs typeface="Roboto" charset="0"/>
            </a:endParaRPr>
          </a:p>
        </p:txBody>
      </p:sp>
      <p:sp>
        <p:nvSpPr>
          <p:cNvPr id="20" name="TextBox 19"/>
          <p:cNvSpPr txBox="1">
            <a:spLocks noChangeArrowheads="1"/>
          </p:cNvSpPr>
          <p:nvPr/>
        </p:nvSpPr>
        <p:spPr bwMode="auto">
          <a:xfrm>
            <a:off x="5587603" y="3164681"/>
            <a:ext cx="8338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id-ID" altLang="en-US" sz="900" b="1" dirty="0" smtClean="0">
                <a:solidFill>
                  <a:schemeClr val="bg1"/>
                </a:solidFill>
                <a:ea typeface="Roboto" charset="0"/>
                <a:cs typeface="Roboto" charset="0"/>
              </a:rPr>
              <a:t>Standard III-2</a:t>
            </a:r>
            <a:endParaRPr lang="id-ID" altLang="en-US" sz="900" b="1" dirty="0">
              <a:solidFill>
                <a:schemeClr val="bg1"/>
              </a:solidFill>
              <a:ea typeface="Roboto" charset="0"/>
              <a:cs typeface="Roboto" charset="0"/>
            </a:endParaRPr>
          </a:p>
        </p:txBody>
      </p:sp>
      <p:sp>
        <p:nvSpPr>
          <p:cNvPr id="27" name="TextBox 26"/>
          <p:cNvSpPr txBox="1"/>
          <p:nvPr/>
        </p:nvSpPr>
        <p:spPr>
          <a:xfrm>
            <a:off x="610791" y="2606279"/>
            <a:ext cx="3423047" cy="1381481"/>
          </a:xfrm>
          <a:prstGeom prst="rect">
            <a:avLst/>
          </a:prstGeom>
          <a:noFill/>
        </p:spPr>
        <p:txBody>
          <a:bodyPr rIns="108000" bIns="27000" spcCol="360000">
            <a:spAutoFit/>
          </a:bodyPr>
          <a:lstStyle/>
          <a:p>
            <a:pPr>
              <a:defRPr/>
            </a:pPr>
            <a:r>
              <a:rPr lang="id-ID" sz="1500" b="1" dirty="0" smtClean="0">
                <a:ea typeface="Roboto" panose="02000000000000000000" pitchFamily="2" charset="0"/>
              </a:rPr>
              <a:t>Researchers and Research Staff </a:t>
            </a:r>
            <a:r>
              <a:rPr lang="en-US" sz="1400" b="1" dirty="0" smtClean="0"/>
              <a:t>play </a:t>
            </a:r>
            <a:r>
              <a:rPr lang="en-US" sz="1400" b="1" dirty="0"/>
              <a:t>a pivotal role in the </a:t>
            </a:r>
            <a:r>
              <a:rPr lang="en-US" sz="1400" b="1" dirty="0" smtClean="0"/>
              <a:t>HRPP.  They are creating new knowledge and are </a:t>
            </a:r>
            <a:r>
              <a:rPr lang="en-US" sz="1400" b="1" dirty="0"/>
              <a:t>responsible for the management, the integrity of the design, </a:t>
            </a:r>
            <a:r>
              <a:rPr lang="en-US" sz="1400" b="1" dirty="0" smtClean="0"/>
              <a:t>and conduct </a:t>
            </a:r>
            <a:r>
              <a:rPr lang="en-US" sz="1400" b="1" dirty="0"/>
              <a:t>of the </a:t>
            </a:r>
            <a:r>
              <a:rPr lang="en-US" sz="1400" b="1" dirty="0" smtClean="0"/>
              <a:t>research.</a:t>
            </a:r>
            <a:endParaRPr lang="id-ID" sz="1400" b="1" dirty="0">
              <a:ea typeface="Roboto" panose="02000000000000000000" pitchFamily="2" charset="0"/>
            </a:endParaRPr>
          </a:p>
        </p:txBody>
      </p:sp>
      <p:sp>
        <p:nvSpPr>
          <p:cNvPr id="28" name="TextBox 27"/>
          <p:cNvSpPr txBox="1">
            <a:spLocks noChangeArrowheads="1"/>
          </p:cNvSpPr>
          <p:nvPr/>
        </p:nvSpPr>
        <p:spPr bwMode="auto">
          <a:xfrm>
            <a:off x="3575447" y="4496992"/>
            <a:ext cx="242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id-ID" altLang="en-US" sz="2700" dirty="0">
                <a:solidFill>
                  <a:schemeClr val="accent2"/>
                </a:solidFill>
                <a:latin typeface="FontAwesome" charset="0"/>
              </a:rPr>
              <a:t></a:t>
            </a:r>
          </a:p>
        </p:txBody>
      </p:sp>
      <p:sp>
        <p:nvSpPr>
          <p:cNvPr id="29" name="TextBox 28"/>
          <p:cNvSpPr txBox="1">
            <a:spLocks noChangeArrowheads="1"/>
          </p:cNvSpPr>
          <p:nvPr/>
        </p:nvSpPr>
        <p:spPr bwMode="auto">
          <a:xfrm>
            <a:off x="4368403" y="4062413"/>
            <a:ext cx="242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id-ID" altLang="en-US" sz="2700" dirty="0">
                <a:solidFill>
                  <a:schemeClr val="accent1"/>
                </a:solidFill>
                <a:latin typeface="FontAwesome" charset="0"/>
              </a:rPr>
              <a:t></a:t>
            </a:r>
          </a:p>
        </p:txBody>
      </p:sp>
    </p:spTree>
    <p:extLst>
      <p:ext uri="{BB962C8B-B14F-4D97-AF65-F5344CB8AC3E}">
        <p14:creationId xmlns:p14="http://schemas.microsoft.com/office/powerpoint/2010/main" val="160328564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nodeType="afterGroup">
                            <p:stCondLst>
                              <p:cond delay="2000"/>
                            </p:stCondLst>
                            <p:childTnLst>
                              <p:par>
                                <p:cTn id="27" presetID="22" presetClass="entr" presetSubtype="1"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par>
                          <p:cTn id="30" fill="hold" nodeType="afterGroup">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par>
                          <p:cTn id="34" fill="hold" nodeType="afterGroup">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par>
                          <p:cTn id="38" fill="hold" nodeType="afterGroup">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nodeType="afterGroup">
                            <p:stCondLst>
                              <p:cond delay="4000"/>
                            </p:stCondLst>
                            <p:childTnLst>
                              <p:par>
                                <p:cTn id="43" presetID="22" presetClass="entr" presetSubtype="1"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par>
                          <p:cTn id="46" fill="hold" nodeType="afterGroup">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500"/>
                                        <p:tgtEl>
                                          <p:spTgt spid="12"/>
                                        </p:tgtEl>
                                      </p:cBhvr>
                                    </p:animEffect>
                                  </p:childTnLst>
                                </p:cTn>
                              </p:par>
                            </p:childTnLst>
                          </p:cTn>
                        </p:par>
                        <p:par>
                          <p:cTn id="50" fill="hold" nodeType="afterGroup">
                            <p:stCondLst>
                              <p:cond delay="50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2" presetClass="entr" presetSubtype="2" fill="hold" grpId="0" nodeType="withEffect">
                                  <p:stCondLst>
                                    <p:cond delay="155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1+#ppt_w/2"/>
                                          </p:val>
                                        </p:tav>
                                        <p:tav tm="100000">
                                          <p:val>
                                            <p:strVal val="#ppt_x"/>
                                          </p:val>
                                        </p:tav>
                                      </p:tavLst>
                                    </p:anim>
                                    <p:anim calcmode="lin" valueType="num">
                                      <p:cBhvr additive="base">
                                        <p:cTn id="60" dur="500" fill="hold"/>
                                        <p:tgtEl>
                                          <p:spTgt spid="27"/>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150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par>
                                <p:cTn id="66" presetID="53" presetClass="entr" presetSubtype="16" fill="hold" grpId="0" nodeType="withEffect">
                                  <p:stCondLst>
                                    <p:cond delay="150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P spid="11" grpId="0" animBg="1"/>
      <p:bldP spid="12" grpId="0" animBg="1"/>
      <p:bldP spid="13" grpId="0" animBg="1"/>
      <p:bldP spid="14" grpId="0" animBg="1"/>
      <p:bldP spid="15" grpId="0"/>
      <p:bldP spid="17" grpId="0"/>
      <p:bldP spid="20"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8"/>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r>
                <a:rPr lang="id-ID" sz="1050" dirty="0" smtClean="0">
                  <a:solidFill>
                    <a:schemeClr val="accent6"/>
                  </a:solidFill>
                  <a:latin typeface="Roboto" panose="02000000000000000000" pitchFamily="2" charset="0"/>
                  <a:ea typeface="Roboto" panose="02000000000000000000" pitchFamily="2" charset="0"/>
                </a:rPr>
                <a:t>15</a:t>
              </a:r>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11981" y="2819400"/>
            <a:ext cx="7836694" cy="1550758"/>
          </a:xfrm>
          <a:prstGeom prst="rect">
            <a:avLst/>
          </a:prstGeom>
          <a:noFill/>
        </p:spPr>
        <p:txBody>
          <a:bodyPr rIns="108000" bIns="27000" spcCol="360000">
            <a:spAutoFit/>
          </a:bodyPr>
          <a:lstStyle/>
          <a:p>
            <a:pPr algn="ctr">
              <a:defRPr/>
            </a:pPr>
            <a:r>
              <a:rPr lang="en-US" sz="1600" b="1" dirty="0" smtClean="0"/>
              <a:t>In </a:t>
            </a:r>
            <a:r>
              <a:rPr lang="en-US" sz="1600" b="1" dirty="0"/>
              <a:t>addition to following applicable laws and regulations, </a:t>
            </a:r>
            <a:r>
              <a:rPr lang="en-US" sz="1600" b="1" dirty="0" smtClean="0"/>
              <a:t>Investigators </a:t>
            </a:r>
            <a:r>
              <a:rPr lang="en-US" sz="1600" b="1" dirty="0"/>
              <a:t>and Research Staff adhere to ethical principles and standards appropriate for their discipline. In designing and conducting research studies, </a:t>
            </a:r>
            <a:r>
              <a:rPr lang="en-US" sz="1600" b="1" dirty="0" smtClean="0"/>
              <a:t>Investigators </a:t>
            </a:r>
            <a:r>
              <a:rPr lang="en-US" sz="1600" b="1" dirty="0"/>
              <a:t>and Research Staff have the protection of the rights and welfare of research participants as a primary concern. </a:t>
            </a:r>
            <a:endParaRPr lang="en-US" sz="1600" b="1" dirty="0" smtClean="0"/>
          </a:p>
          <a:p>
            <a:pPr algn="ctr">
              <a:defRPr/>
            </a:pPr>
            <a:endParaRPr lang="en-US" sz="1600" b="1" dirty="0">
              <a:solidFill>
                <a:schemeClr val="bg2">
                  <a:lumMod val="25000"/>
                </a:schemeClr>
              </a:solidFill>
              <a:ea typeface="Roboto" panose="02000000000000000000" pitchFamily="2" charset="0"/>
            </a:endParaRPr>
          </a:p>
        </p:txBody>
      </p:sp>
      <p:sp>
        <p:nvSpPr>
          <p:cNvPr id="8" name="TextBox 7"/>
          <p:cNvSpPr txBox="1"/>
          <p:nvPr/>
        </p:nvSpPr>
        <p:spPr>
          <a:xfrm>
            <a:off x="2503885" y="1240632"/>
            <a:ext cx="3873103" cy="507831"/>
          </a:xfrm>
          <a:prstGeom prst="rect">
            <a:avLst/>
          </a:prstGeom>
          <a:noFill/>
        </p:spPr>
        <p:txBody>
          <a:bodyPr>
            <a:spAutoFit/>
          </a:bodyPr>
          <a:lstStyle/>
          <a:p>
            <a:pPr algn="ctr">
              <a:defRPr/>
            </a:pPr>
            <a:r>
              <a:rPr lang="id-ID" sz="2700" dirty="0" smtClean="0">
                <a:solidFill>
                  <a:schemeClr val="bg2">
                    <a:lumMod val="10000"/>
                  </a:schemeClr>
                </a:solidFill>
              </a:rPr>
              <a:t>Standard III-1</a:t>
            </a:r>
            <a:endParaRPr lang="id-ID" sz="2700" dirty="0">
              <a:solidFill>
                <a:schemeClr val="bg2">
                  <a:lumMod val="10000"/>
                </a:schemeClr>
              </a:solidFill>
            </a:endParaRPr>
          </a:p>
        </p:txBody>
      </p:sp>
    </p:spTree>
    <p:extLst>
      <p:ext uri="{BB962C8B-B14F-4D97-AF65-F5344CB8AC3E}">
        <p14:creationId xmlns:p14="http://schemas.microsoft.com/office/powerpoint/2010/main" val="50297030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r>
                <a:rPr lang="id-ID" sz="1050" dirty="0" smtClean="0">
                  <a:solidFill>
                    <a:schemeClr val="accent6"/>
                  </a:solidFill>
                  <a:latin typeface="Roboto" panose="02000000000000000000" pitchFamily="2" charset="0"/>
                  <a:ea typeface="Roboto" panose="02000000000000000000" pitchFamily="2" charset="0"/>
                </a:rPr>
                <a:t>16</a:t>
              </a:r>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25079" y="2243138"/>
            <a:ext cx="7836694" cy="812094"/>
          </a:xfrm>
          <a:prstGeom prst="rect">
            <a:avLst/>
          </a:prstGeom>
          <a:noFill/>
        </p:spPr>
        <p:txBody>
          <a:bodyPr rIns="108000" bIns="27000" spcCol="360000">
            <a:spAutoFit/>
          </a:bodyPr>
          <a:lstStyle/>
          <a:p>
            <a:pPr algn="ctr">
              <a:defRPr/>
            </a:pPr>
            <a:r>
              <a:rPr lang="en-US" sz="1600" dirty="0"/>
              <a:t>Element III.1.A. Researchers and Research Staff know which of the activities they conduct are overseen by the Human Research Protection Program, and they seek guidance when </a:t>
            </a:r>
            <a:r>
              <a:rPr lang="en-US" sz="1600" dirty="0" smtClean="0"/>
              <a:t>appropriate</a:t>
            </a:r>
            <a:r>
              <a:rPr lang="id-ID" sz="1500" dirty="0" smtClean="0">
                <a:solidFill>
                  <a:schemeClr val="bg2">
                    <a:lumMod val="25000"/>
                  </a:schemeClr>
                </a:solidFill>
                <a:ea typeface="Roboto" panose="02000000000000000000" pitchFamily="2" charset="0"/>
              </a:rPr>
              <a:t>.</a:t>
            </a:r>
            <a:endParaRPr lang="en-US" sz="1500" dirty="0">
              <a:solidFill>
                <a:schemeClr val="bg2">
                  <a:lumMod val="25000"/>
                </a:schemeClr>
              </a:solidFill>
              <a:ea typeface="Roboto" panose="02000000000000000000" pitchFamily="2" charset="0"/>
            </a:endParaRPr>
          </a:p>
        </p:txBody>
      </p:sp>
      <p:sp>
        <p:nvSpPr>
          <p:cNvPr id="7" name="TextBox 6"/>
          <p:cNvSpPr txBox="1"/>
          <p:nvPr/>
        </p:nvSpPr>
        <p:spPr>
          <a:xfrm>
            <a:off x="457201" y="3226640"/>
            <a:ext cx="8259365" cy="1920090"/>
          </a:xfrm>
          <a:prstGeom prst="rect">
            <a:avLst/>
          </a:prstGeom>
          <a:noFill/>
        </p:spPr>
        <p:txBody>
          <a:bodyPr wrap="square" rIns="108000" bIns="27000" spcCol="360000">
            <a:spAutoFit/>
          </a:bodyPr>
          <a:lstStyle/>
          <a:p>
            <a:pPr marL="171450" indent="-171450">
              <a:buFont typeface="Arial" charset="0"/>
              <a:buChar char="•"/>
              <a:defRPr/>
            </a:pPr>
            <a:r>
              <a:rPr lang="en-US" sz="1200" dirty="0" smtClean="0">
                <a:ea typeface="Roboto" panose="02000000000000000000" pitchFamily="2" charset="0"/>
              </a:rPr>
              <a:t>PBRC 302.00 - Human Research Protection Program Policy</a:t>
            </a:r>
          </a:p>
          <a:p>
            <a:pPr marL="628650" lvl="1" indent="-171450">
              <a:buFont typeface="Arial" charset="0"/>
              <a:buChar char="•"/>
              <a:defRPr/>
            </a:pPr>
            <a:r>
              <a:rPr lang="en-US" sz="1200" b="1" dirty="0" smtClean="0">
                <a:ea typeface="Roboto" panose="02000000000000000000" pitchFamily="2" charset="0"/>
              </a:rPr>
              <a:t>Know</a:t>
            </a:r>
            <a:r>
              <a:rPr lang="en-US" sz="1200" dirty="0" smtClean="0">
                <a:ea typeface="Roboto" panose="02000000000000000000" pitchFamily="2" charset="0"/>
              </a:rPr>
              <a:t> the Definitions of Agent, Engaged in Human Research, Human Research, Human Subjects as Defined by DHHS, Research as Defined by DHHS, Research as Defined by FDA</a:t>
            </a:r>
          </a:p>
          <a:p>
            <a:pPr marL="171450" indent="-171450">
              <a:buFont typeface="Arial" charset="0"/>
              <a:buChar char="•"/>
              <a:defRPr/>
            </a:pPr>
            <a:r>
              <a:rPr lang="en-US" sz="1200" dirty="0" smtClean="0">
                <a:ea typeface="Roboto" panose="02000000000000000000" pitchFamily="2" charset="0"/>
              </a:rPr>
              <a:t>HRPP 3.0 IRB Review Process</a:t>
            </a:r>
          </a:p>
          <a:p>
            <a:pPr marL="628650" lvl="1" indent="-171450">
              <a:buFont typeface="Arial" charset="0"/>
              <a:buChar char="•"/>
              <a:defRPr/>
            </a:pPr>
            <a:r>
              <a:rPr lang="en-US" sz="1200" dirty="0" smtClean="0">
                <a:ea typeface="Roboto" panose="02000000000000000000" pitchFamily="2" charset="0"/>
              </a:rPr>
              <a:t>Human Subjects Research Determination policy states the IRB will make the determination on whether the research is involves human subjects.</a:t>
            </a:r>
          </a:p>
          <a:p>
            <a:pPr marL="171450" indent="-171450">
              <a:buFont typeface="Arial" charset="0"/>
              <a:buChar char="•"/>
              <a:defRPr/>
            </a:pPr>
            <a:r>
              <a:rPr lang="en-US" sz="1200" dirty="0" smtClean="0">
                <a:ea typeface="Roboto" panose="02000000000000000000" pitchFamily="2" charset="0"/>
              </a:rPr>
              <a:t>HRPP 2.0 Investigator Responsibilities </a:t>
            </a:r>
          </a:p>
          <a:p>
            <a:pPr marL="628650" lvl="1" indent="-171450">
              <a:buFont typeface="Arial" charset="0"/>
              <a:buChar char="•"/>
              <a:defRPr/>
            </a:pPr>
            <a:r>
              <a:rPr lang="en-US" sz="1200" b="1" dirty="0" smtClean="0">
                <a:ea typeface="Roboto" panose="02000000000000000000" pitchFamily="2" charset="0"/>
              </a:rPr>
              <a:t>Seek IRB assistance when in doubt about whether proposed research requires IRB review.</a:t>
            </a:r>
          </a:p>
          <a:p>
            <a:pPr marL="171450" indent="-171450">
              <a:buFont typeface="Arial" charset="0"/>
              <a:buChar char="•"/>
              <a:defRPr/>
            </a:pPr>
            <a:r>
              <a:rPr lang="en-US" sz="1200" dirty="0" smtClean="0">
                <a:ea typeface="Roboto" panose="02000000000000000000" pitchFamily="2" charset="0"/>
              </a:rPr>
              <a:t>HRPP Guidance document – Human Research Determination assist investigators in determining what activities require IRB review.</a:t>
            </a:r>
            <a:endParaRPr lang="id-ID" sz="1200" dirty="0">
              <a:ea typeface="Roboto" panose="02000000000000000000" pitchFamily="2" charset="0"/>
            </a:endParaRPr>
          </a:p>
        </p:txBody>
      </p:sp>
      <p:sp>
        <p:nvSpPr>
          <p:cNvPr id="8" name="TextBox 7"/>
          <p:cNvSpPr txBox="1"/>
          <p:nvPr/>
        </p:nvSpPr>
        <p:spPr>
          <a:xfrm>
            <a:off x="2503885" y="1240632"/>
            <a:ext cx="3873103" cy="507831"/>
          </a:xfrm>
          <a:prstGeom prst="rect">
            <a:avLst/>
          </a:prstGeom>
          <a:noFill/>
        </p:spPr>
        <p:txBody>
          <a:bodyPr>
            <a:spAutoFit/>
          </a:bodyPr>
          <a:lstStyle/>
          <a:p>
            <a:pPr algn="ctr">
              <a:defRPr/>
            </a:pPr>
            <a:r>
              <a:rPr lang="id-ID" sz="2700" dirty="0" smtClean="0">
                <a:solidFill>
                  <a:schemeClr val="bg2">
                    <a:lumMod val="10000"/>
                  </a:schemeClr>
                </a:solidFill>
              </a:rPr>
              <a:t>Element III.1.A.</a:t>
            </a:r>
            <a:endParaRPr lang="id-ID" sz="2700" dirty="0">
              <a:solidFill>
                <a:schemeClr val="bg2">
                  <a:lumMod val="10000"/>
                </a:schemeClr>
              </a:solidFill>
            </a:endParaRPr>
          </a:p>
        </p:txBody>
      </p:sp>
      <p:pic>
        <p:nvPicPr>
          <p:cNvPr id="2" name="Picture 1"/>
          <p:cNvPicPr>
            <a:picLocks noChangeAspect="1"/>
          </p:cNvPicPr>
          <p:nvPr/>
        </p:nvPicPr>
        <p:blipFill>
          <a:blip r:embed="rId3"/>
          <a:stretch>
            <a:fillRect/>
          </a:stretch>
        </p:blipFill>
        <p:spPr>
          <a:xfrm>
            <a:off x="2710206" y="4962064"/>
            <a:ext cx="3004794" cy="1624457"/>
          </a:xfrm>
          <a:prstGeom prst="rect">
            <a:avLst/>
          </a:prstGeom>
        </p:spPr>
      </p:pic>
      <p:sp>
        <p:nvSpPr>
          <p:cNvPr id="4" name="TextBox 3"/>
          <p:cNvSpPr txBox="1"/>
          <p:nvPr/>
        </p:nvSpPr>
        <p:spPr>
          <a:xfrm>
            <a:off x="5867400" y="5105400"/>
            <a:ext cx="3019425" cy="307777"/>
          </a:xfrm>
          <a:prstGeom prst="rect">
            <a:avLst/>
          </a:prstGeom>
          <a:noFill/>
        </p:spPr>
        <p:txBody>
          <a:bodyPr wrap="square" rtlCol="0">
            <a:spAutoFit/>
          </a:bodyPr>
          <a:lstStyle/>
          <a:p>
            <a:r>
              <a:rPr lang="en-US" sz="1000" dirty="0"/>
              <a:t>http://</a:t>
            </a:r>
            <a:r>
              <a:rPr lang="en-US" sz="1000" dirty="0" err="1"/>
              <a:t>www.pbrc.edu</a:t>
            </a:r>
            <a:r>
              <a:rPr lang="en-US" sz="1000" dirty="0"/>
              <a:t>/</a:t>
            </a:r>
            <a:r>
              <a:rPr lang="en-US" sz="1000" dirty="0" err="1"/>
              <a:t>hrpp</a:t>
            </a:r>
            <a:r>
              <a:rPr lang="en-US" sz="1000" dirty="0"/>
              <a:t>/guidance</a:t>
            </a:r>
            <a:r>
              <a:rPr lang="en-US" sz="1400" dirty="0"/>
              <a:t>/</a:t>
            </a:r>
          </a:p>
        </p:txBody>
      </p:sp>
    </p:spTree>
    <p:extLst>
      <p:ext uri="{BB962C8B-B14F-4D97-AF65-F5344CB8AC3E}">
        <p14:creationId xmlns:p14="http://schemas.microsoft.com/office/powerpoint/2010/main" val="1056793620"/>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r>
                <a:rPr lang="id-ID" sz="1050" dirty="0" smtClean="0">
                  <a:solidFill>
                    <a:schemeClr val="accent6"/>
                  </a:solidFill>
                  <a:latin typeface="Roboto" panose="02000000000000000000" pitchFamily="2" charset="0"/>
                  <a:ea typeface="Roboto" panose="02000000000000000000" pitchFamily="2" charset="0"/>
                </a:rPr>
                <a:t>17</a:t>
              </a:r>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25079" y="2243138"/>
            <a:ext cx="7836694" cy="812094"/>
          </a:xfrm>
          <a:prstGeom prst="rect">
            <a:avLst/>
          </a:prstGeom>
          <a:noFill/>
        </p:spPr>
        <p:txBody>
          <a:bodyPr rIns="108000" bIns="27000" spcCol="360000">
            <a:spAutoFit/>
          </a:bodyPr>
          <a:lstStyle/>
          <a:p>
            <a:pPr algn="ctr">
              <a:defRPr/>
            </a:pPr>
            <a:r>
              <a:rPr lang="en-US" sz="1600" dirty="0" smtClean="0"/>
              <a:t>Researchers </a:t>
            </a:r>
            <a:r>
              <a:rPr lang="en-US" sz="1600" dirty="0"/>
              <a:t>and Research Staff identify and </a:t>
            </a:r>
            <a:r>
              <a:rPr lang="en-US" sz="1600" b="1" dirty="0"/>
              <a:t>disclose</a:t>
            </a:r>
            <a:r>
              <a:rPr lang="en-US" sz="1600" dirty="0"/>
              <a:t> financial interests according to organizational policies and regulatory requirements and, with the Organization, manage, minimize, or eliminate financial conflicts of interest.</a:t>
            </a:r>
            <a:endParaRPr lang="en-US" sz="1500" dirty="0">
              <a:solidFill>
                <a:schemeClr val="bg2">
                  <a:lumMod val="25000"/>
                </a:schemeClr>
              </a:solidFill>
              <a:ea typeface="Roboto" panose="02000000000000000000" pitchFamily="2" charset="0"/>
            </a:endParaRPr>
          </a:p>
        </p:txBody>
      </p:sp>
      <p:sp>
        <p:nvSpPr>
          <p:cNvPr id="7" name="TextBox 6"/>
          <p:cNvSpPr txBox="1"/>
          <p:nvPr/>
        </p:nvSpPr>
        <p:spPr>
          <a:xfrm>
            <a:off x="611981" y="3562607"/>
            <a:ext cx="7836694" cy="1920090"/>
          </a:xfrm>
          <a:prstGeom prst="rect">
            <a:avLst/>
          </a:prstGeom>
          <a:noFill/>
        </p:spPr>
        <p:txBody>
          <a:bodyPr rIns="108000" bIns="27000" spcCol="360000">
            <a:spAutoFit/>
          </a:bodyPr>
          <a:lstStyle/>
          <a:p>
            <a:pPr marL="171450" indent="-171450">
              <a:buFont typeface="Arial" charset="0"/>
              <a:buChar char="•"/>
              <a:defRPr/>
            </a:pPr>
            <a:r>
              <a:rPr lang="en-US" sz="1200" dirty="0" smtClean="0">
                <a:ea typeface="Roboto" panose="02000000000000000000" pitchFamily="2" charset="0"/>
              </a:rPr>
              <a:t>HRPP Policy 3.0 </a:t>
            </a:r>
            <a:r>
              <a:rPr lang="en-US" sz="1200" dirty="0">
                <a:ea typeface="Roboto" panose="02000000000000000000" pitchFamily="2" charset="0"/>
              </a:rPr>
              <a:t>IRB Review </a:t>
            </a:r>
            <a:r>
              <a:rPr lang="en-US" sz="1200" dirty="0" smtClean="0">
                <a:ea typeface="Roboto" panose="02000000000000000000" pitchFamily="2" charset="0"/>
              </a:rPr>
              <a:t>Process</a:t>
            </a:r>
          </a:p>
          <a:p>
            <a:pPr marL="628650" lvl="1" indent="-171450">
              <a:buFont typeface="Arial" charset="0"/>
              <a:buChar char="•"/>
              <a:defRPr/>
            </a:pPr>
            <a:r>
              <a:rPr lang="en-US" sz="1200" dirty="0" smtClean="0">
                <a:ea typeface="Roboto" panose="02000000000000000000" pitchFamily="2" charset="0"/>
              </a:rPr>
              <a:t>Investigator </a:t>
            </a:r>
            <a:r>
              <a:rPr lang="en-US" sz="1200" dirty="0">
                <a:ea typeface="Roboto" panose="02000000000000000000" pitchFamily="2" charset="0"/>
              </a:rPr>
              <a:t>Conflicts of Interest </a:t>
            </a:r>
            <a:r>
              <a:rPr lang="en-US" sz="1200" dirty="0" smtClean="0">
                <a:ea typeface="Roboto" panose="02000000000000000000" pitchFamily="2" charset="0"/>
              </a:rPr>
              <a:t>policy </a:t>
            </a:r>
            <a:r>
              <a:rPr lang="en-US" sz="1200" dirty="0">
                <a:ea typeface="Roboto" panose="02000000000000000000" pitchFamily="2" charset="0"/>
              </a:rPr>
              <a:t>states research applications ask protocol- specific questions regarding conflict of interests for Investigators and key research personnel.</a:t>
            </a:r>
          </a:p>
          <a:p>
            <a:pPr marL="171450" indent="-171450">
              <a:buFont typeface="Arial" charset="0"/>
              <a:buChar char="•"/>
              <a:defRPr/>
            </a:pPr>
            <a:r>
              <a:rPr lang="en-US" sz="1200" dirty="0" smtClean="0">
                <a:ea typeface="Roboto" panose="02000000000000000000" pitchFamily="2" charset="0"/>
              </a:rPr>
              <a:t>PBRC </a:t>
            </a:r>
            <a:r>
              <a:rPr lang="en-US" sz="1200" dirty="0">
                <a:ea typeface="Roboto" panose="02000000000000000000" pitchFamily="2" charset="0"/>
              </a:rPr>
              <a:t>Policy 401.00 </a:t>
            </a:r>
            <a:r>
              <a:rPr lang="en-US" sz="1200" b="1" dirty="0">
                <a:ea typeface="Roboto" panose="02000000000000000000" pitchFamily="2" charset="0"/>
              </a:rPr>
              <a:t>Individual Conflict of Interest Policy </a:t>
            </a:r>
            <a:r>
              <a:rPr lang="en-US" sz="1200" b="1" dirty="0" smtClean="0">
                <a:ea typeface="Roboto" panose="02000000000000000000" pitchFamily="2" charset="0"/>
              </a:rPr>
              <a:t>describes </a:t>
            </a:r>
            <a:r>
              <a:rPr lang="en-US" sz="1200" b="1" dirty="0">
                <a:ea typeface="Roboto" panose="02000000000000000000" pitchFamily="2" charset="0"/>
              </a:rPr>
              <a:t>the institutional policy all investigators and staff must follow regarding </a:t>
            </a:r>
            <a:r>
              <a:rPr lang="en-US" sz="1200" b="1" dirty="0" smtClean="0">
                <a:ea typeface="Roboto" panose="02000000000000000000" pitchFamily="2" charset="0"/>
              </a:rPr>
              <a:t>COI.</a:t>
            </a:r>
          </a:p>
          <a:p>
            <a:pPr marL="628650" lvl="1" indent="-171450">
              <a:buFont typeface="Arial" charset="0"/>
              <a:buChar char="•"/>
              <a:defRPr/>
            </a:pPr>
            <a:r>
              <a:rPr lang="en-US" sz="1200" b="1" dirty="0" smtClean="0">
                <a:ea typeface="Roboto" panose="02000000000000000000" pitchFamily="2" charset="0"/>
              </a:rPr>
              <a:t>Application </a:t>
            </a:r>
            <a:r>
              <a:rPr lang="en-US" sz="1200" b="1" dirty="0">
                <a:ea typeface="Roboto" panose="02000000000000000000" pitchFamily="2" charset="0"/>
              </a:rPr>
              <a:t>for Initial Review </a:t>
            </a:r>
            <a:r>
              <a:rPr lang="en-US" sz="1200" b="1" dirty="0" smtClean="0">
                <a:ea typeface="Roboto" panose="02000000000000000000" pitchFamily="2" charset="0"/>
              </a:rPr>
              <a:t>ask </a:t>
            </a:r>
            <a:r>
              <a:rPr lang="en-US" sz="1200" b="1" dirty="0">
                <a:ea typeface="Roboto" panose="02000000000000000000" pitchFamily="2" charset="0"/>
              </a:rPr>
              <a:t>if the investigator has a COI</a:t>
            </a:r>
          </a:p>
          <a:p>
            <a:pPr marL="171450" indent="-171450">
              <a:buFont typeface="Arial" charset="0"/>
              <a:buChar char="•"/>
              <a:defRPr/>
            </a:pPr>
            <a:r>
              <a:rPr lang="en-US" sz="1200" b="1" dirty="0" smtClean="0">
                <a:ea typeface="Roboto" panose="02000000000000000000" pitchFamily="2" charset="0"/>
              </a:rPr>
              <a:t>HRPP Continuing </a:t>
            </a:r>
            <a:r>
              <a:rPr lang="en-US" sz="1200" b="1" dirty="0">
                <a:ea typeface="Roboto" panose="02000000000000000000" pitchFamily="2" charset="0"/>
              </a:rPr>
              <a:t>Review </a:t>
            </a:r>
            <a:r>
              <a:rPr lang="en-US" sz="1200" b="1" dirty="0" smtClean="0">
                <a:ea typeface="Roboto" panose="02000000000000000000" pitchFamily="2" charset="0"/>
              </a:rPr>
              <a:t>Report </a:t>
            </a:r>
            <a:r>
              <a:rPr lang="en-US" sz="1200" b="1" dirty="0">
                <a:ea typeface="Roboto" panose="02000000000000000000" pitchFamily="2" charset="0"/>
              </a:rPr>
              <a:t>ask the investigator if there has been a change in COI.</a:t>
            </a:r>
          </a:p>
          <a:p>
            <a:pPr marL="171450" indent="-171450">
              <a:buFont typeface="Arial" charset="0"/>
              <a:buChar char="•"/>
              <a:defRPr/>
            </a:pPr>
            <a:r>
              <a:rPr lang="en-US" sz="1200" b="1" dirty="0" smtClean="0">
                <a:ea typeface="Roboto" panose="02000000000000000000" pitchFamily="2" charset="0"/>
              </a:rPr>
              <a:t>HRPP Modification </a:t>
            </a:r>
            <a:r>
              <a:rPr lang="en-US" sz="1200" b="1" dirty="0">
                <a:ea typeface="Roboto" panose="02000000000000000000" pitchFamily="2" charset="0"/>
              </a:rPr>
              <a:t>of Approved Research </a:t>
            </a:r>
            <a:r>
              <a:rPr lang="en-US" sz="1200" b="1" dirty="0" smtClean="0">
                <a:ea typeface="Roboto" panose="02000000000000000000" pitchFamily="2" charset="0"/>
              </a:rPr>
              <a:t>Form states </a:t>
            </a:r>
            <a:r>
              <a:rPr lang="en-US" sz="1200" b="1" dirty="0">
                <a:ea typeface="Roboto" panose="02000000000000000000" pitchFamily="2" charset="0"/>
              </a:rPr>
              <a:t>the modification is due to a change in investigator or key personnel they must attest to having no COI or contact the Director of Legal and Regulatory Compliance.</a:t>
            </a:r>
            <a:endParaRPr lang="id-ID" sz="1200" b="1" dirty="0">
              <a:ea typeface="Roboto" panose="02000000000000000000" pitchFamily="2" charset="0"/>
            </a:endParaRPr>
          </a:p>
        </p:txBody>
      </p:sp>
      <p:sp>
        <p:nvSpPr>
          <p:cNvPr id="8" name="TextBox 7"/>
          <p:cNvSpPr txBox="1"/>
          <p:nvPr/>
        </p:nvSpPr>
        <p:spPr>
          <a:xfrm>
            <a:off x="2503885" y="1240632"/>
            <a:ext cx="3873103" cy="507831"/>
          </a:xfrm>
          <a:prstGeom prst="rect">
            <a:avLst/>
          </a:prstGeom>
          <a:noFill/>
        </p:spPr>
        <p:txBody>
          <a:bodyPr>
            <a:spAutoFit/>
          </a:bodyPr>
          <a:lstStyle/>
          <a:p>
            <a:pPr algn="ctr">
              <a:defRPr/>
            </a:pPr>
            <a:r>
              <a:rPr lang="id-ID" sz="2700" dirty="0" smtClean="0">
                <a:solidFill>
                  <a:schemeClr val="bg2">
                    <a:lumMod val="10000"/>
                  </a:schemeClr>
                </a:solidFill>
              </a:rPr>
              <a:t>Element III.1.B.</a:t>
            </a:r>
            <a:endParaRPr lang="id-ID" sz="2700" dirty="0">
              <a:solidFill>
                <a:schemeClr val="bg2">
                  <a:lumMod val="10000"/>
                </a:schemeClr>
              </a:solidFill>
            </a:endParaRPr>
          </a:p>
        </p:txBody>
      </p:sp>
    </p:spTree>
    <p:extLst>
      <p:ext uri="{BB962C8B-B14F-4D97-AF65-F5344CB8AC3E}">
        <p14:creationId xmlns:p14="http://schemas.microsoft.com/office/powerpoint/2010/main" val="208828107"/>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53585B40-DB5F-9A42-AD14-395D58169C5C}" type="slidenum">
                <a:rPr lang="id-ID" sz="1050" smtClean="0">
                  <a:solidFill>
                    <a:schemeClr val="accent6"/>
                  </a:solidFill>
                  <a:latin typeface="Roboto" panose="02000000000000000000" pitchFamily="2" charset="0"/>
                  <a:ea typeface="Roboto" panose="02000000000000000000" pitchFamily="2" charset="0"/>
                </a:rPr>
                <a:pPr algn="ctr">
                  <a:defRPr/>
                </a:pPr>
                <a:t>15</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25079" y="2243138"/>
            <a:ext cx="7836694" cy="812094"/>
          </a:xfrm>
          <a:prstGeom prst="rect">
            <a:avLst/>
          </a:prstGeom>
          <a:noFill/>
        </p:spPr>
        <p:txBody>
          <a:bodyPr rIns="108000" bIns="27000" spcCol="360000">
            <a:spAutoFit/>
          </a:bodyPr>
          <a:lstStyle/>
          <a:p>
            <a:pPr algn="ctr">
              <a:defRPr/>
            </a:pPr>
            <a:r>
              <a:rPr lang="en-US" sz="1600" dirty="0"/>
              <a:t>Element III.1.C. Researchers employ sound study design in accordance with the standards of their discipline. Researchers design studies in a manner that minimizes risks to participants.</a:t>
            </a:r>
            <a:endParaRPr lang="en-US" sz="1500" dirty="0">
              <a:solidFill>
                <a:schemeClr val="bg2">
                  <a:lumMod val="25000"/>
                </a:schemeClr>
              </a:solidFill>
              <a:ea typeface="Roboto" panose="02000000000000000000" pitchFamily="2" charset="0"/>
            </a:endParaRPr>
          </a:p>
        </p:txBody>
      </p:sp>
      <p:sp>
        <p:nvSpPr>
          <p:cNvPr id="7" name="TextBox 6"/>
          <p:cNvSpPr txBox="1"/>
          <p:nvPr/>
        </p:nvSpPr>
        <p:spPr>
          <a:xfrm>
            <a:off x="625079" y="3067637"/>
            <a:ext cx="7836694" cy="3212751"/>
          </a:xfrm>
          <a:prstGeom prst="rect">
            <a:avLst/>
          </a:prstGeom>
          <a:noFill/>
        </p:spPr>
        <p:txBody>
          <a:bodyPr rIns="108000" bIns="27000" spcCol="360000">
            <a:spAutoFit/>
          </a:bodyPr>
          <a:lstStyle/>
          <a:p>
            <a:pPr marL="171450" indent="-171450">
              <a:buFont typeface="Arial" charset="0"/>
              <a:buChar char="•"/>
              <a:defRPr/>
            </a:pPr>
            <a:r>
              <a:rPr lang="en-US" sz="1200" dirty="0" smtClean="0">
                <a:ea typeface="Roboto" panose="02000000000000000000" pitchFamily="2" charset="0"/>
              </a:rPr>
              <a:t>Protocol </a:t>
            </a:r>
            <a:r>
              <a:rPr lang="en-US" sz="1200" dirty="0">
                <a:ea typeface="Roboto" panose="02000000000000000000" pitchFamily="2" charset="0"/>
              </a:rPr>
              <a:t>Template</a:t>
            </a:r>
            <a:endParaRPr lang="id-ID" sz="1200" dirty="0">
              <a:ea typeface="Roboto" panose="02000000000000000000" pitchFamily="2" charset="0"/>
            </a:endParaRPr>
          </a:p>
          <a:p>
            <a:pPr marL="171450" indent="-171450">
              <a:buFont typeface="Arial" charset="0"/>
              <a:buChar char="•"/>
              <a:defRPr/>
            </a:pPr>
            <a:r>
              <a:rPr lang="en-US" sz="1200" dirty="0" smtClean="0">
                <a:ea typeface="Roboto" panose="02000000000000000000" pitchFamily="2" charset="0"/>
              </a:rPr>
              <a:t>Application </a:t>
            </a:r>
            <a:r>
              <a:rPr lang="en-US" sz="1200" dirty="0">
                <a:ea typeface="Roboto" panose="02000000000000000000" pitchFamily="2" charset="0"/>
              </a:rPr>
              <a:t>for Initial Review asks researchers to describe </a:t>
            </a:r>
            <a:r>
              <a:rPr lang="en-US" sz="1200" b="1" dirty="0">
                <a:ea typeface="Roboto" panose="02000000000000000000" pitchFamily="2" charset="0"/>
              </a:rPr>
              <a:t>how they employ sound research design in accordance with the standards of their discipline and minimizes risks to subjects.</a:t>
            </a:r>
          </a:p>
          <a:p>
            <a:pPr marL="171450" indent="-171450">
              <a:buFont typeface="Arial" charset="0"/>
              <a:buChar char="•"/>
              <a:defRPr/>
            </a:pPr>
            <a:r>
              <a:rPr lang="en-US" sz="1200" dirty="0" smtClean="0">
                <a:ea typeface="Roboto" panose="02000000000000000000" pitchFamily="2" charset="0"/>
              </a:rPr>
              <a:t>HRPP Policy 3.0 </a:t>
            </a:r>
            <a:r>
              <a:rPr lang="en-US" sz="1200" dirty="0">
                <a:ea typeface="Roboto" panose="02000000000000000000" pitchFamily="2" charset="0"/>
              </a:rPr>
              <a:t>IRB Review Process</a:t>
            </a:r>
          </a:p>
          <a:p>
            <a:pPr marL="628650" lvl="1" indent="-171450">
              <a:buFont typeface="Arial" charset="0"/>
              <a:buChar char="•"/>
              <a:defRPr/>
            </a:pPr>
            <a:r>
              <a:rPr lang="en-US" sz="1200" dirty="0" smtClean="0">
                <a:ea typeface="Roboto" panose="02000000000000000000" pitchFamily="2" charset="0"/>
              </a:rPr>
              <a:t>Criteria </a:t>
            </a:r>
            <a:r>
              <a:rPr lang="en-US" sz="1200" dirty="0">
                <a:ea typeface="Roboto" panose="02000000000000000000" pitchFamily="2" charset="0"/>
              </a:rPr>
              <a:t>for IRB Approval of </a:t>
            </a:r>
            <a:r>
              <a:rPr lang="en-US" sz="1200" dirty="0" smtClean="0">
                <a:ea typeface="Roboto" panose="02000000000000000000" pitchFamily="2" charset="0"/>
              </a:rPr>
              <a:t>Research (</a:t>
            </a:r>
            <a:r>
              <a:rPr lang="en-US" sz="1200" b="1" dirty="0" smtClean="0">
                <a:ea typeface="Roboto" panose="02000000000000000000" pitchFamily="2" charset="0"/>
              </a:rPr>
              <a:t>determined by IRB or primary reviewer if minimal risk</a:t>
            </a:r>
            <a:r>
              <a:rPr lang="en-US" sz="1200" dirty="0" smtClean="0">
                <a:ea typeface="Roboto" panose="02000000000000000000" pitchFamily="2" charset="0"/>
              </a:rPr>
              <a:t>)</a:t>
            </a:r>
            <a:endParaRPr lang="en-US" sz="1200" dirty="0">
              <a:ea typeface="Roboto" panose="02000000000000000000" pitchFamily="2" charset="0"/>
            </a:endParaRPr>
          </a:p>
          <a:p>
            <a:pPr marL="628650" lvl="1" indent="-171450">
              <a:buFont typeface="Arial" charset="0"/>
              <a:buChar char="•"/>
              <a:defRPr/>
            </a:pPr>
            <a:r>
              <a:rPr lang="en-US" sz="1200" dirty="0" smtClean="0">
                <a:ea typeface="Roboto" panose="02000000000000000000" pitchFamily="2" charset="0"/>
              </a:rPr>
              <a:t>Safety </a:t>
            </a:r>
            <a:r>
              <a:rPr lang="en-US" sz="1200" dirty="0">
                <a:ea typeface="Roboto" panose="02000000000000000000" pitchFamily="2" charset="0"/>
              </a:rPr>
              <a:t>Monitoring </a:t>
            </a:r>
            <a:r>
              <a:rPr lang="en-US" sz="1200" dirty="0" smtClean="0">
                <a:ea typeface="Roboto" panose="02000000000000000000" pitchFamily="2" charset="0"/>
              </a:rPr>
              <a:t>policy </a:t>
            </a:r>
            <a:r>
              <a:rPr lang="en-US" sz="1200" dirty="0">
                <a:ea typeface="Roboto" panose="02000000000000000000" pitchFamily="2" charset="0"/>
              </a:rPr>
              <a:t>states the </a:t>
            </a:r>
            <a:r>
              <a:rPr lang="en-US" sz="1200" b="1" dirty="0">
                <a:ea typeface="Roboto" panose="02000000000000000000" pitchFamily="2" charset="0"/>
              </a:rPr>
              <a:t>IRB will determine </a:t>
            </a:r>
            <a:r>
              <a:rPr lang="en-US" sz="1200" dirty="0">
                <a:ea typeface="Roboto" panose="02000000000000000000" pitchFamily="2" charset="0"/>
              </a:rPr>
              <a:t>if the safety plan is adequate and may ask the investigator for additional safety considerations.</a:t>
            </a:r>
          </a:p>
          <a:p>
            <a:pPr marL="171450" indent="-171450">
              <a:buFont typeface="Arial" charset="0"/>
              <a:buChar char="•"/>
              <a:defRPr/>
            </a:pPr>
            <a:r>
              <a:rPr lang="en-US" sz="1200" dirty="0">
                <a:ea typeface="Roboto" panose="02000000000000000000" pitchFamily="2" charset="0"/>
              </a:rPr>
              <a:t>HRPP </a:t>
            </a:r>
            <a:r>
              <a:rPr lang="en-US" sz="1200" dirty="0" smtClean="0">
                <a:ea typeface="Roboto" panose="02000000000000000000" pitchFamily="2" charset="0"/>
              </a:rPr>
              <a:t>Policy 6.0 </a:t>
            </a:r>
            <a:r>
              <a:rPr lang="en-US" sz="1200" dirty="0">
                <a:ea typeface="Roboto" panose="02000000000000000000" pitchFamily="2" charset="0"/>
              </a:rPr>
              <a:t>Vulnerable Subjects in Research</a:t>
            </a:r>
          </a:p>
          <a:p>
            <a:pPr marL="628650" lvl="1" indent="-171450">
              <a:buFont typeface="Arial" charset="0"/>
              <a:buChar char="•"/>
              <a:defRPr/>
            </a:pPr>
            <a:r>
              <a:rPr lang="en-US" sz="1200" dirty="0" smtClean="0">
                <a:ea typeface="Roboto" panose="02000000000000000000" pitchFamily="2" charset="0"/>
              </a:rPr>
              <a:t>Involvement </a:t>
            </a:r>
            <a:r>
              <a:rPr lang="en-US" sz="1200" dirty="0">
                <a:ea typeface="Roboto" panose="02000000000000000000" pitchFamily="2" charset="0"/>
              </a:rPr>
              <a:t>of </a:t>
            </a:r>
            <a:r>
              <a:rPr lang="en-US" sz="1200" b="1" dirty="0">
                <a:ea typeface="Roboto" panose="02000000000000000000" pitchFamily="2" charset="0"/>
              </a:rPr>
              <a:t>Vulnerable Population </a:t>
            </a:r>
            <a:r>
              <a:rPr lang="en-US" sz="1200" dirty="0" smtClean="0">
                <a:ea typeface="Roboto" panose="02000000000000000000" pitchFamily="2" charset="0"/>
              </a:rPr>
              <a:t>policy states </a:t>
            </a:r>
            <a:r>
              <a:rPr lang="en-US" sz="1200" dirty="0">
                <a:ea typeface="Roboto" panose="02000000000000000000" pitchFamily="2" charset="0"/>
              </a:rPr>
              <a:t>the </a:t>
            </a:r>
            <a:r>
              <a:rPr lang="en-US" sz="1200" b="1" dirty="0">
                <a:ea typeface="Roboto" panose="02000000000000000000" pitchFamily="2" charset="0"/>
              </a:rPr>
              <a:t>investigator should include additional safeguards </a:t>
            </a:r>
            <a:r>
              <a:rPr lang="en-US" sz="1200" dirty="0">
                <a:ea typeface="Roboto" panose="02000000000000000000" pitchFamily="2" charset="0"/>
              </a:rPr>
              <a:t>to protect the rights and welfare of the subjects.</a:t>
            </a:r>
          </a:p>
          <a:p>
            <a:pPr marL="171450" indent="-171450">
              <a:buFont typeface="Arial" charset="0"/>
              <a:buChar char="•"/>
              <a:defRPr/>
            </a:pPr>
            <a:r>
              <a:rPr lang="en-US" sz="1200" dirty="0">
                <a:ea typeface="Roboto" panose="02000000000000000000" pitchFamily="2" charset="0"/>
              </a:rPr>
              <a:t>HRPP </a:t>
            </a:r>
            <a:r>
              <a:rPr lang="en-US" sz="1200" dirty="0" smtClean="0">
                <a:ea typeface="Roboto" panose="02000000000000000000" pitchFamily="2" charset="0"/>
              </a:rPr>
              <a:t>Policy 15.0 </a:t>
            </a:r>
            <a:r>
              <a:rPr lang="en-US" sz="1200" dirty="0">
                <a:ea typeface="Roboto" panose="02000000000000000000" pitchFamily="2" charset="0"/>
              </a:rPr>
              <a:t>Research Funded by the Department of </a:t>
            </a:r>
            <a:r>
              <a:rPr lang="en-US" sz="1200" dirty="0" smtClean="0">
                <a:ea typeface="Roboto" panose="02000000000000000000" pitchFamily="2" charset="0"/>
              </a:rPr>
              <a:t>Defense </a:t>
            </a:r>
            <a:r>
              <a:rPr lang="en-US" sz="1200" dirty="0">
                <a:ea typeface="Roboto" panose="02000000000000000000" pitchFamily="2" charset="0"/>
              </a:rPr>
              <a:t>policy states a </a:t>
            </a:r>
            <a:r>
              <a:rPr lang="en-US" sz="1200" b="1" dirty="0">
                <a:ea typeface="Roboto" panose="02000000000000000000" pitchFamily="2" charset="0"/>
              </a:rPr>
              <a:t>research monitor will be appointed for minimal risk </a:t>
            </a:r>
            <a:r>
              <a:rPr lang="en-US" sz="1200" dirty="0">
                <a:ea typeface="Roboto" panose="02000000000000000000" pitchFamily="2" charset="0"/>
              </a:rPr>
              <a:t>study if IRB thinks necessary. </a:t>
            </a:r>
            <a:endParaRPr lang="en-US" sz="1200" dirty="0" smtClean="0">
              <a:ea typeface="Roboto" panose="02000000000000000000" pitchFamily="2" charset="0"/>
            </a:endParaRPr>
          </a:p>
          <a:p>
            <a:pPr marL="171450" indent="-171450">
              <a:buFont typeface="Arial" charset="0"/>
              <a:buChar char="•"/>
              <a:defRPr/>
            </a:pPr>
            <a:r>
              <a:rPr lang="en-US" sz="1200" dirty="0" smtClean="0">
                <a:ea typeface="Roboto" panose="02000000000000000000" pitchFamily="2" charset="0"/>
              </a:rPr>
              <a:t>Continuing </a:t>
            </a:r>
            <a:r>
              <a:rPr lang="en-US" sz="1200" dirty="0">
                <a:ea typeface="Roboto" panose="02000000000000000000" pitchFamily="2" charset="0"/>
              </a:rPr>
              <a:t>Review Progress </a:t>
            </a:r>
            <a:r>
              <a:rPr lang="en-US" sz="1200" dirty="0" smtClean="0">
                <a:ea typeface="Roboto" panose="02000000000000000000" pitchFamily="2" charset="0"/>
              </a:rPr>
              <a:t>Report </a:t>
            </a:r>
            <a:r>
              <a:rPr lang="en-US" sz="1200" b="1" dirty="0">
                <a:ea typeface="Roboto" panose="02000000000000000000" pitchFamily="2" charset="0"/>
              </a:rPr>
              <a:t>ask investigators if the risks or benefits have changed </a:t>
            </a:r>
            <a:r>
              <a:rPr lang="en-US" sz="1200" dirty="0">
                <a:ea typeface="Roboto" panose="02000000000000000000" pitchFamily="2" charset="0"/>
              </a:rPr>
              <a:t>and if there is any relevant information new information.</a:t>
            </a:r>
          </a:p>
          <a:p>
            <a:pPr marL="171450" indent="-171450">
              <a:buFont typeface="Arial" charset="0"/>
              <a:buChar char="•"/>
              <a:defRPr/>
            </a:pPr>
            <a:r>
              <a:rPr lang="en-US" sz="1200" dirty="0" smtClean="0">
                <a:ea typeface="Roboto" panose="02000000000000000000" pitchFamily="2" charset="0"/>
              </a:rPr>
              <a:t>Modification </a:t>
            </a:r>
            <a:r>
              <a:rPr lang="en-US" sz="1200" dirty="0">
                <a:ea typeface="Roboto" panose="02000000000000000000" pitchFamily="2" charset="0"/>
              </a:rPr>
              <a:t>of Approved Human </a:t>
            </a:r>
            <a:r>
              <a:rPr lang="en-US" sz="1200" dirty="0" smtClean="0">
                <a:ea typeface="Roboto" panose="02000000000000000000" pitchFamily="2" charset="0"/>
              </a:rPr>
              <a:t>Research </a:t>
            </a:r>
            <a:r>
              <a:rPr lang="en-US" sz="1200" dirty="0">
                <a:ea typeface="Roboto" panose="02000000000000000000" pitchFamily="2" charset="0"/>
              </a:rPr>
              <a:t>asks the investigator if the </a:t>
            </a:r>
            <a:r>
              <a:rPr lang="en-US" sz="1200" b="1" dirty="0">
                <a:ea typeface="Roboto" panose="02000000000000000000" pitchFamily="2" charset="0"/>
              </a:rPr>
              <a:t>risks to subjects continue to be minimized</a:t>
            </a:r>
            <a:r>
              <a:rPr lang="en-US" sz="1200" dirty="0">
                <a:ea typeface="Roboto" panose="02000000000000000000" pitchFamily="2" charset="0"/>
              </a:rPr>
              <a:t>.</a:t>
            </a:r>
          </a:p>
          <a:p>
            <a:pPr marL="171450" indent="-171450">
              <a:buFont typeface="Arial" charset="0"/>
              <a:buChar char="•"/>
              <a:defRPr/>
            </a:pPr>
            <a:r>
              <a:rPr lang="en-US" sz="1200" dirty="0" smtClean="0">
                <a:ea typeface="Roboto" panose="02000000000000000000" pitchFamily="2" charset="0"/>
              </a:rPr>
              <a:t>PBRC </a:t>
            </a:r>
            <a:r>
              <a:rPr lang="en-US" sz="1200" dirty="0">
                <a:ea typeface="Roboto" panose="02000000000000000000" pitchFamily="2" charset="0"/>
              </a:rPr>
              <a:t>Policy 301.00 </a:t>
            </a:r>
            <a:r>
              <a:rPr lang="en-US" sz="1200" dirty="0" smtClean="0">
                <a:ea typeface="Roboto" panose="02000000000000000000" pitchFamily="2" charset="0"/>
              </a:rPr>
              <a:t> </a:t>
            </a:r>
            <a:r>
              <a:rPr lang="en-US" sz="1200" dirty="0">
                <a:ea typeface="Roboto" panose="02000000000000000000" pitchFamily="2" charset="0"/>
              </a:rPr>
              <a:t>ask researchers if they have </a:t>
            </a:r>
            <a:r>
              <a:rPr lang="en-US" sz="1200" b="1" dirty="0">
                <a:ea typeface="Roboto" panose="02000000000000000000" pitchFamily="2" charset="0"/>
              </a:rPr>
              <a:t>adequate resources and staff to complete the research</a:t>
            </a:r>
            <a:r>
              <a:rPr lang="en-US" sz="1200" dirty="0" smtClean="0">
                <a:ea typeface="Roboto" panose="02000000000000000000" pitchFamily="2" charset="0"/>
              </a:rPr>
              <a:t>.</a:t>
            </a:r>
            <a:endParaRPr lang="en-US" sz="1200" dirty="0">
              <a:ea typeface="Roboto" panose="02000000000000000000" pitchFamily="2" charset="0"/>
            </a:endParaRPr>
          </a:p>
        </p:txBody>
      </p:sp>
      <p:sp>
        <p:nvSpPr>
          <p:cNvPr id="8" name="TextBox 7"/>
          <p:cNvSpPr txBox="1"/>
          <p:nvPr/>
        </p:nvSpPr>
        <p:spPr>
          <a:xfrm>
            <a:off x="2503885" y="1240632"/>
            <a:ext cx="3873103" cy="507831"/>
          </a:xfrm>
          <a:prstGeom prst="rect">
            <a:avLst/>
          </a:prstGeom>
          <a:noFill/>
        </p:spPr>
        <p:txBody>
          <a:bodyPr>
            <a:spAutoFit/>
          </a:bodyPr>
          <a:lstStyle/>
          <a:p>
            <a:pPr algn="ctr">
              <a:defRPr/>
            </a:pPr>
            <a:r>
              <a:rPr lang="id-ID" sz="2700" dirty="0" smtClean="0">
                <a:solidFill>
                  <a:schemeClr val="bg2">
                    <a:lumMod val="10000"/>
                  </a:schemeClr>
                </a:solidFill>
              </a:rPr>
              <a:t>Element III.1.C.</a:t>
            </a:r>
            <a:endParaRPr lang="id-ID" sz="2700" dirty="0">
              <a:solidFill>
                <a:schemeClr val="bg2">
                  <a:lumMod val="10000"/>
                </a:schemeClr>
              </a:solidFill>
            </a:endParaRPr>
          </a:p>
        </p:txBody>
      </p:sp>
    </p:spTree>
    <p:extLst>
      <p:ext uri="{BB962C8B-B14F-4D97-AF65-F5344CB8AC3E}">
        <p14:creationId xmlns:p14="http://schemas.microsoft.com/office/powerpoint/2010/main" val="456640268"/>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53585B40-DB5F-9A42-AD14-395D58169C5C}" type="slidenum">
                <a:rPr lang="id-ID" sz="1050" smtClean="0">
                  <a:solidFill>
                    <a:schemeClr val="accent6"/>
                  </a:solidFill>
                  <a:latin typeface="Roboto" panose="02000000000000000000" pitchFamily="2" charset="0"/>
                  <a:ea typeface="Roboto" panose="02000000000000000000" pitchFamily="2" charset="0"/>
                </a:rPr>
                <a:pPr algn="ctr">
                  <a:defRPr/>
                </a:pPr>
                <a:t>16</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25079" y="2243138"/>
            <a:ext cx="7836694" cy="565873"/>
          </a:xfrm>
          <a:prstGeom prst="rect">
            <a:avLst/>
          </a:prstGeom>
          <a:noFill/>
        </p:spPr>
        <p:txBody>
          <a:bodyPr rIns="108000" bIns="27000" spcCol="360000">
            <a:spAutoFit/>
          </a:bodyPr>
          <a:lstStyle/>
          <a:p>
            <a:pPr algn="ctr">
              <a:defRPr/>
            </a:pPr>
            <a:r>
              <a:rPr lang="en-US" sz="1600" dirty="0"/>
              <a:t>Element III.1.D. Researchers determine that the resources necessary to protect participants are present before conducting each research study.</a:t>
            </a:r>
            <a:endParaRPr lang="en-US" sz="1500" dirty="0">
              <a:solidFill>
                <a:schemeClr val="bg2">
                  <a:lumMod val="25000"/>
                </a:schemeClr>
              </a:solidFill>
              <a:ea typeface="Roboto" panose="02000000000000000000" pitchFamily="2" charset="0"/>
            </a:endParaRPr>
          </a:p>
        </p:txBody>
      </p:sp>
      <p:sp>
        <p:nvSpPr>
          <p:cNvPr id="7" name="TextBox 6"/>
          <p:cNvSpPr txBox="1"/>
          <p:nvPr/>
        </p:nvSpPr>
        <p:spPr>
          <a:xfrm>
            <a:off x="990599" y="3562607"/>
            <a:ext cx="7458075" cy="1296842"/>
          </a:xfrm>
          <a:prstGeom prst="rect">
            <a:avLst/>
          </a:prstGeom>
          <a:noFill/>
        </p:spPr>
        <p:txBody>
          <a:bodyPr wrap="square" rIns="108000" bIns="27000" spcCol="360000">
            <a:spAutoFit/>
          </a:bodyPr>
          <a:lstStyle/>
          <a:p>
            <a:pPr marL="171450" indent="-171450">
              <a:buFont typeface="Arial" charset="0"/>
              <a:buChar char="•"/>
              <a:defRPr/>
            </a:pPr>
            <a:r>
              <a:rPr lang="en-US" sz="1200" dirty="0">
                <a:ea typeface="Roboto" panose="02000000000000000000" pitchFamily="2" charset="0"/>
              </a:rPr>
              <a:t>HRPP </a:t>
            </a:r>
            <a:r>
              <a:rPr lang="en-US" sz="1200" dirty="0" smtClean="0">
                <a:ea typeface="Roboto" panose="02000000000000000000" pitchFamily="2" charset="0"/>
              </a:rPr>
              <a:t>Policy 12.0 </a:t>
            </a:r>
            <a:r>
              <a:rPr lang="en-US" sz="1200" dirty="0">
                <a:ea typeface="Roboto" panose="02000000000000000000" pitchFamily="2" charset="0"/>
              </a:rPr>
              <a:t>Investigator Responsibilities </a:t>
            </a:r>
          </a:p>
          <a:p>
            <a:pPr marL="628650" lvl="1" indent="-171450">
              <a:buFont typeface="Arial" charset="0"/>
              <a:buChar char="•"/>
              <a:defRPr/>
            </a:pPr>
            <a:r>
              <a:rPr lang="en-US" sz="1200" b="1" dirty="0" smtClean="0">
                <a:ea typeface="Roboto" panose="02000000000000000000" pitchFamily="2" charset="0"/>
              </a:rPr>
              <a:t>Responsibilities policy </a:t>
            </a:r>
            <a:r>
              <a:rPr lang="en-US" sz="1200" b="1" dirty="0">
                <a:ea typeface="Roboto" panose="02000000000000000000" pitchFamily="2" charset="0"/>
              </a:rPr>
              <a:t>states the investigator must have the sufficient resources necessary to protect human subjects and defines the responsibilities.</a:t>
            </a:r>
          </a:p>
          <a:p>
            <a:pPr marL="171450" indent="-171450">
              <a:buFont typeface="Arial" charset="0"/>
              <a:buChar char="•"/>
              <a:defRPr/>
            </a:pPr>
            <a:r>
              <a:rPr lang="en-US" sz="1200" dirty="0" smtClean="0">
                <a:ea typeface="Roboto" panose="02000000000000000000" pitchFamily="2" charset="0"/>
              </a:rPr>
              <a:t>PBRC </a:t>
            </a:r>
            <a:r>
              <a:rPr lang="en-US" sz="1200" dirty="0">
                <a:ea typeface="Roboto" panose="02000000000000000000" pitchFamily="2" charset="0"/>
              </a:rPr>
              <a:t>Policy 301.00 - Clinical Study Budget Facilitation Initiation Policy - </a:t>
            </a:r>
            <a:r>
              <a:rPr lang="en-US" sz="1200" b="1" dirty="0">
                <a:ea typeface="Roboto" panose="02000000000000000000" pitchFamily="2" charset="0"/>
              </a:rPr>
              <a:t>The budget system ask each core unit to assure that staffing and resources are adequate to </a:t>
            </a:r>
            <a:r>
              <a:rPr lang="en-US" sz="1200" b="1" dirty="0" smtClean="0">
                <a:ea typeface="Roboto" panose="02000000000000000000" pitchFamily="2" charset="0"/>
              </a:rPr>
              <a:t>complete the </a:t>
            </a:r>
            <a:r>
              <a:rPr lang="en-US" sz="1200" b="1" dirty="0">
                <a:ea typeface="Roboto" panose="02000000000000000000" pitchFamily="2" charset="0"/>
              </a:rPr>
              <a:t>study. IRB receives notice of all studies after the budget is complete</a:t>
            </a:r>
            <a:r>
              <a:rPr lang="en-US" sz="1200" b="1" dirty="0" smtClean="0">
                <a:ea typeface="Roboto" panose="02000000000000000000" pitchFamily="2" charset="0"/>
              </a:rPr>
              <a:t>.</a:t>
            </a:r>
            <a:r>
              <a:rPr lang="id-ID" sz="1200" b="1" dirty="0" smtClean="0">
                <a:ea typeface="Roboto" panose="02000000000000000000" pitchFamily="2" charset="0"/>
              </a:rPr>
              <a:t> </a:t>
            </a:r>
          </a:p>
          <a:p>
            <a:pPr algn="ctr">
              <a:defRPr/>
            </a:pPr>
            <a:endParaRPr lang="id-ID" sz="750" dirty="0">
              <a:solidFill>
                <a:schemeClr val="bg2">
                  <a:lumMod val="50000"/>
                </a:schemeClr>
              </a:solidFill>
              <a:ea typeface="Roboto" panose="02000000000000000000" pitchFamily="2" charset="0"/>
            </a:endParaRPr>
          </a:p>
        </p:txBody>
      </p:sp>
      <p:sp>
        <p:nvSpPr>
          <p:cNvPr id="8" name="TextBox 7"/>
          <p:cNvSpPr txBox="1"/>
          <p:nvPr/>
        </p:nvSpPr>
        <p:spPr>
          <a:xfrm>
            <a:off x="2503885" y="1240632"/>
            <a:ext cx="3873103" cy="507831"/>
          </a:xfrm>
          <a:prstGeom prst="rect">
            <a:avLst/>
          </a:prstGeom>
          <a:noFill/>
        </p:spPr>
        <p:txBody>
          <a:bodyPr>
            <a:spAutoFit/>
          </a:bodyPr>
          <a:lstStyle/>
          <a:p>
            <a:pPr algn="ctr">
              <a:defRPr/>
            </a:pPr>
            <a:r>
              <a:rPr lang="id-ID" sz="2700" dirty="0" smtClean="0">
                <a:solidFill>
                  <a:schemeClr val="bg2">
                    <a:lumMod val="10000"/>
                  </a:schemeClr>
                </a:solidFill>
              </a:rPr>
              <a:t>Element III.1.D.</a:t>
            </a:r>
            <a:endParaRPr lang="id-ID" sz="2700" dirty="0">
              <a:solidFill>
                <a:schemeClr val="bg2">
                  <a:lumMod val="10000"/>
                </a:schemeClr>
              </a:solidFill>
            </a:endParaRPr>
          </a:p>
        </p:txBody>
      </p:sp>
      <p:sp>
        <p:nvSpPr>
          <p:cNvPr id="9" name="Title 1"/>
          <p:cNvSpPr txBox="1">
            <a:spLocks/>
          </p:cNvSpPr>
          <p:nvPr/>
        </p:nvSpPr>
        <p:spPr>
          <a:xfrm>
            <a:off x="3445669" y="1597819"/>
            <a:ext cx="2169319" cy="272654"/>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endParaRPr lang="en-US" sz="1050" dirty="0" smtClean="0">
              <a:solidFill>
                <a:schemeClr val="bg2">
                  <a:lumMod val="75000"/>
                </a:schemeClr>
              </a:solidFill>
              <a:latin typeface="+mn-lt"/>
              <a:ea typeface="Roboto" panose="02000000000000000000" pitchFamily="2" charset="0"/>
            </a:endParaRPr>
          </a:p>
          <a:p>
            <a:pPr algn="ctr">
              <a:defRPr/>
            </a:pPr>
            <a:endParaRPr lang="en-US" sz="1050" dirty="0">
              <a:solidFill>
                <a:schemeClr val="bg2">
                  <a:lumMod val="75000"/>
                </a:schemeClr>
              </a:solidFill>
              <a:latin typeface="+mn-lt"/>
              <a:ea typeface="Roboto" panose="02000000000000000000" pitchFamily="2" charset="0"/>
            </a:endParaRPr>
          </a:p>
        </p:txBody>
      </p:sp>
    </p:spTree>
    <p:extLst>
      <p:ext uri="{BB962C8B-B14F-4D97-AF65-F5344CB8AC3E}">
        <p14:creationId xmlns:p14="http://schemas.microsoft.com/office/powerpoint/2010/main" val="107399015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nodePh="1">
                                  <p:stCondLst>
                                    <p:cond delay="1000"/>
                                  </p:stCondLst>
                                  <p:endCondLst>
                                    <p:cond evt="begin" delay="0">
                                      <p:tn val="23"/>
                                    </p:cond>
                                  </p:end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53585B40-DB5F-9A42-AD14-395D58169C5C}" type="slidenum">
                <a:rPr lang="id-ID" sz="1050" smtClean="0">
                  <a:solidFill>
                    <a:schemeClr val="accent6"/>
                  </a:solidFill>
                  <a:latin typeface="Roboto" panose="02000000000000000000" pitchFamily="2" charset="0"/>
                  <a:ea typeface="Roboto" panose="02000000000000000000" pitchFamily="2" charset="0"/>
                </a:rPr>
                <a:pPr algn="ctr">
                  <a:defRPr/>
                </a:pPr>
                <a:t>17</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25079" y="2243138"/>
            <a:ext cx="7836694" cy="565873"/>
          </a:xfrm>
          <a:prstGeom prst="rect">
            <a:avLst/>
          </a:prstGeom>
          <a:noFill/>
        </p:spPr>
        <p:txBody>
          <a:bodyPr rIns="108000" bIns="27000" spcCol="360000">
            <a:spAutoFit/>
          </a:bodyPr>
          <a:lstStyle/>
          <a:p>
            <a:pPr algn="ctr">
              <a:defRPr/>
            </a:pPr>
            <a:r>
              <a:rPr lang="en-US" sz="1600" dirty="0"/>
              <a:t>Element III.1.E. Researchers and Research Staff </a:t>
            </a:r>
            <a:r>
              <a:rPr lang="en-US" sz="1600" b="1" dirty="0"/>
              <a:t>recruit</a:t>
            </a:r>
            <a:r>
              <a:rPr lang="en-US" sz="1600" dirty="0"/>
              <a:t> participants in a fair and equitable manner.</a:t>
            </a:r>
            <a:endParaRPr lang="en-US" sz="1500" dirty="0">
              <a:solidFill>
                <a:schemeClr val="bg2">
                  <a:lumMod val="25000"/>
                </a:schemeClr>
              </a:solidFill>
              <a:ea typeface="Roboto" panose="02000000000000000000" pitchFamily="2" charset="0"/>
            </a:endParaRPr>
          </a:p>
        </p:txBody>
      </p:sp>
      <p:sp>
        <p:nvSpPr>
          <p:cNvPr id="7" name="TextBox 6"/>
          <p:cNvSpPr txBox="1"/>
          <p:nvPr/>
        </p:nvSpPr>
        <p:spPr>
          <a:xfrm>
            <a:off x="1447800" y="3309002"/>
            <a:ext cx="6553200" cy="1920090"/>
          </a:xfrm>
          <a:prstGeom prst="rect">
            <a:avLst/>
          </a:prstGeom>
          <a:noFill/>
        </p:spPr>
        <p:txBody>
          <a:bodyPr wrap="square" rIns="108000" bIns="27000" spcCol="360000">
            <a:spAutoFit/>
          </a:bodyPr>
          <a:lstStyle/>
          <a:p>
            <a:pPr marL="171450" indent="-171450">
              <a:buFont typeface="Arial" charset="0"/>
              <a:buChar char="•"/>
              <a:defRPr/>
            </a:pPr>
            <a:r>
              <a:rPr lang="en-US" sz="1200" dirty="0" smtClean="0">
                <a:ea typeface="Roboto" panose="02000000000000000000" pitchFamily="2" charset="0"/>
              </a:rPr>
              <a:t>Application </a:t>
            </a:r>
            <a:r>
              <a:rPr lang="en-US" sz="1200" dirty="0">
                <a:ea typeface="Roboto" panose="02000000000000000000" pitchFamily="2" charset="0"/>
              </a:rPr>
              <a:t>for Initial Review </a:t>
            </a:r>
            <a:r>
              <a:rPr lang="en-US" sz="1200" dirty="0" smtClean="0">
                <a:ea typeface="Roboto" panose="02000000000000000000" pitchFamily="2" charset="0"/>
              </a:rPr>
              <a:t> </a:t>
            </a:r>
          </a:p>
          <a:p>
            <a:pPr marL="628650" lvl="1" indent="-171450">
              <a:buFont typeface="Arial" charset="0"/>
              <a:buChar char="•"/>
              <a:defRPr/>
            </a:pPr>
            <a:r>
              <a:rPr lang="en-US" sz="1200" dirty="0" smtClean="0">
                <a:ea typeface="Roboto" panose="02000000000000000000" pitchFamily="2" charset="0"/>
              </a:rPr>
              <a:t>Ask </a:t>
            </a:r>
            <a:r>
              <a:rPr lang="en-US" sz="1200" dirty="0">
                <a:ea typeface="Roboto" panose="02000000000000000000" pitchFamily="2" charset="0"/>
              </a:rPr>
              <a:t>the following questions, purpose of the research, setting of the research and to provide the plan for recruitment of subjects</a:t>
            </a:r>
          </a:p>
          <a:p>
            <a:pPr marL="628650" lvl="1" indent="-171450">
              <a:buFont typeface="Arial" charset="0"/>
              <a:buChar char="•"/>
              <a:defRPr/>
            </a:pPr>
            <a:r>
              <a:rPr lang="en-US" sz="1200" dirty="0" smtClean="0">
                <a:ea typeface="Roboto" panose="02000000000000000000" pitchFamily="2" charset="0"/>
              </a:rPr>
              <a:t>Research </a:t>
            </a:r>
            <a:r>
              <a:rPr lang="en-US" sz="1200" dirty="0">
                <a:ea typeface="Roboto" panose="02000000000000000000" pitchFamily="2" charset="0"/>
              </a:rPr>
              <a:t>Involving Department of Defense </a:t>
            </a:r>
            <a:r>
              <a:rPr lang="en-US" sz="1200" dirty="0" smtClean="0">
                <a:ea typeface="Roboto" panose="02000000000000000000" pitchFamily="2" charset="0"/>
              </a:rPr>
              <a:t>ask </a:t>
            </a:r>
            <a:r>
              <a:rPr lang="en-US" sz="1200" dirty="0">
                <a:ea typeface="Roboto" panose="02000000000000000000" pitchFamily="2" charset="0"/>
              </a:rPr>
              <a:t>investigators questions about </a:t>
            </a:r>
            <a:r>
              <a:rPr lang="en-US" sz="1200" dirty="0" smtClean="0">
                <a:ea typeface="Roboto" panose="02000000000000000000" pitchFamily="2" charset="0"/>
              </a:rPr>
              <a:t>recruitment (DOD requirements)</a:t>
            </a:r>
            <a:endParaRPr lang="id-ID" sz="1200" dirty="0">
              <a:ea typeface="Roboto" panose="02000000000000000000" pitchFamily="2" charset="0"/>
            </a:endParaRPr>
          </a:p>
          <a:p>
            <a:pPr marL="171450" indent="-171450">
              <a:buFont typeface="Arial" charset="0"/>
              <a:buChar char="•"/>
              <a:defRPr/>
            </a:pPr>
            <a:r>
              <a:rPr lang="en-US" sz="1200" dirty="0">
                <a:ea typeface="Roboto" panose="02000000000000000000" pitchFamily="2" charset="0"/>
              </a:rPr>
              <a:t>HRPP </a:t>
            </a:r>
            <a:r>
              <a:rPr lang="en-US" sz="1200" dirty="0" smtClean="0">
                <a:ea typeface="Roboto" panose="02000000000000000000" pitchFamily="2" charset="0"/>
              </a:rPr>
              <a:t>Policy 3.0 </a:t>
            </a:r>
            <a:r>
              <a:rPr lang="en-US" sz="1200" dirty="0">
                <a:ea typeface="Roboto" panose="02000000000000000000" pitchFamily="2" charset="0"/>
              </a:rPr>
              <a:t>IRB Review Process</a:t>
            </a:r>
          </a:p>
          <a:p>
            <a:pPr marL="628650" lvl="1" indent="-171450">
              <a:buFont typeface="Arial" charset="0"/>
              <a:buChar char="•"/>
              <a:defRPr/>
            </a:pPr>
            <a:r>
              <a:rPr lang="en-US" sz="1200" dirty="0" smtClean="0">
                <a:ea typeface="Roboto" panose="02000000000000000000" pitchFamily="2" charset="0"/>
              </a:rPr>
              <a:t>Equitable </a:t>
            </a:r>
            <a:r>
              <a:rPr lang="en-US" sz="1200" dirty="0">
                <a:ea typeface="Roboto" panose="02000000000000000000" pitchFamily="2" charset="0"/>
              </a:rPr>
              <a:t>Selection of </a:t>
            </a:r>
            <a:r>
              <a:rPr lang="en-US" sz="1200" dirty="0" smtClean="0">
                <a:ea typeface="Roboto" panose="02000000000000000000" pitchFamily="2" charset="0"/>
              </a:rPr>
              <a:t>Subjects defines the </a:t>
            </a:r>
            <a:r>
              <a:rPr lang="en-US" sz="1200" dirty="0">
                <a:ea typeface="Roboto" panose="02000000000000000000" pitchFamily="2" charset="0"/>
              </a:rPr>
              <a:t>IRB’s evaluation of equitable selection </a:t>
            </a:r>
            <a:r>
              <a:rPr lang="en-US" sz="1200" dirty="0" smtClean="0">
                <a:ea typeface="Roboto" panose="02000000000000000000" pitchFamily="2" charset="0"/>
              </a:rPr>
              <a:t>of subjects</a:t>
            </a:r>
            <a:r>
              <a:rPr lang="en-US" sz="1200" dirty="0">
                <a:ea typeface="Roboto" panose="02000000000000000000" pitchFamily="2" charset="0"/>
              </a:rPr>
              <a:t>.</a:t>
            </a:r>
          </a:p>
          <a:p>
            <a:pPr marL="171450" indent="-171450">
              <a:buFont typeface="Arial" charset="0"/>
              <a:buChar char="•"/>
              <a:defRPr/>
            </a:pPr>
            <a:r>
              <a:rPr lang="en-US" sz="1200" dirty="0">
                <a:ea typeface="Roboto" panose="02000000000000000000" pitchFamily="2" charset="0"/>
              </a:rPr>
              <a:t>HRPP </a:t>
            </a:r>
            <a:r>
              <a:rPr lang="en-US" sz="1200" dirty="0" smtClean="0">
                <a:ea typeface="Roboto" panose="02000000000000000000" pitchFamily="2" charset="0"/>
              </a:rPr>
              <a:t>Policy 12.0 </a:t>
            </a:r>
            <a:r>
              <a:rPr lang="en-US" sz="1200" dirty="0">
                <a:ea typeface="Roboto" panose="02000000000000000000" pitchFamily="2" charset="0"/>
              </a:rPr>
              <a:t>Investigator Responsibilities </a:t>
            </a:r>
          </a:p>
          <a:p>
            <a:pPr marL="628650" lvl="1" indent="-171450">
              <a:buFont typeface="Arial" charset="0"/>
              <a:buChar char="•"/>
              <a:defRPr/>
            </a:pPr>
            <a:r>
              <a:rPr lang="en-US" sz="1200" dirty="0" smtClean="0">
                <a:ea typeface="Roboto" panose="02000000000000000000" pitchFamily="2" charset="0"/>
              </a:rPr>
              <a:t>Policy addresses </a:t>
            </a:r>
            <a:r>
              <a:rPr lang="en-US" sz="1200" dirty="0">
                <a:ea typeface="Roboto" panose="02000000000000000000" pitchFamily="2" charset="0"/>
              </a:rPr>
              <a:t>recruiting in a fair and equitable manner</a:t>
            </a:r>
            <a:r>
              <a:rPr lang="en-US" sz="1200" dirty="0" smtClean="0">
                <a:ea typeface="Roboto" panose="02000000000000000000" pitchFamily="2" charset="0"/>
              </a:rPr>
              <a:t>.</a:t>
            </a:r>
            <a:endParaRPr lang="en-US" sz="1200" dirty="0">
              <a:ea typeface="Roboto" panose="02000000000000000000" pitchFamily="2" charset="0"/>
            </a:endParaRPr>
          </a:p>
        </p:txBody>
      </p:sp>
      <p:sp>
        <p:nvSpPr>
          <p:cNvPr id="8" name="TextBox 7"/>
          <p:cNvSpPr txBox="1"/>
          <p:nvPr/>
        </p:nvSpPr>
        <p:spPr>
          <a:xfrm>
            <a:off x="2503885" y="1240632"/>
            <a:ext cx="3873103" cy="507831"/>
          </a:xfrm>
          <a:prstGeom prst="rect">
            <a:avLst/>
          </a:prstGeom>
          <a:noFill/>
        </p:spPr>
        <p:txBody>
          <a:bodyPr>
            <a:spAutoFit/>
          </a:bodyPr>
          <a:lstStyle/>
          <a:p>
            <a:pPr algn="ctr">
              <a:defRPr/>
            </a:pPr>
            <a:r>
              <a:rPr lang="id-ID" sz="2700" dirty="0" smtClean="0">
                <a:solidFill>
                  <a:schemeClr val="bg2">
                    <a:lumMod val="10000"/>
                  </a:schemeClr>
                </a:solidFill>
              </a:rPr>
              <a:t>Element III.1.E.</a:t>
            </a:r>
            <a:endParaRPr lang="id-ID" sz="2700" dirty="0">
              <a:solidFill>
                <a:schemeClr val="bg2">
                  <a:lumMod val="10000"/>
                </a:schemeClr>
              </a:solidFill>
            </a:endParaRPr>
          </a:p>
        </p:txBody>
      </p:sp>
    </p:spTree>
    <p:extLst>
      <p:ext uri="{BB962C8B-B14F-4D97-AF65-F5344CB8AC3E}">
        <p14:creationId xmlns:p14="http://schemas.microsoft.com/office/powerpoint/2010/main" val="761175971"/>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53585B40-DB5F-9A42-AD14-395D58169C5C}" type="slidenum">
                <a:rPr lang="id-ID" sz="1050" smtClean="0">
                  <a:solidFill>
                    <a:schemeClr val="accent6"/>
                  </a:solidFill>
                  <a:latin typeface="Roboto" panose="02000000000000000000" pitchFamily="2" charset="0"/>
                  <a:ea typeface="Roboto" panose="02000000000000000000" pitchFamily="2" charset="0"/>
                </a:rPr>
                <a:pPr algn="ctr">
                  <a:defRPr/>
                </a:pPr>
                <a:t>18</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25079" y="2243138"/>
            <a:ext cx="7836694" cy="1058315"/>
          </a:xfrm>
          <a:prstGeom prst="rect">
            <a:avLst/>
          </a:prstGeom>
          <a:noFill/>
        </p:spPr>
        <p:txBody>
          <a:bodyPr rIns="108000" bIns="27000" spcCol="360000">
            <a:spAutoFit/>
          </a:bodyPr>
          <a:lstStyle/>
          <a:p>
            <a:pPr algn="ctr">
              <a:defRPr/>
            </a:pPr>
            <a:r>
              <a:rPr lang="en-US" sz="1600" dirty="0"/>
              <a:t>Element III.1.F. Researchers employ consent processes and methods of documentation appropriate to the type of research and the study population, emphasizing the importance of comprehension and voluntary participation to foster informed decision-making by participants.</a:t>
            </a:r>
            <a:endParaRPr lang="en-US" sz="1500" dirty="0">
              <a:solidFill>
                <a:schemeClr val="bg2">
                  <a:lumMod val="25000"/>
                </a:schemeClr>
              </a:solidFill>
              <a:ea typeface="Roboto" panose="02000000000000000000" pitchFamily="2" charset="0"/>
            </a:endParaRPr>
          </a:p>
        </p:txBody>
      </p:sp>
      <p:sp>
        <p:nvSpPr>
          <p:cNvPr id="7" name="TextBox 6"/>
          <p:cNvSpPr txBox="1"/>
          <p:nvPr/>
        </p:nvSpPr>
        <p:spPr>
          <a:xfrm>
            <a:off x="603814" y="3429000"/>
            <a:ext cx="7998619" cy="3181973"/>
          </a:xfrm>
          <a:prstGeom prst="rect">
            <a:avLst/>
          </a:prstGeom>
          <a:noFill/>
        </p:spPr>
        <p:txBody>
          <a:bodyPr wrap="square" rIns="108000" bIns="27000" spcCol="360000">
            <a:spAutoFit/>
          </a:bodyPr>
          <a:lstStyle/>
          <a:p>
            <a:pPr marL="228600" indent="-228600">
              <a:buFont typeface="Arial" charset="0"/>
              <a:buChar char="•"/>
              <a:defRPr/>
            </a:pPr>
            <a:r>
              <a:rPr lang="en-US" sz="1200" dirty="0">
                <a:ea typeface="Roboto" panose="02000000000000000000" pitchFamily="2" charset="0"/>
              </a:rPr>
              <a:t>HRPP </a:t>
            </a:r>
            <a:r>
              <a:rPr lang="en-US" sz="1200" dirty="0" smtClean="0">
                <a:ea typeface="Roboto" panose="02000000000000000000" pitchFamily="2" charset="0"/>
              </a:rPr>
              <a:t>Policy 12.0 </a:t>
            </a:r>
            <a:r>
              <a:rPr lang="en-US" sz="1200" dirty="0">
                <a:ea typeface="Roboto" panose="02000000000000000000" pitchFamily="2" charset="0"/>
              </a:rPr>
              <a:t>Investigator </a:t>
            </a:r>
            <a:r>
              <a:rPr lang="en-US" sz="1200" dirty="0" smtClean="0">
                <a:ea typeface="Roboto" panose="02000000000000000000" pitchFamily="2" charset="0"/>
              </a:rPr>
              <a:t>Responsibilities</a:t>
            </a:r>
          </a:p>
          <a:p>
            <a:pPr marL="685800" lvl="1" indent="-228600">
              <a:buFont typeface="Arial" charset="0"/>
              <a:buChar char="•"/>
              <a:defRPr/>
            </a:pPr>
            <a:r>
              <a:rPr lang="en-US" sz="1200" dirty="0">
                <a:ea typeface="Roboto" panose="02000000000000000000" pitchFamily="2" charset="0"/>
              </a:rPr>
              <a:t>P</a:t>
            </a:r>
            <a:r>
              <a:rPr lang="en-US" sz="1200" dirty="0" smtClean="0">
                <a:ea typeface="Roboto" panose="02000000000000000000" pitchFamily="2" charset="0"/>
              </a:rPr>
              <a:t>olicy </a:t>
            </a:r>
            <a:r>
              <a:rPr lang="en-US" sz="1200" dirty="0">
                <a:ea typeface="Roboto" panose="02000000000000000000" pitchFamily="2" charset="0"/>
              </a:rPr>
              <a:t>states </a:t>
            </a:r>
            <a:r>
              <a:rPr lang="en-US" sz="1200" b="1" dirty="0">
                <a:ea typeface="Roboto" panose="02000000000000000000" pitchFamily="2" charset="0"/>
              </a:rPr>
              <a:t>investigators must </a:t>
            </a:r>
            <a:r>
              <a:rPr lang="en-US" sz="1200" b="1" dirty="0" smtClean="0">
                <a:ea typeface="Roboto" panose="02000000000000000000" pitchFamily="2" charset="0"/>
              </a:rPr>
              <a:t>obtain and document informed consent as required by the IRB and ensuring that no human subject is involved in the research prior to obtaining their consent</a:t>
            </a:r>
          </a:p>
          <a:p>
            <a:pPr marL="228600" indent="-228600">
              <a:buFont typeface="Arial" charset="0"/>
              <a:buChar char="•"/>
              <a:defRPr/>
            </a:pPr>
            <a:r>
              <a:rPr lang="en-US" sz="1200" dirty="0" smtClean="0">
                <a:ea typeface="Roboto" panose="02000000000000000000" pitchFamily="2" charset="0"/>
              </a:rPr>
              <a:t>HRPP Initial </a:t>
            </a:r>
            <a:r>
              <a:rPr lang="en-US" sz="1200" dirty="0">
                <a:ea typeface="Roboto" panose="02000000000000000000" pitchFamily="2" charset="0"/>
              </a:rPr>
              <a:t>Review Application </a:t>
            </a:r>
            <a:endParaRPr lang="en-US" sz="1200" dirty="0" smtClean="0">
              <a:ea typeface="Roboto" panose="02000000000000000000" pitchFamily="2" charset="0"/>
            </a:endParaRPr>
          </a:p>
          <a:p>
            <a:pPr marL="685800" lvl="1" indent="-228600">
              <a:buFont typeface="Arial" charset="0"/>
              <a:buChar char="•"/>
              <a:defRPr/>
            </a:pPr>
            <a:r>
              <a:rPr lang="en-US" sz="1200" dirty="0">
                <a:ea typeface="Roboto" panose="02000000000000000000" pitchFamily="2" charset="0"/>
              </a:rPr>
              <a:t>Application for Initial Review asks the investigator questions about who will provide consent, type of research, study population</a:t>
            </a:r>
          </a:p>
          <a:p>
            <a:pPr marL="228600" indent="-228600">
              <a:buFont typeface="Arial" charset="0"/>
              <a:buChar char="•"/>
              <a:defRPr/>
            </a:pPr>
            <a:r>
              <a:rPr lang="en-US" sz="1200" dirty="0" smtClean="0">
                <a:ea typeface="Roboto" panose="02000000000000000000" pitchFamily="2" charset="0"/>
              </a:rPr>
              <a:t>Additional Responsibilities</a:t>
            </a:r>
          </a:p>
          <a:p>
            <a:pPr marL="685800" lvl="1" indent="-228600">
              <a:buFont typeface="Arial" charset="0"/>
              <a:buChar char="•"/>
              <a:defRPr/>
            </a:pPr>
            <a:r>
              <a:rPr lang="en-US" sz="1200" dirty="0">
                <a:ea typeface="Roboto" panose="02000000000000000000" pitchFamily="2" charset="0"/>
              </a:rPr>
              <a:t>HRPP Policy</a:t>
            </a:r>
            <a:r>
              <a:rPr lang="en-US" sz="1200" dirty="0" smtClean="0">
                <a:ea typeface="Roboto" panose="02000000000000000000" pitchFamily="2" charset="0"/>
              </a:rPr>
              <a:t> 15.0 </a:t>
            </a:r>
            <a:r>
              <a:rPr lang="en-US" sz="1200" dirty="0">
                <a:ea typeface="Roboto" panose="02000000000000000000" pitchFamily="2" charset="0"/>
              </a:rPr>
              <a:t>Research Funded by the Department of Defense </a:t>
            </a:r>
            <a:endParaRPr lang="en-US" sz="1200" dirty="0" smtClean="0">
              <a:ea typeface="Roboto" panose="02000000000000000000" pitchFamily="2" charset="0"/>
            </a:endParaRPr>
          </a:p>
          <a:p>
            <a:pPr marL="685800" lvl="1" indent="-228600">
              <a:buFont typeface="Arial" charset="0"/>
              <a:buChar char="•"/>
              <a:defRPr/>
            </a:pPr>
            <a:r>
              <a:rPr lang="en-US" sz="1200" dirty="0">
                <a:ea typeface="Roboto" panose="02000000000000000000" pitchFamily="2" charset="0"/>
              </a:rPr>
              <a:t>HRPP Policy</a:t>
            </a:r>
            <a:r>
              <a:rPr lang="en-US" sz="1200" dirty="0" smtClean="0">
                <a:ea typeface="Roboto" panose="02000000000000000000" pitchFamily="2" charset="0"/>
              </a:rPr>
              <a:t> 16.0 </a:t>
            </a:r>
            <a:r>
              <a:rPr lang="en-US" sz="1200" dirty="0">
                <a:ea typeface="Roboto" panose="02000000000000000000" pitchFamily="2" charset="0"/>
              </a:rPr>
              <a:t>Research Conducted by the Department of </a:t>
            </a:r>
            <a:r>
              <a:rPr lang="en-US" sz="1200" dirty="0" smtClean="0">
                <a:ea typeface="Roboto" panose="02000000000000000000" pitchFamily="2" charset="0"/>
              </a:rPr>
              <a:t>Education</a:t>
            </a:r>
          </a:p>
          <a:p>
            <a:pPr marL="1143000" lvl="2" indent="-228600">
              <a:buFont typeface="Arial" charset="0"/>
              <a:buChar char="•"/>
              <a:defRPr/>
            </a:pPr>
            <a:r>
              <a:rPr lang="en-US" sz="1200" dirty="0">
                <a:ea typeface="Roboto" panose="02000000000000000000" pitchFamily="2" charset="0"/>
              </a:rPr>
              <a:t>Guidance on Conducting Research in Schools</a:t>
            </a:r>
          </a:p>
          <a:p>
            <a:pPr marL="1143000" lvl="2" indent="-228600">
              <a:buFont typeface="Arial" charset="0"/>
              <a:buChar char="•"/>
              <a:defRPr/>
            </a:pPr>
            <a:r>
              <a:rPr lang="en-US" sz="1200" dirty="0">
                <a:ea typeface="Roboto" panose="02000000000000000000" pitchFamily="2" charset="0"/>
              </a:rPr>
              <a:t>School Permission to Conduct Research </a:t>
            </a:r>
            <a:r>
              <a:rPr lang="en-US" sz="1200" dirty="0" smtClean="0">
                <a:ea typeface="Roboto" panose="02000000000000000000" pitchFamily="2" charset="0"/>
              </a:rPr>
              <a:t>Template</a:t>
            </a:r>
          </a:p>
          <a:p>
            <a:pPr marL="228600" indent="-228600">
              <a:buFont typeface="Arial" charset="0"/>
              <a:buChar char="•"/>
              <a:defRPr/>
            </a:pPr>
            <a:r>
              <a:rPr lang="en-US" sz="1200" dirty="0">
                <a:ea typeface="Roboto" panose="02000000000000000000" pitchFamily="2" charset="0"/>
              </a:rPr>
              <a:t>HRPP </a:t>
            </a:r>
            <a:r>
              <a:rPr lang="en-US" sz="1200" dirty="0" smtClean="0">
                <a:ea typeface="Roboto" panose="02000000000000000000" pitchFamily="2" charset="0"/>
              </a:rPr>
              <a:t>Templates</a:t>
            </a:r>
          </a:p>
          <a:p>
            <a:pPr marL="685800" lvl="1" indent="-228600">
              <a:buFont typeface="Arial" charset="0"/>
              <a:buChar char="•"/>
              <a:defRPr/>
            </a:pPr>
            <a:r>
              <a:rPr lang="en-US" sz="1200" dirty="0" smtClean="0">
                <a:ea typeface="Roboto" panose="02000000000000000000" pitchFamily="2" charset="0"/>
              </a:rPr>
              <a:t>Consent </a:t>
            </a:r>
            <a:r>
              <a:rPr lang="en-US" sz="1200" dirty="0">
                <a:ea typeface="Roboto" panose="02000000000000000000" pitchFamily="2" charset="0"/>
              </a:rPr>
              <a:t>Template for </a:t>
            </a:r>
            <a:r>
              <a:rPr lang="en-US" sz="1200" dirty="0" smtClean="0">
                <a:ea typeface="Roboto" panose="02000000000000000000" pitchFamily="2" charset="0"/>
              </a:rPr>
              <a:t>Adults, Consent </a:t>
            </a:r>
            <a:r>
              <a:rPr lang="en-US" sz="1200" dirty="0">
                <a:ea typeface="Roboto" panose="02000000000000000000" pitchFamily="2" charset="0"/>
              </a:rPr>
              <a:t>Template for </a:t>
            </a:r>
            <a:r>
              <a:rPr lang="en-US" sz="1200" dirty="0" smtClean="0">
                <a:ea typeface="Roboto" panose="02000000000000000000" pitchFamily="2" charset="0"/>
              </a:rPr>
              <a:t>Minors &amp;Assent </a:t>
            </a:r>
            <a:r>
              <a:rPr lang="en-US" sz="1200" dirty="0">
                <a:ea typeface="Roboto" panose="02000000000000000000" pitchFamily="2" charset="0"/>
              </a:rPr>
              <a:t>Template – assent consent template </a:t>
            </a:r>
            <a:r>
              <a:rPr lang="en-US" sz="1200" dirty="0" smtClean="0">
                <a:ea typeface="Roboto" panose="02000000000000000000" pitchFamily="2" charset="0"/>
              </a:rPr>
              <a:t>for minors</a:t>
            </a:r>
          </a:p>
          <a:p>
            <a:pPr marL="685800" lvl="1" indent="-228600">
              <a:buFont typeface="Arial" charset="0"/>
              <a:buChar char="•"/>
              <a:defRPr/>
            </a:pPr>
            <a:r>
              <a:rPr lang="en-US" sz="1200" dirty="0" smtClean="0">
                <a:ea typeface="Roboto" panose="02000000000000000000" pitchFamily="2" charset="0"/>
              </a:rPr>
              <a:t>Must tell </a:t>
            </a:r>
            <a:r>
              <a:rPr lang="en-US" sz="1200" dirty="0">
                <a:ea typeface="Roboto" panose="02000000000000000000" pitchFamily="2" charset="0"/>
              </a:rPr>
              <a:t>a subject they do not have to participate and list other choices, if applicable.</a:t>
            </a:r>
          </a:p>
          <a:p>
            <a:pPr marL="685800" lvl="1" indent="-228600">
              <a:buFont typeface="Arial" charset="0"/>
              <a:buChar char="•"/>
              <a:defRPr/>
            </a:pPr>
            <a:r>
              <a:rPr lang="en-US" sz="1200" dirty="0" smtClean="0">
                <a:ea typeface="Roboto" panose="02000000000000000000" pitchFamily="2" charset="0"/>
              </a:rPr>
              <a:t>Must tell </a:t>
            </a:r>
            <a:r>
              <a:rPr lang="en-US" sz="1200" dirty="0">
                <a:ea typeface="Roboto" panose="02000000000000000000" pitchFamily="2" charset="0"/>
              </a:rPr>
              <a:t>subjects what information will be kept private.</a:t>
            </a:r>
          </a:p>
          <a:p>
            <a:pPr marL="685800" lvl="1" indent="-228600">
              <a:buFont typeface="Arial" charset="0"/>
              <a:buChar char="•"/>
              <a:defRPr/>
            </a:pPr>
            <a:endParaRPr lang="en-US" sz="1000" dirty="0" smtClean="0">
              <a:ea typeface="Roboto" panose="02000000000000000000" pitchFamily="2" charset="0"/>
            </a:endParaRPr>
          </a:p>
        </p:txBody>
      </p:sp>
      <p:sp>
        <p:nvSpPr>
          <p:cNvPr id="8" name="TextBox 7"/>
          <p:cNvSpPr txBox="1"/>
          <p:nvPr/>
        </p:nvSpPr>
        <p:spPr>
          <a:xfrm>
            <a:off x="2503885" y="1240632"/>
            <a:ext cx="3873103" cy="507831"/>
          </a:xfrm>
          <a:prstGeom prst="rect">
            <a:avLst/>
          </a:prstGeom>
          <a:noFill/>
        </p:spPr>
        <p:txBody>
          <a:bodyPr>
            <a:spAutoFit/>
          </a:bodyPr>
          <a:lstStyle/>
          <a:p>
            <a:pPr algn="ctr">
              <a:defRPr/>
            </a:pPr>
            <a:r>
              <a:rPr lang="id-ID" sz="2700" dirty="0" smtClean="0">
                <a:solidFill>
                  <a:schemeClr val="bg2">
                    <a:lumMod val="10000"/>
                  </a:schemeClr>
                </a:solidFill>
              </a:rPr>
              <a:t>Element III.1.F.</a:t>
            </a:r>
            <a:endParaRPr lang="id-ID" sz="2700" dirty="0">
              <a:solidFill>
                <a:schemeClr val="bg2">
                  <a:lumMod val="10000"/>
                </a:schemeClr>
              </a:solidFill>
            </a:endParaRPr>
          </a:p>
        </p:txBody>
      </p:sp>
      <p:sp>
        <p:nvSpPr>
          <p:cNvPr id="9" name="Title 1"/>
          <p:cNvSpPr txBox="1">
            <a:spLocks/>
          </p:cNvSpPr>
          <p:nvPr/>
        </p:nvSpPr>
        <p:spPr>
          <a:xfrm>
            <a:off x="3445669" y="1597819"/>
            <a:ext cx="2169319" cy="272654"/>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endParaRPr lang="en-US" sz="1050" dirty="0" smtClean="0">
              <a:solidFill>
                <a:schemeClr val="bg2">
                  <a:lumMod val="75000"/>
                </a:schemeClr>
              </a:solidFill>
              <a:latin typeface="+mn-lt"/>
              <a:ea typeface="Roboto" panose="02000000000000000000" pitchFamily="2" charset="0"/>
            </a:endParaRPr>
          </a:p>
          <a:p>
            <a:pPr algn="ctr">
              <a:defRPr/>
            </a:pPr>
            <a:endParaRPr lang="en-US" sz="1050" dirty="0">
              <a:solidFill>
                <a:schemeClr val="bg2">
                  <a:lumMod val="75000"/>
                </a:schemeClr>
              </a:solidFill>
              <a:latin typeface="+mn-lt"/>
              <a:ea typeface="Roboto" panose="02000000000000000000" pitchFamily="2" charset="0"/>
            </a:endParaRPr>
          </a:p>
        </p:txBody>
      </p:sp>
    </p:spTree>
    <p:extLst>
      <p:ext uri="{BB962C8B-B14F-4D97-AF65-F5344CB8AC3E}">
        <p14:creationId xmlns:p14="http://schemas.microsoft.com/office/powerpoint/2010/main" val="545880537"/>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nodePh="1">
                                  <p:stCondLst>
                                    <p:cond delay="1000"/>
                                  </p:stCondLst>
                                  <p:endCondLst>
                                    <p:cond evt="begin" delay="0">
                                      <p:tn val="23"/>
                                    </p:cond>
                                  </p:end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53585B40-DB5F-9A42-AD14-395D58169C5C}" type="slidenum">
                <a:rPr lang="id-ID" sz="1050" smtClean="0">
                  <a:solidFill>
                    <a:schemeClr val="accent6"/>
                  </a:solidFill>
                  <a:latin typeface="Roboto" panose="02000000000000000000" pitchFamily="2" charset="0"/>
                  <a:ea typeface="Roboto" panose="02000000000000000000" pitchFamily="2" charset="0"/>
                </a:rPr>
                <a:pPr algn="ctr">
                  <a:defRPr/>
                </a:pPr>
                <a:t>19</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25079" y="2243138"/>
            <a:ext cx="7836694" cy="565873"/>
          </a:xfrm>
          <a:prstGeom prst="rect">
            <a:avLst/>
          </a:prstGeom>
          <a:noFill/>
        </p:spPr>
        <p:txBody>
          <a:bodyPr rIns="108000" bIns="27000" spcCol="360000">
            <a:spAutoFit/>
          </a:bodyPr>
          <a:lstStyle/>
          <a:p>
            <a:pPr algn="ctr">
              <a:defRPr/>
            </a:pPr>
            <a:r>
              <a:rPr lang="en-US" sz="1600" dirty="0"/>
              <a:t>Element III.1.G. Researchers and Research Staff have a process to address participants’ concerns, complaints, or requests for information.</a:t>
            </a:r>
            <a:endParaRPr lang="en-US" sz="1500" dirty="0">
              <a:solidFill>
                <a:schemeClr val="bg2">
                  <a:lumMod val="25000"/>
                </a:schemeClr>
              </a:solidFill>
              <a:ea typeface="Roboto" panose="02000000000000000000" pitchFamily="2" charset="0"/>
            </a:endParaRPr>
          </a:p>
        </p:txBody>
      </p:sp>
      <p:sp>
        <p:nvSpPr>
          <p:cNvPr id="7" name="TextBox 6"/>
          <p:cNvSpPr txBox="1"/>
          <p:nvPr/>
        </p:nvSpPr>
        <p:spPr>
          <a:xfrm>
            <a:off x="1295400" y="3505200"/>
            <a:ext cx="6629400" cy="1920090"/>
          </a:xfrm>
          <a:prstGeom prst="rect">
            <a:avLst/>
          </a:prstGeom>
          <a:noFill/>
        </p:spPr>
        <p:txBody>
          <a:bodyPr wrap="square" rIns="108000" bIns="27000" spcCol="360000">
            <a:spAutoFit/>
          </a:bodyPr>
          <a:lstStyle/>
          <a:p>
            <a:pPr marL="171450" indent="-171450">
              <a:buFont typeface="Arial" charset="0"/>
              <a:buChar char="•"/>
              <a:defRPr/>
            </a:pPr>
            <a:r>
              <a:rPr lang="en-US" sz="1200" dirty="0">
                <a:ea typeface="Roboto" panose="02000000000000000000" pitchFamily="2" charset="0"/>
              </a:rPr>
              <a:t>HRPP </a:t>
            </a:r>
            <a:r>
              <a:rPr lang="en-US" sz="1200" dirty="0" smtClean="0">
                <a:ea typeface="Roboto" panose="02000000000000000000" pitchFamily="2" charset="0"/>
              </a:rPr>
              <a:t>Policy 10.0 </a:t>
            </a:r>
            <a:r>
              <a:rPr lang="en-US" sz="1200" dirty="0">
                <a:ea typeface="Roboto" panose="02000000000000000000" pitchFamily="2" charset="0"/>
              </a:rPr>
              <a:t>Complaints and Non-compliance.</a:t>
            </a:r>
            <a:r>
              <a:rPr lang="en-US" sz="1200" dirty="0"/>
              <a:t> Pennington Biomedical Research Center </a:t>
            </a:r>
            <a:r>
              <a:rPr lang="en-US" sz="1200" b="1" dirty="0" smtClean="0"/>
              <a:t>reviews </a:t>
            </a:r>
            <a:r>
              <a:rPr lang="en-US" sz="1200" b="1" dirty="0"/>
              <a:t>all complaints and allegations of non-compliance and takes any necessary action to ensure the ethical conduct of research</a:t>
            </a:r>
            <a:r>
              <a:rPr lang="en-US" sz="1200" dirty="0" smtClean="0"/>
              <a:t>.</a:t>
            </a:r>
          </a:p>
          <a:p>
            <a:pPr marL="171450" indent="-171450">
              <a:buFont typeface="Arial" charset="0"/>
              <a:buChar char="•"/>
              <a:defRPr/>
            </a:pPr>
            <a:endParaRPr lang="en-US" sz="1200" dirty="0">
              <a:ea typeface="Roboto" panose="02000000000000000000" pitchFamily="2" charset="0"/>
            </a:endParaRPr>
          </a:p>
          <a:p>
            <a:pPr marL="171450" indent="-171450">
              <a:buFont typeface="Arial" charset="0"/>
              <a:buChar char="•"/>
              <a:defRPr/>
            </a:pPr>
            <a:r>
              <a:rPr lang="en-US" sz="1200" dirty="0">
                <a:ea typeface="Roboto" panose="02000000000000000000" pitchFamily="2" charset="0"/>
              </a:rPr>
              <a:t>HRPP </a:t>
            </a:r>
            <a:r>
              <a:rPr lang="en-US" sz="1200" dirty="0" smtClean="0">
                <a:ea typeface="Roboto" panose="02000000000000000000" pitchFamily="2" charset="0"/>
              </a:rPr>
              <a:t>Policy 5.0 </a:t>
            </a:r>
            <a:r>
              <a:rPr lang="en-US" sz="1200" dirty="0">
                <a:ea typeface="Roboto" panose="02000000000000000000" pitchFamily="2" charset="0"/>
              </a:rPr>
              <a:t>Obtaining Informed Consent from Research </a:t>
            </a:r>
            <a:r>
              <a:rPr lang="en-US" sz="1200" dirty="0" smtClean="0">
                <a:ea typeface="Roboto" panose="02000000000000000000" pitchFamily="2" charset="0"/>
              </a:rPr>
              <a:t>Subjects</a:t>
            </a:r>
          </a:p>
          <a:p>
            <a:pPr marL="628650" lvl="1" indent="-171450">
              <a:buFont typeface="Arial" charset="0"/>
              <a:buChar char="•"/>
              <a:defRPr/>
            </a:pPr>
            <a:r>
              <a:rPr lang="en-US" sz="1200" dirty="0" smtClean="0">
                <a:ea typeface="Roboto" panose="02000000000000000000" pitchFamily="2" charset="0"/>
              </a:rPr>
              <a:t>Basic </a:t>
            </a:r>
            <a:r>
              <a:rPr lang="en-US" sz="1200" dirty="0">
                <a:ea typeface="Roboto" panose="02000000000000000000" pitchFamily="2" charset="0"/>
              </a:rPr>
              <a:t>Elements of Informed Consent </a:t>
            </a:r>
            <a:r>
              <a:rPr lang="en-US" sz="1200" dirty="0" smtClean="0">
                <a:ea typeface="Roboto" panose="02000000000000000000" pitchFamily="2" charset="0"/>
              </a:rPr>
              <a:t>policy states </a:t>
            </a:r>
            <a:r>
              <a:rPr lang="en-US" sz="1200" dirty="0">
                <a:ea typeface="Roboto" panose="02000000000000000000" pitchFamily="2" charset="0"/>
              </a:rPr>
              <a:t>the </a:t>
            </a:r>
            <a:r>
              <a:rPr lang="en-US" sz="1200" b="1" dirty="0">
                <a:ea typeface="Roboto" panose="02000000000000000000" pitchFamily="2" charset="0"/>
              </a:rPr>
              <a:t>consent must have an explanation of whom to contact on the research team for answers to pertinent questions or voice complaints or concerns</a:t>
            </a:r>
            <a:r>
              <a:rPr lang="en-US" sz="1200" dirty="0">
                <a:ea typeface="Roboto" panose="02000000000000000000" pitchFamily="2" charset="0"/>
              </a:rPr>
              <a:t>.</a:t>
            </a:r>
          </a:p>
          <a:p>
            <a:pPr marL="628650" lvl="1" indent="-171450">
              <a:buFont typeface="Arial" charset="0"/>
              <a:buChar char="•"/>
              <a:defRPr/>
            </a:pPr>
            <a:r>
              <a:rPr lang="en-US" sz="1200" dirty="0">
                <a:ea typeface="Roboto" panose="02000000000000000000" pitchFamily="2" charset="0"/>
              </a:rPr>
              <a:t>HRPP </a:t>
            </a:r>
            <a:r>
              <a:rPr lang="en-US" sz="1200" dirty="0" smtClean="0">
                <a:ea typeface="Roboto" panose="02000000000000000000" pitchFamily="2" charset="0"/>
              </a:rPr>
              <a:t>Template language Consent </a:t>
            </a:r>
            <a:r>
              <a:rPr lang="en-US" sz="1200" dirty="0">
                <a:ea typeface="Roboto" panose="02000000000000000000" pitchFamily="2" charset="0"/>
              </a:rPr>
              <a:t>Template for </a:t>
            </a:r>
            <a:r>
              <a:rPr lang="en-US" sz="1200" dirty="0" smtClean="0">
                <a:ea typeface="Roboto" panose="02000000000000000000" pitchFamily="2" charset="0"/>
              </a:rPr>
              <a:t>Adults, Minors and Assent Document state </a:t>
            </a:r>
            <a:r>
              <a:rPr lang="en-US" sz="1200" dirty="0">
                <a:ea typeface="Roboto" panose="02000000000000000000" pitchFamily="2" charset="0"/>
              </a:rPr>
              <a:t>who the subject can call if they have questions or problems</a:t>
            </a:r>
            <a:r>
              <a:rPr lang="en-US" sz="1200" dirty="0" smtClean="0">
                <a:ea typeface="Roboto" panose="02000000000000000000" pitchFamily="2" charset="0"/>
              </a:rPr>
              <a:t>.</a:t>
            </a:r>
          </a:p>
        </p:txBody>
      </p:sp>
      <p:sp>
        <p:nvSpPr>
          <p:cNvPr id="8" name="TextBox 7"/>
          <p:cNvSpPr txBox="1"/>
          <p:nvPr/>
        </p:nvSpPr>
        <p:spPr>
          <a:xfrm>
            <a:off x="2503885" y="1240632"/>
            <a:ext cx="3873103" cy="507831"/>
          </a:xfrm>
          <a:prstGeom prst="rect">
            <a:avLst/>
          </a:prstGeom>
          <a:noFill/>
        </p:spPr>
        <p:txBody>
          <a:bodyPr>
            <a:spAutoFit/>
          </a:bodyPr>
          <a:lstStyle/>
          <a:p>
            <a:pPr algn="ctr">
              <a:defRPr/>
            </a:pPr>
            <a:r>
              <a:rPr lang="id-ID" sz="2700" dirty="0" smtClean="0">
                <a:solidFill>
                  <a:schemeClr val="bg2">
                    <a:lumMod val="10000"/>
                  </a:schemeClr>
                </a:solidFill>
              </a:rPr>
              <a:t>Element III.1.G.</a:t>
            </a:r>
            <a:endParaRPr lang="id-ID" sz="2700" dirty="0">
              <a:solidFill>
                <a:schemeClr val="bg2">
                  <a:lumMod val="10000"/>
                </a:schemeClr>
              </a:solidFill>
            </a:endParaRPr>
          </a:p>
        </p:txBody>
      </p:sp>
    </p:spTree>
    <p:extLst>
      <p:ext uri="{BB962C8B-B14F-4D97-AF65-F5344CB8AC3E}">
        <p14:creationId xmlns:p14="http://schemas.microsoft.com/office/powerpoint/2010/main" val="85647568"/>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6FF69687-69F0-A44E-9EC4-61F3A196D5E9}" type="slidenum">
                <a:rPr lang="id-ID" sz="1050">
                  <a:solidFill>
                    <a:schemeClr val="accent6"/>
                  </a:solidFill>
                  <a:latin typeface="Roboto" panose="02000000000000000000" pitchFamily="2" charset="0"/>
                  <a:ea typeface="Roboto" panose="02000000000000000000" pitchFamily="2" charset="0"/>
                </a:rPr>
                <a:pPr algn="ctr">
                  <a:defRPr/>
                </a:pPr>
                <a:t>2</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20" name="TextBox 19"/>
          <p:cNvSpPr txBox="1"/>
          <p:nvPr/>
        </p:nvSpPr>
        <p:spPr>
          <a:xfrm>
            <a:off x="2588419" y="1240632"/>
            <a:ext cx="3871913" cy="507831"/>
          </a:xfrm>
          <a:prstGeom prst="rect">
            <a:avLst/>
          </a:prstGeom>
          <a:noFill/>
        </p:spPr>
        <p:txBody>
          <a:bodyPr>
            <a:spAutoFit/>
          </a:bodyPr>
          <a:lstStyle/>
          <a:p>
            <a:pPr algn="ctr">
              <a:defRPr/>
            </a:pPr>
            <a:r>
              <a:rPr lang="id-ID" sz="2700" dirty="0" smtClean="0">
                <a:solidFill>
                  <a:schemeClr val="bg2">
                    <a:lumMod val="10000"/>
                  </a:schemeClr>
                </a:solidFill>
              </a:rPr>
              <a:t>Regulatory Landscape</a:t>
            </a:r>
            <a:endParaRPr lang="id-ID" sz="2700" dirty="0">
              <a:solidFill>
                <a:schemeClr val="bg2">
                  <a:lumMod val="10000"/>
                </a:schemeClr>
              </a:solidFill>
            </a:endParaRPr>
          </a:p>
        </p:txBody>
      </p:sp>
      <p:graphicFrame>
        <p:nvGraphicFramePr>
          <p:cNvPr id="4" name="Diagram 3"/>
          <p:cNvGraphicFramePr/>
          <p:nvPr>
            <p:extLst>
              <p:ext uri="{D42A27DB-BD31-4B8C-83A1-F6EECF244321}">
                <p14:modId xmlns:p14="http://schemas.microsoft.com/office/powerpoint/2010/main" val="1197232516"/>
              </p:ext>
            </p:extLst>
          </p:nvPr>
        </p:nvGraphicFramePr>
        <p:xfrm>
          <a:off x="921022" y="2100263"/>
          <a:ext cx="7919370" cy="3071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Freeform 21"/>
          <p:cNvSpPr>
            <a:spLocks noEditPoints="1"/>
          </p:cNvSpPr>
          <p:nvPr/>
        </p:nvSpPr>
        <p:spPr bwMode="auto">
          <a:xfrm>
            <a:off x="3070622" y="4146947"/>
            <a:ext cx="198834" cy="198834"/>
          </a:xfrm>
          <a:custGeom>
            <a:avLst/>
            <a:gdLst>
              <a:gd name="T0" fmla="*/ 256038 w 403"/>
              <a:gd name="T1" fmla="*/ 98543 h 404"/>
              <a:gd name="T2" fmla="*/ 158219 w 403"/>
              <a:gd name="T3" fmla="*/ 72265 h 404"/>
              <a:gd name="T4" fmla="*/ 141149 w 403"/>
              <a:gd name="T5" fmla="*/ 8540 h 404"/>
              <a:gd name="T6" fmla="*/ 128019 w 403"/>
              <a:gd name="T7" fmla="*/ 1314 h 404"/>
              <a:gd name="T8" fmla="*/ 9191 w 403"/>
              <a:gd name="T9" fmla="*/ 33504 h 404"/>
              <a:gd name="T10" fmla="*/ 1313 w 403"/>
              <a:gd name="T11" fmla="*/ 45987 h 404"/>
              <a:gd name="T12" fmla="*/ 43986 w 403"/>
              <a:gd name="T13" fmla="*/ 204312 h 404"/>
              <a:gd name="T14" fmla="*/ 56460 w 403"/>
              <a:gd name="T15" fmla="*/ 211538 h 404"/>
              <a:gd name="T16" fmla="*/ 104385 w 403"/>
              <a:gd name="T17" fmla="*/ 198399 h 404"/>
              <a:gd name="T18" fmla="*/ 97820 w 403"/>
              <a:gd name="T19" fmla="*/ 222706 h 404"/>
              <a:gd name="T20" fmla="*/ 105041 w 403"/>
              <a:gd name="T21" fmla="*/ 235188 h 404"/>
              <a:gd name="T22" fmla="*/ 211396 w 403"/>
              <a:gd name="T23" fmla="*/ 263437 h 404"/>
              <a:gd name="T24" fmla="*/ 224526 w 403"/>
              <a:gd name="T25" fmla="*/ 256868 h 404"/>
              <a:gd name="T26" fmla="*/ 263260 w 403"/>
              <a:gd name="T27" fmla="*/ 111025 h 404"/>
              <a:gd name="T28" fmla="*/ 256038 w 403"/>
              <a:gd name="T29" fmla="*/ 98543 h 404"/>
              <a:gd name="T30" fmla="*/ 22321 w 403"/>
              <a:gd name="T31" fmla="*/ 49271 h 404"/>
              <a:gd name="T32" fmla="*/ 125393 w 403"/>
              <a:gd name="T33" fmla="*/ 21679 h 404"/>
              <a:gd name="T34" fmla="*/ 163471 w 403"/>
              <a:gd name="T35" fmla="*/ 163581 h 404"/>
              <a:gd name="T36" fmla="*/ 60399 w 403"/>
              <a:gd name="T37" fmla="*/ 191173 h 404"/>
              <a:gd name="T38" fmla="*/ 22321 w 403"/>
              <a:gd name="T39" fmla="*/ 49271 h 404"/>
              <a:gd name="T40" fmla="*/ 206800 w 403"/>
              <a:gd name="T41" fmla="*/ 243729 h 404"/>
              <a:gd name="T42" fmla="*/ 117515 w 403"/>
              <a:gd name="T43" fmla="*/ 219421 h 404"/>
              <a:gd name="T44" fmla="*/ 124737 w 403"/>
              <a:gd name="T45" fmla="*/ 193143 h 404"/>
              <a:gd name="T46" fmla="*/ 175944 w 403"/>
              <a:gd name="T47" fmla="*/ 179347 h 404"/>
              <a:gd name="T48" fmla="*/ 183166 w 403"/>
              <a:gd name="T49" fmla="*/ 166865 h 404"/>
              <a:gd name="T50" fmla="*/ 163471 w 403"/>
              <a:gd name="T51" fmla="*/ 93287 h 404"/>
              <a:gd name="T52" fmla="*/ 241595 w 403"/>
              <a:gd name="T53" fmla="*/ 114309 h 404"/>
              <a:gd name="T54" fmla="*/ 206800 w 403"/>
              <a:gd name="T55" fmla="*/ 243729 h 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27" name="Freeform 26"/>
          <p:cNvSpPr>
            <a:spLocks/>
          </p:cNvSpPr>
          <p:nvPr/>
        </p:nvSpPr>
        <p:spPr bwMode="auto">
          <a:xfrm>
            <a:off x="3099198" y="4774407"/>
            <a:ext cx="163115" cy="169069"/>
          </a:xfrm>
          <a:custGeom>
            <a:avLst/>
            <a:gdLst>
              <a:gd name="T0" fmla="*/ 81873 w 274"/>
              <a:gd name="T1" fmla="*/ 225877 h 284"/>
              <a:gd name="T2" fmla="*/ 63590 w 274"/>
              <a:gd name="T3" fmla="*/ 217128 h 284"/>
              <a:gd name="T4" fmla="*/ 7154 w 274"/>
              <a:gd name="T5" fmla="*/ 141571 h 284"/>
              <a:gd name="T6" fmla="*/ 11128 w 274"/>
              <a:gd name="T7" fmla="*/ 110552 h 284"/>
              <a:gd name="T8" fmla="*/ 42129 w 274"/>
              <a:gd name="T9" fmla="*/ 115325 h 284"/>
              <a:gd name="T10" fmla="*/ 79488 w 274"/>
              <a:gd name="T11" fmla="*/ 164636 h 284"/>
              <a:gd name="T12" fmla="*/ 174079 w 274"/>
              <a:gd name="T13" fmla="*/ 13521 h 284"/>
              <a:gd name="T14" fmla="*/ 204284 w 274"/>
              <a:gd name="T15" fmla="*/ 6363 h 284"/>
              <a:gd name="T16" fmla="*/ 211438 w 274"/>
              <a:gd name="T17" fmla="*/ 37381 h 284"/>
              <a:gd name="T18" fmla="*/ 100155 w 274"/>
              <a:gd name="T19" fmla="*/ 215538 h 284"/>
              <a:gd name="T20" fmla="*/ 82667 w 274"/>
              <a:gd name="T21" fmla="*/ 225877 h 284"/>
              <a:gd name="T22" fmla="*/ 81873 w 274"/>
              <a:gd name="T23" fmla="*/ 225877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9" name="Freeform 16"/>
          <p:cNvSpPr>
            <a:spLocks noChangeAspect="1" noEditPoints="1"/>
          </p:cNvSpPr>
          <p:nvPr/>
        </p:nvSpPr>
        <p:spPr bwMode="auto">
          <a:xfrm>
            <a:off x="3059906" y="3571875"/>
            <a:ext cx="185738" cy="185738"/>
          </a:xfrm>
          <a:custGeom>
            <a:avLst/>
            <a:gdLst>
              <a:gd name="T0" fmla="*/ 93549 w 360"/>
              <a:gd name="T1" fmla="*/ 155391 h 361"/>
              <a:gd name="T2" fmla="*/ 38520 w 360"/>
              <a:gd name="T3" fmla="*/ 133389 h 361"/>
              <a:gd name="T4" fmla="*/ 38520 w 360"/>
              <a:gd name="T5" fmla="*/ 151953 h 361"/>
              <a:gd name="T6" fmla="*/ 93549 w 360"/>
              <a:gd name="T7" fmla="*/ 173955 h 361"/>
              <a:gd name="T8" fmla="*/ 93549 w 360"/>
              <a:gd name="T9" fmla="*/ 155391 h 361"/>
              <a:gd name="T10" fmla="*/ 93549 w 360"/>
              <a:gd name="T11" fmla="*/ 98323 h 361"/>
              <a:gd name="T12" fmla="*/ 38520 w 360"/>
              <a:gd name="T13" fmla="*/ 76320 h 361"/>
              <a:gd name="T14" fmla="*/ 38520 w 360"/>
              <a:gd name="T15" fmla="*/ 94885 h 361"/>
              <a:gd name="T16" fmla="*/ 93549 w 360"/>
              <a:gd name="T17" fmla="*/ 116887 h 361"/>
              <a:gd name="T18" fmla="*/ 93549 w 360"/>
              <a:gd name="T19" fmla="*/ 98323 h 361"/>
              <a:gd name="T20" fmla="*/ 241440 w 360"/>
              <a:gd name="T21" fmla="*/ 2750 h 361"/>
              <a:gd name="T22" fmla="*/ 228371 w 360"/>
              <a:gd name="T23" fmla="*/ 1375 h 361"/>
              <a:gd name="T24" fmla="*/ 123816 w 360"/>
              <a:gd name="T25" fmla="*/ 43317 h 361"/>
              <a:gd name="T26" fmla="*/ 18572 w 360"/>
              <a:gd name="T27" fmla="*/ 1375 h 361"/>
              <a:gd name="T28" fmla="*/ 5503 w 360"/>
              <a:gd name="T29" fmla="*/ 2750 h 361"/>
              <a:gd name="T30" fmla="*/ 0 w 360"/>
              <a:gd name="T31" fmla="*/ 14439 h 361"/>
              <a:gd name="T32" fmla="*/ 0 w 360"/>
              <a:gd name="T33" fmla="*/ 190457 h 361"/>
              <a:gd name="T34" fmla="*/ 8254 w 360"/>
              <a:gd name="T35" fmla="*/ 202833 h 361"/>
              <a:gd name="T36" fmla="*/ 118313 w 360"/>
              <a:gd name="T37" fmla="*/ 246838 h 361"/>
              <a:gd name="T38" fmla="*/ 121064 w 360"/>
              <a:gd name="T39" fmla="*/ 248213 h 361"/>
              <a:gd name="T40" fmla="*/ 123816 w 360"/>
              <a:gd name="T41" fmla="*/ 248213 h 361"/>
              <a:gd name="T42" fmla="*/ 126567 w 360"/>
              <a:gd name="T43" fmla="*/ 248213 h 361"/>
              <a:gd name="T44" fmla="*/ 128631 w 360"/>
              <a:gd name="T45" fmla="*/ 246838 h 361"/>
              <a:gd name="T46" fmla="*/ 238689 w 360"/>
              <a:gd name="T47" fmla="*/ 202833 h 361"/>
              <a:gd name="T48" fmla="*/ 247631 w 360"/>
              <a:gd name="T49" fmla="*/ 190457 h 361"/>
              <a:gd name="T50" fmla="*/ 247631 w 360"/>
              <a:gd name="T51" fmla="*/ 14439 h 361"/>
              <a:gd name="T52" fmla="*/ 241440 w 360"/>
              <a:gd name="T53" fmla="*/ 2750 h 361"/>
              <a:gd name="T54" fmla="*/ 110058 w 360"/>
              <a:gd name="T55" fmla="*/ 220023 h 361"/>
              <a:gd name="T56" fmla="*/ 22012 w 360"/>
              <a:gd name="T57" fmla="*/ 184957 h 361"/>
              <a:gd name="T58" fmla="*/ 22012 w 360"/>
              <a:gd name="T59" fmla="*/ 30941 h 361"/>
              <a:gd name="T60" fmla="*/ 110058 w 360"/>
              <a:gd name="T61" fmla="*/ 66007 h 361"/>
              <a:gd name="T62" fmla="*/ 110058 w 360"/>
              <a:gd name="T63" fmla="*/ 220023 h 361"/>
              <a:gd name="T64" fmla="*/ 225619 w 360"/>
              <a:gd name="T65" fmla="*/ 184957 h 361"/>
              <a:gd name="T66" fmla="*/ 137573 w 360"/>
              <a:gd name="T67" fmla="*/ 220023 h 361"/>
              <a:gd name="T68" fmla="*/ 137573 w 360"/>
              <a:gd name="T69" fmla="*/ 66007 h 361"/>
              <a:gd name="T70" fmla="*/ 225619 w 360"/>
              <a:gd name="T71" fmla="*/ 30941 h 361"/>
              <a:gd name="T72" fmla="*/ 225619 w 360"/>
              <a:gd name="T73" fmla="*/ 184957 h 361"/>
              <a:gd name="T74" fmla="*/ 209111 w 360"/>
              <a:gd name="T75" fmla="*/ 133389 h 361"/>
              <a:gd name="T76" fmla="*/ 154082 w 360"/>
              <a:gd name="T77" fmla="*/ 155391 h 361"/>
              <a:gd name="T78" fmla="*/ 154082 w 360"/>
              <a:gd name="T79" fmla="*/ 173955 h 361"/>
              <a:gd name="T80" fmla="*/ 209111 w 360"/>
              <a:gd name="T81" fmla="*/ 151953 h 361"/>
              <a:gd name="T82" fmla="*/ 209111 w 360"/>
              <a:gd name="T83" fmla="*/ 133389 h 361"/>
              <a:gd name="T84" fmla="*/ 209111 w 360"/>
              <a:gd name="T85" fmla="*/ 76320 h 361"/>
              <a:gd name="T86" fmla="*/ 154082 w 360"/>
              <a:gd name="T87" fmla="*/ 98323 h 361"/>
              <a:gd name="T88" fmla="*/ 154082 w 360"/>
              <a:gd name="T89" fmla="*/ 116887 h 361"/>
              <a:gd name="T90" fmla="*/ 209111 w 360"/>
              <a:gd name="T91" fmla="*/ 94885 h 361"/>
              <a:gd name="T92" fmla="*/ 209111 w 360"/>
              <a:gd name="T93" fmla="*/ 76320 h 3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auto">
          <a:xfrm>
            <a:off x="3093300" y="2373175"/>
            <a:ext cx="163115" cy="169069"/>
          </a:xfrm>
          <a:custGeom>
            <a:avLst/>
            <a:gdLst>
              <a:gd name="T0" fmla="*/ 81873 w 274"/>
              <a:gd name="T1" fmla="*/ 225877 h 284"/>
              <a:gd name="T2" fmla="*/ 63590 w 274"/>
              <a:gd name="T3" fmla="*/ 217128 h 284"/>
              <a:gd name="T4" fmla="*/ 7154 w 274"/>
              <a:gd name="T5" fmla="*/ 141571 h 284"/>
              <a:gd name="T6" fmla="*/ 11128 w 274"/>
              <a:gd name="T7" fmla="*/ 110552 h 284"/>
              <a:gd name="T8" fmla="*/ 42129 w 274"/>
              <a:gd name="T9" fmla="*/ 115325 h 284"/>
              <a:gd name="T10" fmla="*/ 79488 w 274"/>
              <a:gd name="T11" fmla="*/ 164636 h 284"/>
              <a:gd name="T12" fmla="*/ 174079 w 274"/>
              <a:gd name="T13" fmla="*/ 13521 h 284"/>
              <a:gd name="T14" fmla="*/ 204284 w 274"/>
              <a:gd name="T15" fmla="*/ 6363 h 284"/>
              <a:gd name="T16" fmla="*/ 211438 w 274"/>
              <a:gd name="T17" fmla="*/ 37381 h 284"/>
              <a:gd name="T18" fmla="*/ 100155 w 274"/>
              <a:gd name="T19" fmla="*/ 215538 h 284"/>
              <a:gd name="T20" fmla="*/ 82667 w 274"/>
              <a:gd name="T21" fmla="*/ 225877 h 284"/>
              <a:gd name="T22" fmla="*/ 81873 w 274"/>
              <a:gd name="T23" fmla="*/ 225877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21"/>
          <p:cNvSpPr>
            <a:spLocks noEditPoints="1"/>
          </p:cNvSpPr>
          <p:nvPr/>
        </p:nvSpPr>
        <p:spPr bwMode="auto">
          <a:xfrm>
            <a:off x="3046810" y="2970870"/>
            <a:ext cx="198834" cy="198834"/>
          </a:xfrm>
          <a:custGeom>
            <a:avLst/>
            <a:gdLst>
              <a:gd name="T0" fmla="*/ 256038 w 403"/>
              <a:gd name="T1" fmla="*/ 98543 h 404"/>
              <a:gd name="T2" fmla="*/ 158219 w 403"/>
              <a:gd name="T3" fmla="*/ 72265 h 404"/>
              <a:gd name="T4" fmla="*/ 141149 w 403"/>
              <a:gd name="T5" fmla="*/ 8540 h 404"/>
              <a:gd name="T6" fmla="*/ 128019 w 403"/>
              <a:gd name="T7" fmla="*/ 1314 h 404"/>
              <a:gd name="T8" fmla="*/ 9191 w 403"/>
              <a:gd name="T9" fmla="*/ 33504 h 404"/>
              <a:gd name="T10" fmla="*/ 1313 w 403"/>
              <a:gd name="T11" fmla="*/ 45987 h 404"/>
              <a:gd name="T12" fmla="*/ 43986 w 403"/>
              <a:gd name="T13" fmla="*/ 204312 h 404"/>
              <a:gd name="T14" fmla="*/ 56460 w 403"/>
              <a:gd name="T15" fmla="*/ 211538 h 404"/>
              <a:gd name="T16" fmla="*/ 104385 w 403"/>
              <a:gd name="T17" fmla="*/ 198399 h 404"/>
              <a:gd name="T18" fmla="*/ 97820 w 403"/>
              <a:gd name="T19" fmla="*/ 222706 h 404"/>
              <a:gd name="T20" fmla="*/ 105041 w 403"/>
              <a:gd name="T21" fmla="*/ 235188 h 404"/>
              <a:gd name="T22" fmla="*/ 211396 w 403"/>
              <a:gd name="T23" fmla="*/ 263437 h 404"/>
              <a:gd name="T24" fmla="*/ 224526 w 403"/>
              <a:gd name="T25" fmla="*/ 256868 h 404"/>
              <a:gd name="T26" fmla="*/ 263260 w 403"/>
              <a:gd name="T27" fmla="*/ 111025 h 404"/>
              <a:gd name="T28" fmla="*/ 256038 w 403"/>
              <a:gd name="T29" fmla="*/ 98543 h 404"/>
              <a:gd name="T30" fmla="*/ 22321 w 403"/>
              <a:gd name="T31" fmla="*/ 49271 h 404"/>
              <a:gd name="T32" fmla="*/ 125393 w 403"/>
              <a:gd name="T33" fmla="*/ 21679 h 404"/>
              <a:gd name="T34" fmla="*/ 163471 w 403"/>
              <a:gd name="T35" fmla="*/ 163581 h 404"/>
              <a:gd name="T36" fmla="*/ 60399 w 403"/>
              <a:gd name="T37" fmla="*/ 191173 h 404"/>
              <a:gd name="T38" fmla="*/ 22321 w 403"/>
              <a:gd name="T39" fmla="*/ 49271 h 404"/>
              <a:gd name="T40" fmla="*/ 206800 w 403"/>
              <a:gd name="T41" fmla="*/ 243729 h 404"/>
              <a:gd name="T42" fmla="*/ 117515 w 403"/>
              <a:gd name="T43" fmla="*/ 219421 h 404"/>
              <a:gd name="T44" fmla="*/ 124737 w 403"/>
              <a:gd name="T45" fmla="*/ 193143 h 404"/>
              <a:gd name="T46" fmla="*/ 175944 w 403"/>
              <a:gd name="T47" fmla="*/ 179347 h 404"/>
              <a:gd name="T48" fmla="*/ 183166 w 403"/>
              <a:gd name="T49" fmla="*/ 166865 h 404"/>
              <a:gd name="T50" fmla="*/ 163471 w 403"/>
              <a:gd name="T51" fmla="*/ 93287 h 404"/>
              <a:gd name="T52" fmla="*/ 241595 w 403"/>
              <a:gd name="T53" fmla="*/ 114309 h 404"/>
              <a:gd name="T54" fmla="*/ 206800 w 403"/>
              <a:gd name="T55" fmla="*/ 243729 h 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Tree>
    <p:extLst>
      <p:ext uri="{BB962C8B-B14F-4D97-AF65-F5344CB8AC3E}">
        <p14:creationId xmlns:p14="http://schemas.microsoft.com/office/powerpoint/2010/main" val="392734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par>
                          <p:cTn id="18" fill="hold" nodeType="afterGroup">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par>
                          <p:cTn id="24" fill="hold" nodeType="afterGroup">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animBg="1"/>
      <p:bldP spid="27" grpId="0" animBg="1"/>
      <p:bldP spid="39"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53585B40-DB5F-9A42-AD14-395D58169C5C}" type="slidenum">
                <a:rPr lang="id-ID" sz="1050" smtClean="0">
                  <a:solidFill>
                    <a:schemeClr val="accent6"/>
                  </a:solidFill>
                  <a:latin typeface="Roboto" panose="02000000000000000000" pitchFamily="2" charset="0"/>
                  <a:ea typeface="Roboto" panose="02000000000000000000" pitchFamily="2" charset="0"/>
                </a:rPr>
                <a:pPr algn="ctr">
                  <a:defRPr/>
                </a:pPr>
                <a:t>20</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25079" y="2243138"/>
            <a:ext cx="7836694" cy="1058315"/>
          </a:xfrm>
          <a:prstGeom prst="rect">
            <a:avLst/>
          </a:prstGeom>
          <a:noFill/>
        </p:spPr>
        <p:txBody>
          <a:bodyPr rIns="108000" bIns="27000" spcCol="360000">
            <a:spAutoFit/>
          </a:bodyPr>
          <a:lstStyle/>
          <a:p>
            <a:pPr algn="ctr">
              <a:defRPr/>
            </a:pPr>
            <a:r>
              <a:rPr lang="en-US" sz="1600" b="1" dirty="0"/>
              <a:t>Standard III-2: Researchers and Research Staff meet requirements for conducting research with participants and comply with all applicable laws, regulations, codes, and guidance; the Organization’s policies and procedures for protecting research participants; and the IRB’s or EC’s determinations.</a:t>
            </a:r>
            <a:endParaRPr lang="en-US" sz="1500" dirty="0">
              <a:solidFill>
                <a:schemeClr val="bg2">
                  <a:lumMod val="25000"/>
                </a:schemeClr>
              </a:solidFill>
              <a:ea typeface="Roboto" panose="02000000000000000000" pitchFamily="2" charset="0"/>
            </a:endParaRPr>
          </a:p>
        </p:txBody>
      </p:sp>
      <p:sp>
        <p:nvSpPr>
          <p:cNvPr id="8" name="TextBox 7"/>
          <p:cNvSpPr txBox="1"/>
          <p:nvPr/>
        </p:nvSpPr>
        <p:spPr>
          <a:xfrm>
            <a:off x="2503885" y="1240632"/>
            <a:ext cx="3873103" cy="507831"/>
          </a:xfrm>
          <a:prstGeom prst="rect">
            <a:avLst/>
          </a:prstGeom>
          <a:noFill/>
        </p:spPr>
        <p:txBody>
          <a:bodyPr>
            <a:spAutoFit/>
          </a:bodyPr>
          <a:lstStyle/>
          <a:p>
            <a:pPr algn="ctr">
              <a:defRPr/>
            </a:pPr>
            <a:r>
              <a:rPr lang="id-ID" sz="2700" dirty="0" smtClean="0">
                <a:solidFill>
                  <a:schemeClr val="bg2">
                    <a:lumMod val="10000"/>
                  </a:schemeClr>
                </a:solidFill>
              </a:rPr>
              <a:t>Standard III-2</a:t>
            </a:r>
            <a:endParaRPr lang="id-ID" sz="2700" dirty="0">
              <a:solidFill>
                <a:schemeClr val="bg2">
                  <a:lumMod val="10000"/>
                </a:schemeClr>
              </a:solidFill>
            </a:endParaRPr>
          </a:p>
        </p:txBody>
      </p:sp>
    </p:spTree>
    <p:extLst>
      <p:ext uri="{BB962C8B-B14F-4D97-AF65-F5344CB8AC3E}">
        <p14:creationId xmlns:p14="http://schemas.microsoft.com/office/powerpoint/2010/main" val="238471269"/>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53585B40-DB5F-9A42-AD14-395D58169C5C}" type="slidenum">
                <a:rPr lang="id-ID" sz="1050" smtClean="0">
                  <a:solidFill>
                    <a:schemeClr val="accent6"/>
                  </a:solidFill>
                  <a:latin typeface="Roboto" panose="02000000000000000000" pitchFamily="2" charset="0"/>
                  <a:ea typeface="Roboto" panose="02000000000000000000" pitchFamily="2" charset="0"/>
                </a:rPr>
                <a:pPr algn="ctr">
                  <a:defRPr/>
                </a:pPr>
                <a:t>21</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25079" y="2243138"/>
            <a:ext cx="7836694" cy="1304536"/>
          </a:xfrm>
          <a:prstGeom prst="rect">
            <a:avLst/>
          </a:prstGeom>
          <a:noFill/>
        </p:spPr>
        <p:txBody>
          <a:bodyPr rIns="108000" bIns="27000" spcCol="360000">
            <a:spAutoFit/>
          </a:bodyPr>
          <a:lstStyle/>
          <a:p>
            <a:pPr algn="ctr">
              <a:defRPr/>
            </a:pPr>
            <a:r>
              <a:rPr lang="en-US" sz="1600" dirty="0"/>
              <a:t>Element III.2.A. Researchers and Research Staff are qualified by</a:t>
            </a:r>
            <a:r>
              <a:rPr lang="en-US" sz="1600" b="1" dirty="0"/>
              <a:t> training</a:t>
            </a:r>
            <a:r>
              <a:rPr lang="en-US" sz="1600" dirty="0"/>
              <a:t> and </a:t>
            </a:r>
            <a:r>
              <a:rPr lang="en-US" sz="1600" b="1" dirty="0"/>
              <a:t>experience</a:t>
            </a:r>
            <a:r>
              <a:rPr lang="en-US" sz="1600" dirty="0"/>
              <a:t> for their research roles, including </a:t>
            </a:r>
            <a:r>
              <a:rPr lang="en-US" sz="1600" b="1" dirty="0"/>
              <a:t>knowledge of applicable laws</a:t>
            </a:r>
            <a:r>
              <a:rPr lang="en-US" sz="1600" dirty="0"/>
              <a:t>, regulations, codes, and guidance; relevant professional standards; and the </a:t>
            </a:r>
            <a:r>
              <a:rPr lang="en-US" sz="1600" b="1" dirty="0"/>
              <a:t>Organization’s policies and procedures </a:t>
            </a:r>
            <a:r>
              <a:rPr lang="en-US" sz="1600" dirty="0"/>
              <a:t>regarding the protection of research participants.</a:t>
            </a:r>
            <a:endParaRPr lang="en-US" sz="1500" dirty="0">
              <a:solidFill>
                <a:schemeClr val="bg2">
                  <a:lumMod val="25000"/>
                </a:schemeClr>
              </a:solidFill>
              <a:ea typeface="Roboto" panose="02000000000000000000" pitchFamily="2" charset="0"/>
            </a:endParaRPr>
          </a:p>
        </p:txBody>
      </p:sp>
      <p:sp>
        <p:nvSpPr>
          <p:cNvPr id="8" name="TextBox 7"/>
          <p:cNvSpPr txBox="1"/>
          <p:nvPr/>
        </p:nvSpPr>
        <p:spPr>
          <a:xfrm>
            <a:off x="2503885" y="1240632"/>
            <a:ext cx="3873103" cy="507831"/>
          </a:xfrm>
          <a:prstGeom prst="rect">
            <a:avLst/>
          </a:prstGeom>
          <a:noFill/>
        </p:spPr>
        <p:txBody>
          <a:bodyPr>
            <a:spAutoFit/>
          </a:bodyPr>
          <a:lstStyle/>
          <a:p>
            <a:pPr algn="ctr">
              <a:defRPr/>
            </a:pPr>
            <a:r>
              <a:rPr lang="id-ID" sz="2700" dirty="0" smtClean="0">
                <a:solidFill>
                  <a:schemeClr val="bg2">
                    <a:lumMod val="10000"/>
                  </a:schemeClr>
                </a:solidFill>
              </a:rPr>
              <a:t>Element III.2.A</a:t>
            </a:r>
            <a:endParaRPr lang="id-ID" sz="2700" dirty="0">
              <a:solidFill>
                <a:schemeClr val="bg2">
                  <a:lumMod val="10000"/>
                </a:schemeClr>
              </a:solidFill>
            </a:endParaRPr>
          </a:p>
        </p:txBody>
      </p:sp>
      <p:sp>
        <p:nvSpPr>
          <p:cNvPr id="10" name="Rectangle 9"/>
          <p:cNvSpPr/>
          <p:nvPr/>
        </p:nvSpPr>
        <p:spPr>
          <a:xfrm>
            <a:off x="625079" y="3581400"/>
            <a:ext cx="8091487" cy="2492990"/>
          </a:xfrm>
          <a:prstGeom prst="rect">
            <a:avLst/>
          </a:prstGeom>
        </p:spPr>
        <p:txBody>
          <a:bodyPr wrap="square">
            <a:spAutoFit/>
          </a:bodyPr>
          <a:lstStyle/>
          <a:p>
            <a:pPr marL="171450" indent="-171450">
              <a:buFont typeface="Arial" charset="0"/>
              <a:buChar char="•"/>
              <a:defRPr/>
            </a:pPr>
            <a:r>
              <a:rPr lang="en-US" sz="1200" dirty="0" smtClean="0">
                <a:ea typeface="Roboto" panose="02000000000000000000" pitchFamily="2" charset="0"/>
              </a:rPr>
              <a:t>PBRC 302.00 </a:t>
            </a:r>
            <a:r>
              <a:rPr lang="en-US" sz="1200" dirty="0">
                <a:ea typeface="Roboto" panose="02000000000000000000" pitchFamily="2" charset="0"/>
              </a:rPr>
              <a:t>- Human Research Protection Program Policy  </a:t>
            </a:r>
            <a:r>
              <a:rPr lang="en-US" sz="1200" dirty="0" smtClean="0">
                <a:ea typeface="Roboto" panose="02000000000000000000" pitchFamily="2" charset="0"/>
              </a:rPr>
              <a:t>(Knowledge)</a:t>
            </a:r>
            <a:endParaRPr lang="en-US" sz="1200" dirty="0">
              <a:ea typeface="Roboto" panose="02000000000000000000" pitchFamily="2" charset="0"/>
            </a:endParaRPr>
          </a:p>
          <a:p>
            <a:pPr marL="628650" lvl="1" indent="-171450">
              <a:buFont typeface="Arial" charset="0"/>
              <a:buChar char="•"/>
              <a:defRPr/>
            </a:pPr>
            <a:r>
              <a:rPr lang="en-US" sz="1200" dirty="0" smtClean="0"/>
              <a:t>Investigators </a:t>
            </a:r>
            <a:r>
              <a:rPr lang="en-US" sz="1200" dirty="0"/>
              <a:t>and Research Staff Investigators and research staff have the responsibility to: </a:t>
            </a:r>
            <a:endParaRPr lang="en-US" sz="1200" dirty="0" smtClean="0"/>
          </a:p>
          <a:p>
            <a:pPr marL="1085850" lvl="2" indent="-171450">
              <a:buFont typeface="Arial" charset="0"/>
              <a:buChar char="•"/>
              <a:defRPr/>
            </a:pPr>
            <a:r>
              <a:rPr lang="en-US" sz="1200" dirty="0" smtClean="0"/>
              <a:t>Know and comply with the </a:t>
            </a:r>
            <a:r>
              <a:rPr lang="en-US" sz="1200" dirty="0"/>
              <a:t>Human Research Protection Program policies and procedures </a:t>
            </a:r>
            <a:endParaRPr lang="en-US" sz="1200" dirty="0" smtClean="0"/>
          </a:p>
          <a:p>
            <a:pPr marL="1085850" lvl="2" indent="-171450">
              <a:buFont typeface="Arial" charset="0"/>
              <a:buChar char="•"/>
              <a:defRPr/>
            </a:pPr>
            <a:r>
              <a:rPr lang="en-US" sz="1200" dirty="0" smtClean="0"/>
              <a:t>Oversee </a:t>
            </a:r>
            <a:r>
              <a:rPr lang="en-US" sz="1200" dirty="0"/>
              <a:t>the review and conduct of Human Research in their department or laboratory. </a:t>
            </a:r>
            <a:endParaRPr lang="en-US" sz="1200" dirty="0" smtClean="0"/>
          </a:p>
          <a:p>
            <a:pPr marL="1085850" lvl="2" indent="-171450">
              <a:buFont typeface="Arial" charset="0"/>
              <a:buChar char="•"/>
              <a:defRPr/>
            </a:pPr>
            <a:r>
              <a:rPr lang="en-US" sz="1200" dirty="0" smtClean="0"/>
              <a:t>Ensure </a:t>
            </a:r>
            <a:r>
              <a:rPr lang="en-US" sz="1200" dirty="0"/>
              <a:t>that each Human Research study conducted in their department or laboratory has adequate </a:t>
            </a:r>
            <a:r>
              <a:rPr lang="en-US" sz="1200" dirty="0" smtClean="0"/>
              <a:t>resources</a:t>
            </a:r>
          </a:p>
          <a:p>
            <a:pPr marL="171450" indent="-171450">
              <a:buFont typeface="Arial" charset="0"/>
              <a:buChar char="•"/>
              <a:defRPr/>
            </a:pPr>
            <a:r>
              <a:rPr lang="en-US" sz="1200" dirty="0">
                <a:ea typeface="Roboto" panose="02000000000000000000" pitchFamily="2" charset="0"/>
              </a:rPr>
              <a:t>HRPP Policy </a:t>
            </a:r>
            <a:r>
              <a:rPr lang="en-US" sz="1200" dirty="0" smtClean="0">
                <a:ea typeface="Roboto" panose="02000000000000000000" pitchFamily="2" charset="0"/>
              </a:rPr>
              <a:t>12.0 </a:t>
            </a:r>
            <a:r>
              <a:rPr lang="en-US" sz="1200" dirty="0">
                <a:ea typeface="Roboto" panose="02000000000000000000" pitchFamily="2" charset="0"/>
              </a:rPr>
              <a:t>Investigator </a:t>
            </a:r>
            <a:r>
              <a:rPr lang="en-US" sz="1200" dirty="0" smtClean="0">
                <a:ea typeface="Roboto" panose="02000000000000000000" pitchFamily="2" charset="0"/>
              </a:rPr>
              <a:t>Responsibilities (Training)</a:t>
            </a:r>
            <a:endParaRPr lang="en-US" sz="1200" dirty="0">
              <a:ea typeface="Roboto" panose="02000000000000000000" pitchFamily="2" charset="0"/>
            </a:endParaRPr>
          </a:p>
          <a:p>
            <a:pPr marL="628650" lvl="1" indent="-171450">
              <a:buFont typeface="Arial" charset="0"/>
              <a:buChar char="•"/>
              <a:defRPr/>
            </a:pPr>
            <a:r>
              <a:rPr lang="en-US" sz="1200" dirty="0" smtClean="0">
                <a:ea typeface="Roboto" panose="02000000000000000000" pitchFamily="2" charset="0"/>
              </a:rPr>
              <a:t>Responsibilities policy </a:t>
            </a:r>
            <a:r>
              <a:rPr lang="en-US" sz="1200" dirty="0">
                <a:ea typeface="Roboto" panose="02000000000000000000" pitchFamily="2" charset="0"/>
              </a:rPr>
              <a:t>states investigators must assure that all procedures in a study are performed with the appropriate level of supervision and only by individuals who are licensed or otherwise qualified to perform such under the laws of Louisiana and the policies of Pennington Biomedical Research Center</a:t>
            </a:r>
          </a:p>
          <a:p>
            <a:pPr marL="628650" lvl="1" indent="-171450">
              <a:buFont typeface="Arial" charset="0"/>
              <a:buChar char="•"/>
              <a:defRPr/>
            </a:pPr>
            <a:r>
              <a:rPr lang="en-US" sz="1200" dirty="0" smtClean="0">
                <a:ea typeface="Roboto" panose="02000000000000000000" pitchFamily="2" charset="0"/>
              </a:rPr>
              <a:t>Training </a:t>
            </a:r>
            <a:r>
              <a:rPr lang="en-US" sz="1200" dirty="0">
                <a:ea typeface="Roboto" panose="02000000000000000000" pitchFamily="2" charset="0"/>
              </a:rPr>
              <a:t>/ Ongoing Education of Investigators and Research Team </a:t>
            </a:r>
            <a:r>
              <a:rPr lang="en-US" sz="1200" dirty="0" smtClean="0">
                <a:ea typeface="Roboto" panose="02000000000000000000" pitchFamily="2" charset="0"/>
              </a:rPr>
              <a:t>policy </a:t>
            </a:r>
            <a:r>
              <a:rPr lang="en-US" sz="1200" dirty="0">
                <a:ea typeface="Roboto" panose="02000000000000000000" pitchFamily="2" charset="0"/>
              </a:rPr>
              <a:t>describes the responsibilities for investigators and research staff to certify they are qualified through training and experience.</a:t>
            </a:r>
          </a:p>
          <a:p>
            <a:pPr marL="171450" indent="-171450">
              <a:buFont typeface="Arial" charset="0"/>
              <a:buChar char="•"/>
              <a:defRPr/>
            </a:pPr>
            <a:r>
              <a:rPr lang="en-US" sz="1200" dirty="0">
                <a:ea typeface="Roboto" panose="02000000000000000000" pitchFamily="2" charset="0"/>
              </a:rPr>
              <a:t>PBRC Policy 106.00 </a:t>
            </a:r>
            <a:r>
              <a:rPr lang="en-US" sz="1200" dirty="0" smtClean="0">
                <a:ea typeface="Roboto" panose="02000000000000000000" pitchFamily="2" charset="0"/>
              </a:rPr>
              <a:t>policy </a:t>
            </a:r>
            <a:r>
              <a:rPr lang="en-US" sz="1200" dirty="0">
                <a:ea typeface="Roboto" panose="02000000000000000000" pitchFamily="2" charset="0"/>
              </a:rPr>
              <a:t>defines CITI training for all investigators and research staff. </a:t>
            </a:r>
            <a:endParaRPr lang="id-ID" sz="1200" dirty="0">
              <a:ea typeface="Roboto" panose="02000000000000000000" pitchFamily="2" charset="0"/>
            </a:endParaRPr>
          </a:p>
        </p:txBody>
      </p:sp>
    </p:spTree>
    <p:extLst>
      <p:ext uri="{BB962C8B-B14F-4D97-AF65-F5344CB8AC3E}">
        <p14:creationId xmlns:p14="http://schemas.microsoft.com/office/powerpoint/2010/main" val="4358127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53585B40-DB5F-9A42-AD14-395D58169C5C}" type="slidenum">
                <a:rPr lang="id-ID" sz="1050" smtClean="0">
                  <a:solidFill>
                    <a:schemeClr val="accent6"/>
                  </a:solidFill>
                  <a:latin typeface="Roboto" panose="02000000000000000000" pitchFamily="2" charset="0"/>
                  <a:ea typeface="Roboto" panose="02000000000000000000" pitchFamily="2" charset="0"/>
                </a:rPr>
                <a:pPr algn="ctr">
                  <a:defRPr/>
                </a:pPr>
                <a:t>22</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25079" y="2243138"/>
            <a:ext cx="7836694" cy="812094"/>
          </a:xfrm>
          <a:prstGeom prst="rect">
            <a:avLst/>
          </a:prstGeom>
          <a:noFill/>
        </p:spPr>
        <p:txBody>
          <a:bodyPr rIns="108000" bIns="27000" spcCol="360000">
            <a:spAutoFit/>
          </a:bodyPr>
          <a:lstStyle/>
          <a:p>
            <a:pPr algn="ctr">
              <a:defRPr/>
            </a:pPr>
            <a:r>
              <a:rPr lang="en-US" sz="1600" dirty="0"/>
              <a:t>Element III.2.B. Researchers </a:t>
            </a:r>
            <a:r>
              <a:rPr lang="en-US" sz="1600" b="1" dirty="0"/>
              <a:t>maintain appropriate oversight </a:t>
            </a:r>
            <a:r>
              <a:rPr lang="en-US" sz="1600" dirty="0"/>
              <a:t>of each research study, as well as Research Staff and trainees, and appropriately delegate research responsibilities and functions.</a:t>
            </a:r>
            <a:endParaRPr lang="en-US" sz="1500" dirty="0">
              <a:solidFill>
                <a:schemeClr val="bg2">
                  <a:lumMod val="25000"/>
                </a:schemeClr>
              </a:solidFill>
              <a:ea typeface="Roboto" panose="02000000000000000000" pitchFamily="2" charset="0"/>
            </a:endParaRPr>
          </a:p>
        </p:txBody>
      </p:sp>
      <p:sp>
        <p:nvSpPr>
          <p:cNvPr id="7" name="TextBox 6"/>
          <p:cNvSpPr txBox="1"/>
          <p:nvPr/>
        </p:nvSpPr>
        <p:spPr>
          <a:xfrm>
            <a:off x="1219200" y="3657600"/>
            <a:ext cx="6477000" cy="2220172"/>
          </a:xfrm>
          <a:prstGeom prst="rect">
            <a:avLst/>
          </a:prstGeom>
          <a:noFill/>
        </p:spPr>
        <p:txBody>
          <a:bodyPr wrap="square" rIns="108000" bIns="27000" spcCol="360000">
            <a:spAutoFit/>
          </a:bodyPr>
          <a:lstStyle/>
          <a:p>
            <a:pPr marL="171450" indent="-171450">
              <a:buFont typeface="Arial" charset="0"/>
              <a:buChar char="•"/>
              <a:defRPr/>
            </a:pPr>
            <a:r>
              <a:rPr lang="en-US" sz="1200" dirty="0" smtClean="0">
                <a:ea typeface="Roboto" panose="02000000000000000000" pitchFamily="2" charset="0"/>
              </a:rPr>
              <a:t>HRPP </a:t>
            </a:r>
            <a:r>
              <a:rPr lang="en-US" sz="1200" dirty="0">
                <a:ea typeface="Roboto" panose="02000000000000000000" pitchFamily="2" charset="0"/>
              </a:rPr>
              <a:t>Policy </a:t>
            </a:r>
            <a:r>
              <a:rPr lang="en-US" sz="1200" dirty="0" smtClean="0">
                <a:ea typeface="Roboto" panose="02000000000000000000" pitchFamily="2" charset="0"/>
              </a:rPr>
              <a:t>2.0 </a:t>
            </a:r>
            <a:r>
              <a:rPr lang="en-US" sz="1200" dirty="0">
                <a:ea typeface="Roboto" panose="02000000000000000000" pitchFamily="2" charset="0"/>
              </a:rPr>
              <a:t>Investigator Responsibilities </a:t>
            </a:r>
          </a:p>
          <a:p>
            <a:pPr marL="628650" lvl="1" indent="-171450">
              <a:buFont typeface="Arial" charset="0"/>
              <a:buChar char="•"/>
              <a:defRPr/>
            </a:pPr>
            <a:r>
              <a:rPr lang="en-US" sz="1200" dirty="0" smtClean="0">
                <a:ea typeface="Roboto" panose="02000000000000000000" pitchFamily="2" charset="0"/>
              </a:rPr>
              <a:t>Policy </a:t>
            </a:r>
            <a:r>
              <a:rPr lang="en-US" sz="1200" dirty="0">
                <a:ea typeface="Roboto" panose="02000000000000000000" pitchFamily="2" charset="0"/>
              </a:rPr>
              <a:t>states investigators must assure that all procedures in a study are performed with the appropriate level of supervision and only by individuals who are licensed or otherwise qualified to perform such under the laws of Louisiana and the policies of Pennington Biomedical Research </a:t>
            </a:r>
            <a:r>
              <a:rPr lang="en-US" sz="1200" dirty="0" smtClean="0">
                <a:ea typeface="Roboto" panose="02000000000000000000" pitchFamily="2" charset="0"/>
              </a:rPr>
              <a:t>Center</a:t>
            </a:r>
          </a:p>
          <a:p>
            <a:pPr marL="628650" lvl="1" indent="-171450">
              <a:buFont typeface="Arial" charset="0"/>
              <a:buChar char="•"/>
              <a:defRPr/>
            </a:pPr>
            <a:endParaRPr lang="en-US" sz="1200" dirty="0">
              <a:ea typeface="Roboto" panose="02000000000000000000" pitchFamily="2" charset="0"/>
            </a:endParaRPr>
          </a:p>
          <a:p>
            <a:pPr marL="171450" indent="-171450">
              <a:buFont typeface="Arial" charset="0"/>
              <a:buChar char="•"/>
              <a:defRPr/>
            </a:pPr>
            <a:r>
              <a:rPr lang="en-US" sz="1200" dirty="0" smtClean="0">
                <a:ea typeface="Roboto" panose="02000000000000000000" pitchFamily="2" charset="0"/>
              </a:rPr>
              <a:t>Clinic Policy and SOP</a:t>
            </a:r>
          </a:p>
          <a:p>
            <a:pPr marL="628650" lvl="1" indent="-171450">
              <a:buFont typeface="Arial" charset="0"/>
              <a:buChar char="•"/>
              <a:defRPr/>
            </a:pPr>
            <a:r>
              <a:rPr lang="en-US" sz="1200" dirty="0" smtClean="0">
                <a:ea typeface="Roboto" panose="02000000000000000000" pitchFamily="2" charset="0"/>
              </a:rPr>
              <a:t>Clinic </a:t>
            </a:r>
            <a:r>
              <a:rPr lang="en-US" sz="1200" dirty="0">
                <a:ea typeface="Roboto" panose="02000000000000000000" pitchFamily="2" charset="0"/>
              </a:rPr>
              <a:t>Policy 501 – Regulatory Binder Formation and Storage – policy establishes consistency and accuracy related to information stored in a protocol-specific regulatory master file </a:t>
            </a:r>
            <a:r>
              <a:rPr lang="en-US" sz="1200" dirty="0" smtClean="0">
                <a:ea typeface="Roboto" panose="02000000000000000000" pitchFamily="2" charset="0"/>
              </a:rPr>
              <a:t>binder, such </a:t>
            </a:r>
            <a:r>
              <a:rPr lang="en-US" sz="1200" dirty="0">
                <a:ea typeface="Roboto" panose="02000000000000000000" pitchFamily="2" charset="0"/>
              </a:rPr>
              <a:t>as a </a:t>
            </a:r>
            <a:r>
              <a:rPr lang="en-US" sz="1200" dirty="0" smtClean="0">
                <a:ea typeface="Roboto" panose="02000000000000000000" pitchFamily="2" charset="0"/>
              </a:rPr>
              <a:t>CV.</a:t>
            </a:r>
          </a:p>
          <a:p>
            <a:pPr marL="628650" lvl="1" indent="-171450">
              <a:buFont typeface="Arial" charset="0"/>
              <a:buChar char="•"/>
              <a:defRPr/>
            </a:pPr>
            <a:r>
              <a:rPr lang="en-US" sz="1200" dirty="0" smtClean="0">
                <a:ea typeface="Roboto" panose="02000000000000000000" pitchFamily="2" charset="0"/>
              </a:rPr>
              <a:t>Clinic </a:t>
            </a:r>
            <a:r>
              <a:rPr lang="en-US" sz="1200" dirty="0">
                <a:ea typeface="Roboto" panose="02000000000000000000" pitchFamily="2" charset="0"/>
              </a:rPr>
              <a:t>SOP 203 Study Initiation </a:t>
            </a:r>
            <a:r>
              <a:rPr lang="en-US" sz="1200" dirty="0" smtClean="0">
                <a:ea typeface="Roboto" panose="02000000000000000000" pitchFamily="2" charset="0"/>
              </a:rPr>
              <a:t> </a:t>
            </a:r>
            <a:r>
              <a:rPr lang="en-US" sz="1200" dirty="0">
                <a:ea typeface="Roboto" panose="02000000000000000000" pitchFamily="2" charset="0"/>
              </a:rPr>
              <a:t>policy dictates training of staff before study initiates.</a:t>
            </a:r>
            <a:endParaRPr lang="id-ID" sz="1200" dirty="0">
              <a:ea typeface="Roboto" panose="02000000000000000000" pitchFamily="2" charset="0"/>
            </a:endParaRPr>
          </a:p>
          <a:p>
            <a:pPr algn="ctr">
              <a:defRPr/>
            </a:pPr>
            <a:endParaRPr lang="id-ID" sz="750" dirty="0">
              <a:solidFill>
                <a:schemeClr val="bg2">
                  <a:lumMod val="50000"/>
                </a:schemeClr>
              </a:solidFill>
              <a:ea typeface="Roboto" panose="02000000000000000000" pitchFamily="2" charset="0"/>
            </a:endParaRPr>
          </a:p>
        </p:txBody>
      </p:sp>
      <p:sp>
        <p:nvSpPr>
          <p:cNvPr id="8" name="TextBox 7"/>
          <p:cNvSpPr txBox="1"/>
          <p:nvPr/>
        </p:nvSpPr>
        <p:spPr>
          <a:xfrm>
            <a:off x="2503885" y="1240632"/>
            <a:ext cx="3873103" cy="507831"/>
          </a:xfrm>
          <a:prstGeom prst="rect">
            <a:avLst/>
          </a:prstGeom>
          <a:noFill/>
        </p:spPr>
        <p:txBody>
          <a:bodyPr>
            <a:spAutoFit/>
          </a:bodyPr>
          <a:lstStyle/>
          <a:p>
            <a:pPr algn="ctr">
              <a:defRPr/>
            </a:pPr>
            <a:r>
              <a:rPr lang="id-ID" sz="2700" dirty="0" smtClean="0">
                <a:solidFill>
                  <a:schemeClr val="bg2">
                    <a:lumMod val="10000"/>
                  </a:schemeClr>
                </a:solidFill>
              </a:rPr>
              <a:t>Element III.2.B.</a:t>
            </a:r>
            <a:endParaRPr lang="id-ID" sz="2700" dirty="0">
              <a:solidFill>
                <a:schemeClr val="bg2">
                  <a:lumMod val="10000"/>
                </a:schemeClr>
              </a:solidFill>
            </a:endParaRPr>
          </a:p>
        </p:txBody>
      </p:sp>
    </p:spTree>
    <p:extLst>
      <p:ext uri="{BB962C8B-B14F-4D97-AF65-F5344CB8AC3E}">
        <p14:creationId xmlns:p14="http://schemas.microsoft.com/office/powerpoint/2010/main" val="631750088"/>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53585B40-DB5F-9A42-AD14-395D58169C5C}" type="slidenum">
                <a:rPr lang="id-ID" sz="1050" smtClean="0">
                  <a:solidFill>
                    <a:schemeClr val="accent6"/>
                  </a:solidFill>
                  <a:latin typeface="Roboto" panose="02000000000000000000" pitchFamily="2" charset="0"/>
                  <a:ea typeface="Roboto" panose="02000000000000000000" pitchFamily="2" charset="0"/>
                </a:rPr>
                <a:pPr algn="ctr">
                  <a:defRPr/>
                </a:pPr>
                <a:t>23</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25079" y="2243138"/>
            <a:ext cx="7836694" cy="812094"/>
          </a:xfrm>
          <a:prstGeom prst="rect">
            <a:avLst/>
          </a:prstGeom>
          <a:noFill/>
        </p:spPr>
        <p:txBody>
          <a:bodyPr rIns="108000" bIns="27000" spcCol="360000">
            <a:spAutoFit/>
          </a:bodyPr>
          <a:lstStyle/>
          <a:p>
            <a:pPr algn="ctr">
              <a:defRPr/>
            </a:pPr>
            <a:r>
              <a:rPr lang="en-US" sz="1600" dirty="0"/>
              <a:t>Element III.2.C. Researchers and Research Staff </a:t>
            </a:r>
            <a:r>
              <a:rPr lang="en-US" sz="1600" b="1" dirty="0"/>
              <a:t>follow</a:t>
            </a:r>
            <a:r>
              <a:rPr lang="en-US" sz="1600" dirty="0"/>
              <a:t> the requirements of the </a:t>
            </a:r>
            <a:r>
              <a:rPr lang="en-US" sz="1600" b="1" dirty="0"/>
              <a:t>research protocol </a:t>
            </a:r>
            <a:r>
              <a:rPr lang="en-US" sz="1600" dirty="0"/>
              <a:t>or plan and </a:t>
            </a:r>
            <a:r>
              <a:rPr lang="en-US" sz="1600" b="1" dirty="0"/>
              <a:t>adhere to the policies and procedures of the Organization</a:t>
            </a:r>
            <a:r>
              <a:rPr lang="en-US" sz="1600" dirty="0"/>
              <a:t> and to the requirements or determinations of the IRB or EC.</a:t>
            </a:r>
            <a:endParaRPr lang="en-US" sz="1500" dirty="0">
              <a:solidFill>
                <a:schemeClr val="bg2">
                  <a:lumMod val="25000"/>
                </a:schemeClr>
              </a:solidFill>
              <a:ea typeface="Roboto" panose="02000000000000000000" pitchFamily="2" charset="0"/>
            </a:endParaRPr>
          </a:p>
        </p:txBody>
      </p:sp>
      <p:sp>
        <p:nvSpPr>
          <p:cNvPr id="7" name="TextBox 6"/>
          <p:cNvSpPr txBox="1"/>
          <p:nvPr/>
        </p:nvSpPr>
        <p:spPr>
          <a:xfrm>
            <a:off x="1056196" y="3549907"/>
            <a:ext cx="7391400" cy="2104755"/>
          </a:xfrm>
          <a:prstGeom prst="rect">
            <a:avLst/>
          </a:prstGeom>
          <a:noFill/>
        </p:spPr>
        <p:txBody>
          <a:bodyPr wrap="square" rIns="108000" bIns="27000" spcCol="360000">
            <a:spAutoFit/>
          </a:bodyPr>
          <a:lstStyle/>
          <a:p>
            <a:pPr marL="171450" indent="-171450">
              <a:buFont typeface="Arial" charset="0"/>
              <a:buChar char="•"/>
              <a:defRPr/>
            </a:pPr>
            <a:r>
              <a:rPr lang="en-US" sz="1200" dirty="0">
                <a:ea typeface="Roboto" panose="02000000000000000000" pitchFamily="2" charset="0"/>
              </a:rPr>
              <a:t>Protocol Template </a:t>
            </a:r>
            <a:r>
              <a:rPr lang="en-US" sz="1200" dirty="0" smtClean="0">
                <a:ea typeface="Roboto" panose="02000000000000000000" pitchFamily="2" charset="0"/>
              </a:rPr>
              <a:t>assist investigators </a:t>
            </a:r>
            <a:r>
              <a:rPr lang="en-US" sz="1200" dirty="0">
                <a:ea typeface="Roboto" panose="02000000000000000000" pitchFamily="2" charset="0"/>
              </a:rPr>
              <a:t>in writing a </a:t>
            </a:r>
            <a:r>
              <a:rPr lang="en-US" sz="1200" dirty="0" smtClean="0">
                <a:ea typeface="Roboto" panose="02000000000000000000" pitchFamily="2" charset="0"/>
              </a:rPr>
              <a:t>protocol.</a:t>
            </a:r>
          </a:p>
          <a:p>
            <a:pPr marL="628650" lvl="1" indent="-171450">
              <a:buFont typeface="Arial" charset="0"/>
              <a:buChar char="•"/>
            </a:pPr>
            <a:r>
              <a:rPr lang="en-US" sz="1200" dirty="0" smtClean="0"/>
              <a:t>	How </a:t>
            </a:r>
            <a:r>
              <a:rPr lang="en-US" sz="1200" dirty="0"/>
              <a:t>the study will comply with regulatory requirements</a:t>
            </a:r>
          </a:p>
          <a:p>
            <a:pPr marL="628650" lvl="1" indent="-171450">
              <a:buFont typeface="Arial" charset="0"/>
              <a:buChar char="•"/>
            </a:pPr>
            <a:r>
              <a:rPr lang="en-US" sz="1200" dirty="0" smtClean="0"/>
              <a:t>	The </a:t>
            </a:r>
            <a:r>
              <a:rPr lang="en-US" sz="1200" dirty="0"/>
              <a:t>specific events and activities that will be monitored during the study</a:t>
            </a:r>
          </a:p>
          <a:p>
            <a:pPr marL="628650" lvl="1" indent="-171450">
              <a:buFont typeface="Arial" charset="0"/>
              <a:buChar char="•"/>
            </a:pPr>
            <a:r>
              <a:rPr lang="en-US" sz="1200" dirty="0" smtClean="0"/>
              <a:t>	The </a:t>
            </a:r>
            <a:r>
              <a:rPr lang="en-US" sz="1200" dirty="0"/>
              <a:t>roles and responsibilities for everyone on the team who is involved </a:t>
            </a:r>
            <a:r>
              <a:rPr lang="en-US" sz="1200" dirty="0" smtClean="0"/>
              <a:t>in monitoring</a:t>
            </a:r>
            <a:endParaRPr lang="en-US" sz="1200" dirty="0"/>
          </a:p>
          <a:p>
            <a:pPr marL="628650" lvl="1" indent="-171450">
              <a:buFont typeface="Arial" charset="0"/>
              <a:buChar char="•"/>
            </a:pPr>
            <a:r>
              <a:rPr lang="en-US" sz="1200" dirty="0" smtClean="0"/>
              <a:t>	Who </a:t>
            </a:r>
            <a:r>
              <a:rPr lang="en-US" sz="1200" dirty="0"/>
              <a:t>has responsibility for reporting (and who they report to)</a:t>
            </a:r>
          </a:p>
          <a:p>
            <a:pPr marL="628650" lvl="1" indent="-171450">
              <a:buFont typeface="Arial" charset="0"/>
              <a:buChar char="•"/>
            </a:pPr>
            <a:r>
              <a:rPr lang="en-US" sz="1200" dirty="0" smtClean="0"/>
              <a:t>	A </a:t>
            </a:r>
            <a:r>
              <a:rPr lang="en-US" sz="1200" dirty="0"/>
              <a:t>schedule for monitoring</a:t>
            </a:r>
          </a:p>
          <a:p>
            <a:pPr marL="628650" lvl="1" indent="-171450">
              <a:buFont typeface="Arial" charset="0"/>
              <a:buChar char="•"/>
            </a:pPr>
            <a:r>
              <a:rPr lang="en-US" sz="1200" dirty="0" smtClean="0"/>
              <a:t>	The </a:t>
            </a:r>
            <a:r>
              <a:rPr lang="en-US" sz="1200" dirty="0"/>
              <a:t>timing or number of events that would lead to a stop in study accrual, an assessment </a:t>
            </a:r>
            <a:r>
              <a:rPr lang="en-US" sz="1200" dirty="0" smtClean="0"/>
              <a:t>of 	eligibility</a:t>
            </a:r>
            <a:r>
              <a:rPr lang="en-US" sz="1200" dirty="0"/>
              <a:t>, monitoring, intervention, and under what conditions study accrual would </a:t>
            </a:r>
            <a:r>
              <a:rPr lang="en-US" sz="1200" dirty="0" smtClean="0"/>
              <a:t>resume</a:t>
            </a:r>
          </a:p>
          <a:p>
            <a:pPr marL="628650" lvl="1" indent="-171450">
              <a:buFont typeface="Arial" charset="0"/>
              <a:buChar char="•"/>
            </a:pPr>
            <a:r>
              <a:rPr lang="en-US" sz="1200" dirty="0">
                <a:ea typeface="Roboto" panose="02000000000000000000" pitchFamily="2" charset="0"/>
              </a:rPr>
              <a:t>F</a:t>
            </a:r>
            <a:r>
              <a:rPr lang="en-US" sz="1200" dirty="0" smtClean="0">
                <a:ea typeface="Roboto" panose="02000000000000000000" pitchFamily="2" charset="0"/>
              </a:rPr>
              <a:t>ollow what is written in the protocol.</a:t>
            </a:r>
            <a:endParaRPr lang="en-US" sz="1200" dirty="0">
              <a:ea typeface="Roboto" panose="02000000000000000000" pitchFamily="2" charset="0"/>
            </a:endParaRPr>
          </a:p>
          <a:p>
            <a:pPr marL="171450" indent="-171450">
              <a:buFont typeface="Arial" charset="0"/>
              <a:buChar char="•"/>
              <a:defRPr/>
            </a:pPr>
            <a:r>
              <a:rPr lang="en-US" sz="1200" dirty="0" smtClean="0">
                <a:ea typeface="Roboto" panose="02000000000000000000" pitchFamily="2" charset="0"/>
              </a:rPr>
              <a:t>Adhere to any additional provisions for Vulnerable </a:t>
            </a:r>
            <a:r>
              <a:rPr lang="en-US" sz="1200" dirty="0">
                <a:ea typeface="Roboto" panose="02000000000000000000" pitchFamily="2" charset="0"/>
              </a:rPr>
              <a:t>Subjects in </a:t>
            </a:r>
            <a:r>
              <a:rPr lang="en-US" sz="1200" dirty="0" smtClean="0">
                <a:ea typeface="Roboto" panose="02000000000000000000" pitchFamily="2" charset="0"/>
              </a:rPr>
              <a:t>Research </a:t>
            </a:r>
            <a:r>
              <a:rPr lang="en-US" sz="1200" dirty="0" smtClean="0"/>
              <a:t>(e.g</a:t>
            </a:r>
            <a:r>
              <a:rPr lang="en-US" sz="1200" dirty="0"/>
              <a:t>., children, pregnant women, or handicapped or cognitively-disabled </a:t>
            </a:r>
            <a:r>
              <a:rPr lang="en-US" sz="1200" dirty="0" smtClean="0"/>
              <a:t>persons)</a:t>
            </a:r>
            <a:endParaRPr lang="en-US" sz="1200" dirty="0">
              <a:ea typeface="Roboto" panose="02000000000000000000" pitchFamily="2" charset="0"/>
            </a:endParaRPr>
          </a:p>
        </p:txBody>
      </p:sp>
      <p:sp>
        <p:nvSpPr>
          <p:cNvPr id="8" name="TextBox 7"/>
          <p:cNvSpPr txBox="1"/>
          <p:nvPr/>
        </p:nvSpPr>
        <p:spPr>
          <a:xfrm>
            <a:off x="2503885" y="1240632"/>
            <a:ext cx="3873103" cy="507831"/>
          </a:xfrm>
          <a:prstGeom prst="rect">
            <a:avLst/>
          </a:prstGeom>
          <a:noFill/>
        </p:spPr>
        <p:txBody>
          <a:bodyPr>
            <a:spAutoFit/>
          </a:bodyPr>
          <a:lstStyle/>
          <a:p>
            <a:pPr algn="ctr">
              <a:defRPr/>
            </a:pPr>
            <a:r>
              <a:rPr lang="id-ID" sz="2700" dirty="0" smtClean="0">
                <a:solidFill>
                  <a:schemeClr val="bg2">
                    <a:lumMod val="10000"/>
                  </a:schemeClr>
                </a:solidFill>
              </a:rPr>
              <a:t>Element III.2.C.</a:t>
            </a:r>
            <a:endParaRPr lang="id-ID" sz="2700" dirty="0">
              <a:solidFill>
                <a:schemeClr val="bg2">
                  <a:lumMod val="10000"/>
                </a:schemeClr>
              </a:solidFill>
            </a:endParaRPr>
          </a:p>
        </p:txBody>
      </p:sp>
    </p:spTree>
    <p:extLst>
      <p:ext uri="{BB962C8B-B14F-4D97-AF65-F5344CB8AC3E}">
        <p14:creationId xmlns:p14="http://schemas.microsoft.com/office/powerpoint/2010/main" val="93077919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53585B40-DB5F-9A42-AD14-395D58169C5C}" type="slidenum">
                <a:rPr lang="id-ID" sz="1050" smtClean="0">
                  <a:solidFill>
                    <a:schemeClr val="accent6"/>
                  </a:solidFill>
                  <a:latin typeface="Roboto" panose="02000000000000000000" pitchFamily="2" charset="0"/>
                  <a:ea typeface="Roboto" panose="02000000000000000000" pitchFamily="2" charset="0"/>
                </a:rPr>
                <a:pPr algn="ctr">
                  <a:defRPr/>
                </a:pPr>
                <a:t>24</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25079" y="2243138"/>
            <a:ext cx="7836694" cy="812094"/>
          </a:xfrm>
          <a:prstGeom prst="rect">
            <a:avLst/>
          </a:prstGeom>
          <a:noFill/>
        </p:spPr>
        <p:txBody>
          <a:bodyPr rIns="108000" bIns="27000" spcCol="360000">
            <a:spAutoFit/>
          </a:bodyPr>
          <a:lstStyle/>
          <a:p>
            <a:pPr algn="ctr">
              <a:defRPr/>
            </a:pPr>
            <a:r>
              <a:rPr lang="en-US" sz="1600" dirty="0"/>
              <a:t>Element III.2.D. Researchers and Research Staff follow reporting requirements in accordance with applicable laws, regulations, codes, and guidance; the Organization’s policies and procedures; and the IRB’s or EC’s requirements.</a:t>
            </a:r>
            <a:endParaRPr lang="en-US" sz="1500" dirty="0">
              <a:solidFill>
                <a:schemeClr val="bg2">
                  <a:lumMod val="25000"/>
                </a:schemeClr>
              </a:solidFill>
              <a:ea typeface="Roboto" panose="02000000000000000000" pitchFamily="2" charset="0"/>
            </a:endParaRPr>
          </a:p>
        </p:txBody>
      </p:sp>
      <p:sp>
        <p:nvSpPr>
          <p:cNvPr id="7" name="TextBox 6"/>
          <p:cNvSpPr txBox="1"/>
          <p:nvPr/>
        </p:nvSpPr>
        <p:spPr>
          <a:xfrm>
            <a:off x="1152526" y="3549907"/>
            <a:ext cx="6781800" cy="2658753"/>
          </a:xfrm>
          <a:prstGeom prst="rect">
            <a:avLst/>
          </a:prstGeom>
          <a:noFill/>
        </p:spPr>
        <p:txBody>
          <a:bodyPr wrap="square" rIns="108000" bIns="27000" spcCol="360000">
            <a:spAutoFit/>
          </a:bodyPr>
          <a:lstStyle/>
          <a:p>
            <a:pPr marL="171450" indent="-171450">
              <a:buFont typeface="Arial" charset="0"/>
              <a:buChar char="•"/>
            </a:pPr>
            <a:r>
              <a:rPr lang="en-US" sz="1200" dirty="0">
                <a:ea typeface="Roboto" panose="02000000000000000000" pitchFamily="2" charset="0"/>
              </a:rPr>
              <a:t>HRPP Policy </a:t>
            </a:r>
            <a:r>
              <a:rPr lang="en-US" sz="1200" dirty="0" smtClean="0"/>
              <a:t>12.0 </a:t>
            </a:r>
            <a:r>
              <a:rPr lang="en-US" sz="1200" dirty="0"/>
              <a:t>Investigator </a:t>
            </a:r>
            <a:r>
              <a:rPr lang="en-US" sz="1200" dirty="0" smtClean="0"/>
              <a:t>Responsibilities</a:t>
            </a:r>
          </a:p>
          <a:p>
            <a:pPr marL="628650" lvl="1" indent="-171450">
              <a:buFont typeface="Arial" charset="0"/>
              <a:buChar char="•"/>
            </a:pPr>
            <a:r>
              <a:rPr lang="en-US" sz="1200" dirty="0" smtClean="0"/>
              <a:t>Policy states </a:t>
            </a:r>
            <a:r>
              <a:rPr lang="en-US" sz="1200" dirty="0"/>
              <a:t>Investigators are </a:t>
            </a:r>
            <a:r>
              <a:rPr lang="en-US" sz="1200" b="1" dirty="0"/>
              <a:t>ultimately responsible for the conduct of research</a:t>
            </a:r>
            <a:r>
              <a:rPr lang="en-US" sz="1200" dirty="0"/>
              <a:t>. Research must be conducted according to the signed Investigator statement, the investigational plan and applicable regulations for protecting the rights, safety, and welfare of subjects under the Investigators care. </a:t>
            </a:r>
            <a:r>
              <a:rPr lang="en-US" sz="1200" b="1" dirty="0"/>
              <a:t>Investigators may delegate research responsibility. However, Investigators must maintain oversight and retain ultimate responsibility for the conduct of those to whom they delegate </a:t>
            </a:r>
            <a:r>
              <a:rPr lang="en-US" sz="1200" b="1" dirty="0" smtClean="0"/>
              <a:t>responsibility.</a:t>
            </a:r>
            <a:endParaRPr lang="en-US" sz="1200" b="1" dirty="0"/>
          </a:p>
          <a:p>
            <a:pPr marL="628650" lvl="1" indent="-171450">
              <a:buFont typeface="Arial" charset="0"/>
              <a:buChar char="•"/>
            </a:pPr>
            <a:r>
              <a:rPr lang="en-US" sz="1200" dirty="0" smtClean="0"/>
              <a:t>Policy states </a:t>
            </a:r>
            <a:r>
              <a:rPr lang="en-US" sz="1200" dirty="0"/>
              <a:t>investigators </a:t>
            </a:r>
            <a:r>
              <a:rPr lang="en-US" sz="1200" b="1" dirty="0"/>
              <a:t>must </a:t>
            </a:r>
            <a:r>
              <a:rPr lang="en-US" sz="1200" b="1" dirty="0" smtClean="0"/>
              <a:t>have plans </a:t>
            </a:r>
            <a:r>
              <a:rPr lang="en-US" sz="1200" b="1" dirty="0"/>
              <a:t>to monitor the data collected for </a:t>
            </a:r>
            <a:r>
              <a:rPr lang="en-US" sz="1200" b="1" dirty="0" smtClean="0"/>
              <a:t>the safety </a:t>
            </a:r>
            <a:r>
              <a:rPr lang="en-US" sz="1200" b="1" dirty="0"/>
              <a:t>of research </a:t>
            </a:r>
            <a:r>
              <a:rPr lang="en-US" sz="1200" b="1" dirty="0" smtClean="0"/>
              <a:t>subjects.</a:t>
            </a:r>
            <a:endParaRPr lang="en-US" sz="1200" b="1" dirty="0"/>
          </a:p>
          <a:p>
            <a:pPr marL="628650" lvl="1" indent="-171450">
              <a:buFont typeface="Arial" charset="0"/>
              <a:buChar char="•"/>
            </a:pPr>
            <a:r>
              <a:rPr lang="en-US" sz="1200" dirty="0"/>
              <a:t>P</a:t>
            </a:r>
            <a:r>
              <a:rPr lang="en-US" sz="1200" dirty="0" smtClean="0"/>
              <a:t>olicy </a:t>
            </a:r>
            <a:r>
              <a:rPr lang="en-US" sz="1200" dirty="0"/>
              <a:t>states investigators are to </a:t>
            </a:r>
            <a:r>
              <a:rPr lang="en-US" sz="1200" dirty="0" smtClean="0"/>
              <a:t>ensure that </a:t>
            </a:r>
            <a:r>
              <a:rPr lang="en-US" sz="1200" dirty="0"/>
              <a:t>pertinent laws, regulations, and institutional procedures and guidelines are observed by participating investigators and research staff</a:t>
            </a:r>
          </a:p>
          <a:p>
            <a:pPr marL="628650" lvl="1" indent="-171450">
              <a:buFont typeface="Arial" charset="0"/>
              <a:buChar char="•"/>
            </a:pPr>
            <a:r>
              <a:rPr lang="en-US" sz="1200" dirty="0"/>
              <a:t>P</a:t>
            </a:r>
            <a:r>
              <a:rPr lang="en-US" sz="1200" dirty="0" smtClean="0"/>
              <a:t>olicy </a:t>
            </a:r>
            <a:r>
              <a:rPr lang="en-US" sz="1200" dirty="0"/>
              <a:t>states investigators must </a:t>
            </a:r>
            <a:r>
              <a:rPr lang="en-US" sz="1200" b="1" dirty="0"/>
              <a:t>report unanticipated problems involving risk to subjects or other or any other reportable events to the </a:t>
            </a:r>
            <a:r>
              <a:rPr lang="en-US" sz="1200" b="1" dirty="0" smtClean="0"/>
              <a:t>IRB.</a:t>
            </a:r>
            <a:endParaRPr lang="en-US" sz="1200" b="1" dirty="0"/>
          </a:p>
          <a:p>
            <a:endParaRPr lang="id-ID" sz="1200" dirty="0">
              <a:solidFill>
                <a:schemeClr val="bg2">
                  <a:lumMod val="50000"/>
                </a:schemeClr>
              </a:solidFill>
              <a:ea typeface="Roboto" panose="02000000000000000000" pitchFamily="2" charset="0"/>
            </a:endParaRPr>
          </a:p>
        </p:txBody>
      </p:sp>
      <p:sp>
        <p:nvSpPr>
          <p:cNvPr id="8" name="TextBox 7"/>
          <p:cNvSpPr txBox="1"/>
          <p:nvPr/>
        </p:nvSpPr>
        <p:spPr>
          <a:xfrm>
            <a:off x="2503885" y="1240632"/>
            <a:ext cx="3873103" cy="507831"/>
          </a:xfrm>
          <a:prstGeom prst="rect">
            <a:avLst/>
          </a:prstGeom>
          <a:noFill/>
        </p:spPr>
        <p:txBody>
          <a:bodyPr>
            <a:spAutoFit/>
          </a:bodyPr>
          <a:lstStyle/>
          <a:p>
            <a:pPr algn="ctr">
              <a:defRPr/>
            </a:pPr>
            <a:r>
              <a:rPr lang="id-ID" sz="2700" dirty="0" smtClean="0">
                <a:solidFill>
                  <a:schemeClr val="bg2">
                    <a:lumMod val="10000"/>
                  </a:schemeClr>
                </a:solidFill>
              </a:rPr>
              <a:t>Element III.2.D.</a:t>
            </a:r>
            <a:endParaRPr lang="id-ID" sz="2700" dirty="0">
              <a:solidFill>
                <a:schemeClr val="bg2">
                  <a:lumMod val="10000"/>
                </a:schemeClr>
              </a:solidFill>
            </a:endParaRPr>
          </a:p>
        </p:txBody>
      </p:sp>
    </p:spTree>
    <p:extLst>
      <p:ext uri="{BB962C8B-B14F-4D97-AF65-F5344CB8AC3E}">
        <p14:creationId xmlns:p14="http://schemas.microsoft.com/office/powerpoint/2010/main" val="163760883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0B2672CF-44A8-E545-8DE6-6AA84A94B2B2}" type="slidenum">
                <a:rPr lang="id-ID" sz="1050" smtClean="0">
                  <a:solidFill>
                    <a:schemeClr val="accent6"/>
                  </a:solidFill>
                  <a:latin typeface="Roboto" panose="02000000000000000000" pitchFamily="2" charset="0"/>
                  <a:ea typeface="Roboto" panose="02000000000000000000" pitchFamily="2" charset="0"/>
                </a:rPr>
                <a:pPr algn="ctr">
                  <a:defRPr/>
                </a:pPr>
                <a:t>25</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2209801" y="1629967"/>
            <a:ext cx="3295650" cy="507831"/>
          </a:xfrm>
          <a:prstGeom prst="rect">
            <a:avLst/>
          </a:prstGeom>
          <a:noFill/>
        </p:spPr>
        <p:txBody>
          <a:bodyPr wrap="square">
            <a:spAutoFit/>
          </a:bodyPr>
          <a:lstStyle/>
          <a:p>
            <a:pPr algn="ctr">
              <a:defRPr/>
            </a:pPr>
            <a:r>
              <a:rPr lang="id-ID" sz="2700" dirty="0" smtClean="0">
                <a:solidFill>
                  <a:schemeClr val="bg2">
                    <a:lumMod val="10000"/>
                  </a:schemeClr>
                </a:solidFill>
              </a:rPr>
              <a:t>ACCOUNTABILITY</a:t>
            </a:r>
            <a:endParaRPr lang="id-ID" sz="2700" dirty="0">
              <a:solidFill>
                <a:schemeClr val="bg2">
                  <a:lumMod val="10000"/>
                </a:schemeClr>
              </a:solidFill>
            </a:endParaRPr>
          </a:p>
        </p:txBody>
      </p:sp>
      <p:sp>
        <p:nvSpPr>
          <p:cNvPr id="6" name="Content Placeholder 2"/>
          <p:cNvSpPr txBox="1">
            <a:spLocks/>
          </p:cNvSpPr>
          <p:nvPr/>
        </p:nvSpPr>
        <p:spPr>
          <a:xfrm>
            <a:off x="4648200" y="2683669"/>
            <a:ext cx="3729038" cy="1924050"/>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defRPr/>
            </a:pPr>
            <a:r>
              <a:rPr lang="en-US" sz="1600" b="1" dirty="0">
                <a:ea typeface="Roboto" panose="02000000000000000000" pitchFamily="2" charset="0"/>
              </a:rPr>
              <a:t>Investigator is accountable for regulatory violations resulting from failure to adequately supervise the conduct of the clinical study.  These may include warning, seizure, injunction, debarment, injunction, fines or criminal prosecution</a:t>
            </a:r>
            <a:r>
              <a:rPr lang="en-US" sz="900" b="1" dirty="0">
                <a:ea typeface="Roboto" panose="02000000000000000000" pitchFamily="2" charset="0"/>
              </a:rPr>
              <a:t>.</a:t>
            </a:r>
            <a:endParaRPr lang="id-ID" sz="825" b="1" dirty="0">
              <a:ea typeface="Roboto" panose="02000000000000000000" pitchFamily="2" charset="0"/>
            </a:endParaRPr>
          </a:p>
        </p:txBody>
      </p:sp>
      <p:sp>
        <p:nvSpPr>
          <p:cNvPr id="13" name="Rectangle 12"/>
          <p:cNvSpPr/>
          <p:nvPr/>
        </p:nvSpPr>
        <p:spPr>
          <a:xfrm>
            <a:off x="622698" y="2596754"/>
            <a:ext cx="4025502" cy="21205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cxnSp>
        <p:nvCxnSpPr>
          <p:cNvPr id="15" name="Straight Connector 14"/>
          <p:cNvCxnSpPr/>
          <p:nvPr/>
        </p:nvCxnSpPr>
        <p:spPr>
          <a:xfrm flipH="1">
            <a:off x="610791" y="4860131"/>
            <a:ext cx="7775972"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507632"/>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 presetClass="entr" presetSubtype="4" fill="hold" grpId="0" nodeType="withEffect">
                                  <p:stCondLst>
                                    <p:cond delay="2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2" presetClass="entr" presetSubtype="8" fill="hold" grpId="0" nodeType="withEffect">
                                  <p:stCondLst>
                                    <p:cond delay="23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par>
                                <p:cTn id="20" presetID="22" presetClass="entr" presetSubtype="8" fill="hold" nodeType="withEffect">
                                  <p:stCondLst>
                                    <p:cond delay="350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8" name="Straight Connector 227"/>
          <p:cNvCxnSpPr/>
          <p:nvPr/>
        </p:nvCxnSpPr>
        <p:spPr>
          <a:xfrm>
            <a:off x="557213" y="5255419"/>
            <a:ext cx="7904560"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76316" y="1831543"/>
            <a:ext cx="3751659" cy="840230"/>
          </a:xfrm>
          <a:prstGeom prst="rect">
            <a:avLst/>
          </a:prstGeom>
          <a:noFill/>
        </p:spPr>
        <p:txBody>
          <a:bodyPr>
            <a:spAutoFit/>
          </a:bodyPr>
          <a:lstStyle/>
          <a:p>
            <a:pPr>
              <a:lnSpc>
                <a:spcPct val="90000"/>
              </a:lnSpc>
              <a:defRPr/>
            </a:pPr>
            <a:r>
              <a:rPr lang="id-ID" sz="2700" b="1" dirty="0" smtClean="0">
                <a:solidFill>
                  <a:schemeClr val="bg2">
                    <a:lumMod val="10000"/>
                  </a:schemeClr>
                </a:solidFill>
                <a:ea typeface="Roboto" panose="02000000000000000000" pitchFamily="2" charset="0"/>
                <a:cs typeface="Arial" panose="020B0604020202020204" pitchFamily="34" charset="0"/>
              </a:rPr>
              <a:t>QUESTIONS </a:t>
            </a:r>
            <a:r>
              <a:rPr lang="id-ID" sz="2700" dirty="0" smtClean="0">
                <a:solidFill>
                  <a:schemeClr val="bg2">
                    <a:lumMod val="50000"/>
                  </a:schemeClr>
                </a:solidFill>
                <a:ea typeface="Roboto" panose="02000000000000000000" pitchFamily="2" charset="0"/>
                <a:cs typeface="Arial" panose="020B0604020202020204" pitchFamily="34" charset="0"/>
              </a:rPr>
              <a:t>CONCERNS</a:t>
            </a:r>
            <a:endParaRPr lang="id-ID" sz="2700" dirty="0">
              <a:solidFill>
                <a:schemeClr val="bg2">
                  <a:lumMod val="50000"/>
                </a:schemeClr>
              </a:solidFill>
              <a:ea typeface="Roboto" panose="02000000000000000000" pitchFamily="2" charset="0"/>
              <a:cs typeface="Arial" panose="020B0604020202020204" pitchFamily="34" charset="0"/>
            </a:endParaRPr>
          </a:p>
        </p:txBody>
      </p:sp>
      <p:sp>
        <p:nvSpPr>
          <p:cNvPr id="19" name="Content Placeholder 2"/>
          <p:cNvSpPr txBox="1">
            <a:spLocks/>
          </p:cNvSpPr>
          <p:nvPr/>
        </p:nvSpPr>
        <p:spPr>
          <a:xfrm>
            <a:off x="2858692" y="2794398"/>
            <a:ext cx="5603081" cy="1468040"/>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defRPr/>
            </a:pPr>
            <a:r>
              <a:rPr lang="en-US" sz="1200" b="1" dirty="0">
                <a:ea typeface="Roboto" panose="02000000000000000000" pitchFamily="2" charset="0"/>
                <a:cs typeface="Arial" panose="020B0604020202020204" pitchFamily="34" charset="0"/>
              </a:rPr>
              <a:t>Investigators who have concerns or suggestions regarding Pennington Biomedical Research Center HRPP should convey them to the HRPP Director, Institutional Official or other responsible parties regarding the issue, when appropriate. The Institutional Official or HRPP Director will research the issue, and when deemed necessary, convene the parties involved to form a response for the Investigator or make necessary procedural or policy modifications, as warranted. In addition, the IRB Chair and/or the HRPP Director will be available to address Investigators’ questions, concerns and suggestions.</a:t>
            </a:r>
          </a:p>
        </p:txBody>
      </p:sp>
      <p:sp>
        <p:nvSpPr>
          <p:cNvPr id="9" name="Rectangle 8"/>
          <p:cNvSpPr>
            <a:spLocks noChangeAspect="1"/>
          </p:cNvSpPr>
          <p:nvPr/>
        </p:nvSpPr>
        <p:spPr bwMode="auto">
          <a:xfrm>
            <a:off x="0" y="1106092"/>
            <a:ext cx="2747963" cy="3793331"/>
          </a:xfrm>
          <a:prstGeom prst="rect">
            <a:avLst/>
          </a:prstGeom>
          <a:solidFill>
            <a:schemeClr val="accent3">
              <a:lumMod val="75000"/>
            </a:schemeClr>
          </a:solid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defRPr/>
            </a:pPr>
            <a:endParaRPr lang="id-ID" altLang="id-ID" sz="1350" dirty="0">
              <a:latin typeface="+mn-lt"/>
            </a:endParaRPr>
          </a:p>
        </p:txBody>
      </p:sp>
    </p:spTree>
    <p:extLst>
      <p:ext uri="{BB962C8B-B14F-4D97-AF65-F5344CB8AC3E}">
        <p14:creationId xmlns:p14="http://schemas.microsoft.com/office/powerpoint/2010/main" val="1918838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300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fill="hold"/>
                                        <p:tgtEl>
                                          <p:spTgt spid="228"/>
                                        </p:tgtEl>
                                        <p:attrNameLst>
                                          <p:attrName>ppt_x</p:attrName>
                                        </p:attrNameLst>
                                      </p:cBhvr>
                                      <p:tavLst>
                                        <p:tav tm="0">
                                          <p:val>
                                            <p:strVal val="#ppt_x"/>
                                          </p:val>
                                        </p:tav>
                                        <p:tav tm="100000">
                                          <p:val>
                                            <p:strVal val="#ppt_x"/>
                                          </p:val>
                                        </p:tav>
                                      </p:tavLst>
                                    </p:anim>
                                    <p:anim calcmode="lin" valueType="num">
                                      <p:cBhvr additive="base">
                                        <p:cTn id="8" dur="500" fill="hold"/>
                                        <p:tgtEl>
                                          <p:spTgt spid="228"/>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15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par>
                                <p:cTn id="12" presetID="22" presetClass="entr" presetSubtype="8" fill="hold" grpId="0" nodeType="withEffect">
                                  <p:stCondLst>
                                    <p:cond delay="250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750"/>
                                        <p:tgtEl>
                                          <p:spTgt spid="19"/>
                                        </p:tgtEl>
                                      </p:cBhvr>
                                    </p:animEffect>
                                  </p:childTnLst>
                                </p:cTn>
                              </p:par>
                              <p:par>
                                <p:cTn id="15" presetID="22" presetClass="entr" presetSubtype="4" fill="hold" grpId="0" nodeType="withEffect">
                                  <p:stCondLst>
                                    <p:cond delay="40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8"/>
            <a:ext cx="340519" cy="439310"/>
            <a:chOff x="9334685" y="731743"/>
            <a:chExt cx="454547" cy="586018"/>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554253"/>
            </a:xfrm>
            <a:prstGeom prst="rect">
              <a:avLst/>
            </a:prstGeom>
            <a:noFill/>
          </p:spPr>
          <p:txBody>
            <a:bodyPr>
              <a:spAutoFit/>
            </a:bodyPr>
            <a:lstStyle/>
            <a:p>
              <a:pPr algn="ctr">
                <a:defRPr/>
              </a:pPr>
              <a:r>
                <a:rPr lang="id-ID" sz="1050" dirty="0">
                  <a:solidFill>
                    <a:schemeClr val="accent6"/>
                  </a:solidFill>
                  <a:latin typeface="Roboto" panose="02000000000000000000" pitchFamily="2" charset="0"/>
                  <a:ea typeface="Roboto" panose="02000000000000000000" pitchFamily="2" charset="0"/>
                </a:rPr>
                <a:t>0</a:t>
              </a:r>
              <a:fld id="{17623E05-0C2A-EB46-8EF4-FA878F0FD41D}" type="slidenum">
                <a:rPr lang="id-ID" sz="1050">
                  <a:solidFill>
                    <a:schemeClr val="accent6"/>
                  </a:solidFill>
                  <a:latin typeface="Roboto" panose="02000000000000000000" pitchFamily="2" charset="0"/>
                  <a:ea typeface="Roboto" panose="02000000000000000000" pitchFamily="2" charset="0"/>
                </a:rPr>
                <a:pPr algn="ctr">
                  <a:defRPr/>
                </a:pPr>
                <a:t>3</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Rectangle 4"/>
          <p:cNvSpPr/>
          <p:nvPr/>
        </p:nvSpPr>
        <p:spPr>
          <a:xfrm>
            <a:off x="5617369" y="2395538"/>
            <a:ext cx="2821781" cy="2163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 name="Rectangle 5"/>
          <p:cNvSpPr/>
          <p:nvPr/>
        </p:nvSpPr>
        <p:spPr>
          <a:xfrm>
            <a:off x="685800" y="2395538"/>
            <a:ext cx="4887516" cy="216336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 name="Content Placeholder 2"/>
          <p:cNvSpPr txBox="1">
            <a:spLocks/>
          </p:cNvSpPr>
          <p:nvPr/>
        </p:nvSpPr>
        <p:spPr>
          <a:xfrm>
            <a:off x="1371600" y="2460428"/>
            <a:ext cx="3505200" cy="1806772"/>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defRPr/>
            </a:pPr>
            <a:r>
              <a:rPr lang="id-ID" sz="1350" dirty="0" smtClean="0">
                <a:solidFill>
                  <a:schemeClr val="bg1"/>
                </a:solidFill>
                <a:ea typeface="Roboto" panose="02000000000000000000" pitchFamily="2" charset="0"/>
              </a:rPr>
              <a:t>The Benefits of Accreditation</a:t>
            </a:r>
            <a:endParaRPr lang="id-ID" sz="1350" dirty="0">
              <a:solidFill>
                <a:schemeClr val="bg1"/>
              </a:solidFill>
              <a:ea typeface="Roboto" panose="02000000000000000000" pitchFamily="2" charset="0"/>
            </a:endParaRPr>
          </a:p>
          <a:p>
            <a:pPr algn="l" fontAlgn="auto">
              <a:defRPr/>
            </a:pPr>
            <a:r>
              <a:rPr lang="en-US" sz="1000" dirty="0">
                <a:solidFill>
                  <a:schemeClr val="bg1">
                    <a:lumMod val="75000"/>
                  </a:schemeClr>
                </a:solidFill>
                <a:ea typeface="Roboto" panose="02000000000000000000" pitchFamily="2" charset="0"/>
              </a:rPr>
              <a:t>By obtaining AAHRPP accreditation, Pennington is now part of an elite group of institutions internationally renowned for promoting exceptional ethical and professional standards in the conduct of human subjects research. Also, in working towards accreditation, Pennington  implemented a number of improvements to the Pennington Biomedical Research HRPP Program  in an effort to become re-accredited, including the revision of HRPP Policies and Procedures, and providing more education on human subjects research</a:t>
            </a:r>
            <a:r>
              <a:rPr lang="en-US" sz="900" dirty="0">
                <a:solidFill>
                  <a:schemeClr val="bg1">
                    <a:lumMod val="75000"/>
                  </a:schemeClr>
                </a:solidFill>
                <a:ea typeface="Roboto" panose="02000000000000000000" pitchFamily="2" charset="0"/>
              </a:rPr>
              <a:t>.</a:t>
            </a:r>
          </a:p>
        </p:txBody>
      </p:sp>
      <p:sp>
        <p:nvSpPr>
          <p:cNvPr id="8" name="TextBox 7"/>
          <p:cNvSpPr txBox="1"/>
          <p:nvPr/>
        </p:nvSpPr>
        <p:spPr>
          <a:xfrm>
            <a:off x="2971801" y="1240632"/>
            <a:ext cx="2719388" cy="507831"/>
          </a:xfrm>
          <a:prstGeom prst="rect">
            <a:avLst/>
          </a:prstGeom>
          <a:noFill/>
        </p:spPr>
        <p:txBody>
          <a:bodyPr wrap="square">
            <a:spAutoFit/>
          </a:bodyPr>
          <a:lstStyle/>
          <a:p>
            <a:pPr algn="ctr">
              <a:defRPr/>
            </a:pPr>
            <a:r>
              <a:rPr lang="id-ID" sz="2700" dirty="0" smtClean="0">
                <a:solidFill>
                  <a:schemeClr val="bg2">
                    <a:lumMod val="10000"/>
                  </a:schemeClr>
                </a:solidFill>
              </a:rPr>
              <a:t>About AAHRPP</a:t>
            </a:r>
            <a:endParaRPr lang="id-ID" sz="2700" dirty="0">
              <a:solidFill>
                <a:schemeClr val="bg2">
                  <a:lumMod val="10000"/>
                </a:schemeClr>
              </a:solidFill>
            </a:endParaRPr>
          </a:p>
        </p:txBody>
      </p:sp>
      <p:sp>
        <p:nvSpPr>
          <p:cNvPr id="9" name="Title 1"/>
          <p:cNvSpPr txBox="1">
            <a:spLocks/>
          </p:cNvSpPr>
          <p:nvPr/>
        </p:nvSpPr>
        <p:spPr>
          <a:xfrm>
            <a:off x="3494485" y="1597819"/>
            <a:ext cx="2168128" cy="272654"/>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endParaRPr lang="en-US" sz="1050" dirty="0">
              <a:solidFill>
                <a:schemeClr val="bg2">
                  <a:lumMod val="75000"/>
                </a:schemeClr>
              </a:solidFill>
              <a:latin typeface="+mn-lt"/>
              <a:ea typeface="Roboto" panose="02000000000000000000" pitchFamily="2" charset="0"/>
            </a:endParaRPr>
          </a:p>
        </p:txBody>
      </p:sp>
      <p:sp>
        <p:nvSpPr>
          <p:cNvPr id="10" name="Content Placeholder 2"/>
          <p:cNvSpPr txBox="1">
            <a:spLocks/>
          </p:cNvSpPr>
          <p:nvPr/>
        </p:nvSpPr>
        <p:spPr>
          <a:xfrm>
            <a:off x="634825" y="4958328"/>
            <a:ext cx="7891463" cy="90907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fontAlgn="auto">
              <a:defRPr/>
            </a:pPr>
            <a:r>
              <a:rPr lang="en-US" sz="1000" dirty="0">
                <a:ea typeface="Roboto" panose="02000000000000000000" pitchFamily="2" charset="0"/>
              </a:rPr>
              <a:t>The Association for the Accreditation of Human Research Protection Programs, Inc., (AAHRPP) is an independent accrediting body that works to protect the rights and welfare of research participants and promote scientifically meritorious and ethically sound research by fostering and advancing the ethical and professional conduct of persons and organizations that engage in research with human participants. AAHRPP achieves its mission by using an accreditation process based on self-assessment, peer review, and education</a:t>
            </a:r>
            <a:r>
              <a:rPr lang="en-US" sz="1000" dirty="0" smtClean="0">
                <a:ea typeface="Roboto" panose="02000000000000000000" pitchFamily="2" charset="0"/>
              </a:rPr>
              <a:t>. </a:t>
            </a:r>
            <a:r>
              <a:rPr lang="en-US" sz="1000" dirty="0"/>
              <a:t>As the "gold seal," AAHRPP accreditation offers assurances—to research participants, researchers, sponsors, government regulators, and the general public—that an HRPP is focused first and foremost on </a:t>
            </a:r>
            <a:r>
              <a:rPr lang="en-US" sz="1000" dirty="0" smtClean="0"/>
              <a:t>excellence.</a:t>
            </a:r>
            <a:endParaRPr lang="en-US" sz="1000" dirty="0">
              <a:ea typeface="Roboto" panose="02000000000000000000" pitchFamily="2" charset="0"/>
            </a:endParaRPr>
          </a:p>
        </p:txBody>
      </p:sp>
      <p:cxnSp>
        <p:nvCxnSpPr>
          <p:cNvPr id="11" name="Straight Connector 10"/>
          <p:cNvCxnSpPr/>
          <p:nvPr/>
        </p:nvCxnSpPr>
        <p:spPr>
          <a:xfrm flipH="1">
            <a:off x="663178" y="4787504"/>
            <a:ext cx="7775972"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5691189" y="2490554"/>
            <a:ext cx="2614611" cy="1806772"/>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defRPr/>
            </a:pPr>
            <a:r>
              <a:rPr lang="id-ID" sz="1350" dirty="0" smtClean="0">
                <a:solidFill>
                  <a:schemeClr val="bg1"/>
                </a:solidFill>
                <a:ea typeface="Roboto" panose="02000000000000000000" pitchFamily="2" charset="0"/>
              </a:rPr>
              <a:t>Accreditation equals gold star</a:t>
            </a:r>
            <a:endParaRPr lang="id-ID" sz="1350" dirty="0">
              <a:solidFill>
                <a:schemeClr val="bg1"/>
              </a:solidFill>
              <a:ea typeface="Roboto" panose="02000000000000000000" pitchFamily="2" charset="0"/>
            </a:endParaRPr>
          </a:p>
          <a:p>
            <a:pPr algn="l" fontAlgn="auto">
              <a:defRPr/>
            </a:pPr>
            <a:r>
              <a:rPr lang="en-US" sz="900" dirty="0" smtClean="0">
                <a:solidFill>
                  <a:schemeClr val="bg1">
                    <a:lumMod val="75000"/>
                  </a:schemeClr>
                </a:solidFill>
                <a:ea typeface="Roboto" panose="02000000000000000000" pitchFamily="2" charset="0"/>
              </a:rPr>
              <a:t>Pennington has been accredited since December 13, 2013.  </a:t>
            </a:r>
            <a:endParaRPr lang="en-US" sz="900" dirty="0">
              <a:solidFill>
                <a:schemeClr val="bg1">
                  <a:lumMod val="75000"/>
                </a:schemeClr>
              </a:solidFill>
              <a:ea typeface="Roboto"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494" y="3245914"/>
            <a:ext cx="1270000" cy="1270000"/>
          </a:xfrm>
          <a:prstGeom prst="rect">
            <a:avLst/>
          </a:prstGeom>
        </p:spPr>
      </p:pic>
    </p:spTree>
    <p:extLst>
      <p:ext uri="{BB962C8B-B14F-4D97-AF65-F5344CB8AC3E}">
        <p14:creationId xmlns:p14="http://schemas.microsoft.com/office/powerpoint/2010/main" val="503857893"/>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nodePh="1">
                                  <p:stCondLst>
                                    <p:cond delay="100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 presetClass="entr" presetSubtype="4" fill="hold" grpId="0" nodeType="withEffect">
                                  <p:stCondLst>
                                    <p:cond delay="15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2" presetClass="entr" presetSubtype="8" fill="hold" grpId="0" nodeType="withEffect">
                                  <p:stCondLst>
                                    <p:cond delay="250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750"/>
                                        <p:tgtEl>
                                          <p:spTgt spid="7"/>
                                        </p:tgtEl>
                                      </p:cBhvr>
                                    </p:animEffect>
                                  </p:childTnLst>
                                </p:cTn>
                              </p:par>
                              <p:par>
                                <p:cTn id="27" presetID="2" presetClass="entr" presetSubtype="4" fill="hold" grpId="0" nodeType="withEffect">
                                  <p:stCondLst>
                                    <p:cond delay="37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2" presetClass="entr" presetSubtype="8" fill="hold" nodeType="withEffect">
                                  <p:stCondLst>
                                    <p:cond delay="330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3E72201A-D774-1641-85A0-4DA5B4AC0656}" type="slidenum">
                <a:rPr lang="id-ID" sz="1050">
                  <a:solidFill>
                    <a:schemeClr val="accent6"/>
                  </a:solidFill>
                  <a:latin typeface="Roboto" panose="02000000000000000000" pitchFamily="2" charset="0"/>
                  <a:ea typeface="Roboto" panose="02000000000000000000" pitchFamily="2" charset="0"/>
                </a:rPr>
                <a:pPr algn="ctr">
                  <a:defRPr/>
                </a:pPr>
                <a:t>4</a:t>
              </a:fld>
              <a:endParaRPr lang="id-ID" sz="1050" dirty="0">
                <a:solidFill>
                  <a:schemeClr val="accent6"/>
                </a:solidFill>
                <a:latin typeface="Roboto" panose="02000000000000000000" pitchFamily="2" charset="0"/>
                <a:ea typeface="Roboto" panose="02000000000000000000" pitchFamily="2" charset="0"/>
              </a:endParaRPr>
            </a:p>
          </p:txBody>
        </p:sp>
      </p:grpSp>
      <p:grpSp>
        <p:nvGrpSpPr>
          <p:cNvPr id="48" name="Group 47"/>
          <p:cNvGrpSpPr>
            <a:grpSpLocks noChangeAspect="1"/>
          </p:cNvGrpSpPr>
          <p:nvPr/>
        </p:nvGrpSpPr>
        <p:grpSpPr bwMode="auto">
          <a:xfrm>
            <a:off x="3661172" y="2553891"/>
            <a:ext cx="1737122" cy="1737122"/>
            <a:chOff x="1968848" y="2546470"/>
            <a:chExt cx="2846056" cy="2846056"/>
          </a:xfrm>
        </p:grpSpPr>
        <p:sp>
          <p:nvSpPr>
            <p:cNvPr id="49" name="Freeform 48"/>
            <p:cNvSpPr/>
            <p:nvPr/>
          </p:nvSpPr>
          <p:spPr>
            <a:xfrm>
              <a:off x="1968848" y="2546470"/>
              <a:ext cx="1390841" cy="1390841"/>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1"/>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205610" tIns="205610" rIns="205610" bIns="205610" spcCol="1270" anchor="ctr"/>
            <a:lstStyle/>
            <a:p>
              <a:pPr algn="ctr" defTabSz="966788">
                <a:lnSpc>
                  <a:spcPct val="90000"/>
                </a:lnSpc>
                <a:spcAft>
                  <a:spcPct val="35000"/>
                </a:spcAft>
                <a:defRPr/>
              </a:pPr>
              <a:endParaRPr lang="id-ID" sz="2175" dirty="0"/>
            </a:p>
          </p:txBody>
        </p:sp>
        <p:sp>
          <p:nvSpPr>
            <p:cNvPr id="50" name="Freeform 49"/>
            <p:cNvSpPr/>
            <p:nvPr/>
          </p:nvSpPr>
          <p:spPr>
            <a:xfrm>
              <a:off x="3424063" y="2546470"/>
              <a:ext cx="1390841" cy="1390841"/>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205610" tIns="205610" rIns="205610" bIns="205610" spcCol="1270" anchor="ctr"/>
            <a:lstStyle/>
            <a:p>
              <a:pPr algn="ctr" defTabSz="966788">
                <a:lnSpc>
                  <a:spcPct val="90000"/>
                </a:lnSpc>
                <a:spcAft>
                  <a:spcPct val="35000"/>
                </a:spcAft>
                <a:defRPr/>
              </a:pPr>
              <a:endParaRPr lang="id-ID" sz="2175" dirty="0"/>
            </a:p>
          </p:txBody>
        </p:sp>
        <p:sp>
          <p:nvSpPr>
            <p:cNvPr id="51" name="Freeform 50"/>
            <p:cNvSpPr/>
            <p:nvPr/>
          </p:nvSpPr>
          <p:spPr>
            <a:xfrm>
              <a:off x="3424063" y="4001685"/>
              <a:ext cx="1390841" cy="1390841"/>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05610" tIns="205610" rIns="205610" bIns="205610" spcCol="1270" anchor="ctr"/>
            <a:lstStyle/>
            <a:p>
              <a:pPr algn="ctr" defTabSz="966788">
                <a:lnSpc>
                  <a:spcPct val="90000"/>
                </a:lnSpc>
                <a:spcAft>
                  <a:spcPct val="35000"/>
                </a:spcAft>
                <a:defRPr/>
              </a:pPr>
              <a:endParaRPr lang="id-ID" sz="2175" dirty="0"/>
            </a:p>
          </p:txBody>
        </p:sp>
        <p:sp>
          <p:nvSpPr>
            <p:cNvPr id="52" name="Freeform 51"/>
            <p:cNvSpPr/>
            <p:nvPr/>
          </p:nvSpPr>
          <p:spPr>
            <a:xfrm rot="21600000">
              <a:off x="1968848" y="4001685"/>
              <a:ext cx="1390841" cy="1390841"/>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2"/>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05610" tIns="205610" rIns="205610" bIns="205610" spcCol="1270" anchor="ctr"/>
            <a:lstStyle/>
            <a:p>
              <a:pPr algn="ctr" defTabSz="966788">
                <a:lnSpc>
                  <a:spcPct val="90000"/>
                </a:lnSpc>
                <a:spcAft>
                  <a:spcPct val="35000"/>
                </a:spcAft>
                <a:defRPr/>
              </a:pPr>
              <a:endParaRPr lang="id-ID" sz="2175" dirty="0"/>
            </a:p>
          </p:txBody>
        </p:sp>
      </p:grpSp>
      <p:sp>
        <p:nvSpPr>
          <p:cNvPr id="53" name="Content Placeholder 2"/>
          <p:cNvSpPr txBox="1">
            <a:spLocks/>
          </p:cNvSpPr>
          <p:nvPr/>
        </p:nvSpPr>
        <p:spPr>
          <a:xfrm>
            <a:off x="933450" y="2543176"/>
            <a:ext cx="2115741" cy="946547"/>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fontAlgn="auto">
              <a:defRPr/>
            </a:pPr>
            <a:r>
              <a:rPr lang="id-ID" sz="1000" b="1" dirty="0" smtClean="0">
                <a:ea typeface="Roboto" panose="02000000000000000000" pitchFamily="2" charset="0"/>
                <a:cs typeface="Arial" panose="020B0604020202020204" pitchFamily="34" charset="0"/>
              </a:rPr>
              <a:t>Application Preparation</a:t>
            </a:r>
            <a:endParaRPr lang="id-ID" sz="1000" b="1" dirty="0">
              <a:ea typeface="Roboto" panose="02000000000000000000" pitchFamily="2" charset="0"/>
              <a:cs typeface="Arial" panose="020B0604020202020204" pitchFamily="34" charset="0"/>
            </a:endParaRPr>
          </a:p>
          <a:p>
            <a:pPr fontAlgn="auto">
              <a:defRPr/>
            </a:pPr>
            <a:r>
              <a:rPr lang="en-US" sz="800" dirty="0"/>
              <a:t>The first step in earning accreditation is to conduct a </a:t>
            </a:r>
            <a:r>
              <a:rPr lang="en-US" sz="800" dirty="0">
                <a:hlinkClick r:id="rId3"/>
              </a:rPr>
              <a:t>self-assessment</a:t>
            </a:r>
            <a:r>
              <a:rPr lang="en-US" sz="800" dirty="0"/>
              <a:t>, where you evaluate your Human Research Protection Program and make improvements</a:t>
            </a:r>
            <a:r>
              <a:rPr lang="en-US" sz="800" dirty="0" smtClean="0"/>
              <a:t>.</a:t>
            </a:r>
            <a:r>
              <a:rPr lang="id-ID" sz="750" dirty="0" smtClean="0">
                <a:solidFill>
                  <a:schemeClr val="bg2">
                    <a:lumMod val="75000"/>
                  </a:schemeClr>
                </a:solidFill>
                <a:ea typeface="Roboto" panose="02000000000000000000" pitchFamily="2" charset="0"/>
                <a:cs typeface="Arial" panose="020B0604020202020204" pitchFamily="34" charset="0"/>
              </a:rPr>
              <a:t>.</a:t>
            </a:r>
            <a:endParaRPr lang="en-US" sz="750" b="1" dirty="0">
              <a:solidFill>
                <a:schemeClr val="bg2">
                  <a:lumMod val="75000"/>
                </a:schemeClr>
              </a:solidFill>
              <a:ea typeface="Roboto" panose="02000000000000000000" pitchFamily="2" charset="0"/>
              <a:cs typeface="Arial" panose="020B0604020202020204" pitchFamily="34" charset="0"/>
            </a:endParaRPr>
          </a:p>
        </p:txBody>
      </p:sp>
      <p:sp>
        <p:nvSpPr>
          <p:cNvPr id="54" name="Oval 53"/>
          <p:cNvSpPr>
            <a:spLocks noChangeAspect="1"/>
          </p:cNvSpPr>
          <p:nvPr/>
        </p:nvSpPr>
        <p:spPr>
          <a:xfrm>
            <a:off x="3152775" y="2601516"/>
            <a:ext cx="157163" cy="157163"/>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55" name="Content Placeholder 2"/>
          <p:cNvSpPr txBox="1">
            <a:spLocks/>
          </p:cNvSpPr>
          <p:nvPr/>
        </p:nvSpPr>
        <p:spPr>
          <a:xfrm>
            <a:off x="933450" y="3468291"/>
            <a:ext cx="2115741" cy="946547"/>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fontAlgn="auto">
              <a:defRPr/>
            </a:pPr>
            <a:r>
              <a:rPr lang="en-US" sz="1000" b="1" dirty="0"/>
              <a:t>Council </a:t>
            </a:r>
            <a:r>
              <a:rPr lang="en-US" sz="1000" b="1" dirty="0" smtClean="0"/>
              <a:t>review</a:t>
            </a:r>
          </a:p>
          <a:p>
            <a:pPr fontAlgn="auto">
              <a:defRPr/>
            </a:pPr>
            <a:r>
              <a:rPr lang="en-US" sz="800" dirty="0"/>
              <a:t>AHRPP's </a:t>
            </a:r>
            <a:r>
              <a:rPr lang="en-US" sz="800" dirty="0">
                <a:hlinkClick r:id="rId4"/>
              </a:rPr>
              <a:t>Council on Accreditation </a:t>
            </a:r>
            <a:r>
              <a:rPr lang="en-US" sz="800" dirty="0"/>
              <a:t>reviews the application, Draft Site Visit Report and your </a:t>
            </a:r>
            <a:r>
              <a:rPr lang="en-US" sz="800" dirty="0">
                <a:hlinkClick r:id="rId5"/>
              </a:rPr>
              <a:t>response</a:t>
            </a:r>
            <a:r>
              <a:rPr lang="en-US" sz="800" dirty="0"/>
              <a:t>, and determines your accreditation status.</a:t>
            </a:r>
            <a:r>
              <a:rPr lang="id-ID" sz="750" dirty="0" smtClean="0">
                <a:solidFill>
                  <a:schemeClr val="bg2">
                    <a:lumMod val="75000"/>
                  </a:schemeClr>
                </a:solidFill>
                <a:ea typeface="Roboto" panose="02000000000000000000" pitchFamily="2" charset="0"/>
                <a:cs typeface="Arial" panose="020B0604020202020204" pitchFamily="34" charset="0"/>
              </a:rPr>
              <a:t>.</a:t>
            </a:r>
            <a:endParaRPr lang="en-US" sz="750" b="1" dirty="0">
              <a:solidFill>
                <a:schemeClr val="bg2">
                  <a:lumMod val="75000"/>
                </a:schemeClr>
              </a:solidFill>
              <a:ea typeface="Roboto" panose="02000000000000000000" pitchFamily="2" charset="0"/>
              <a:cs typeface="Arial" panose="020B0604020202020204" pitchFamily="34" charset="0"/>
            </a:endParaRPr>
          </a:p>
        </p:txBody>
      </p:sp>
      <p:sp>
        <p:nvSpPr>
          <p:cNvPr id="56" name="Oval 55"/>
          <p:cNvSpPr>
            <a:spLocks noChangeAspect="1"/>
          </p:cNvSpPr>
          <p:nvPr/>
        </p:nvSpPr>
        <p:spPr>
          <a:xfrm>
            <a:off x="3152775" y="3504010"/>
            <a:ext cx="157163" cy="157163"/>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57" name="Content Placeholder 2"/>
          <p:cNvSpPr txBox="1">
            <a:spLocks/>
          </p:cNvSpPr>
          <p:nvPr/>
        </p:nvSpPr>
        <p:spPr>
          <a:xfrm>
            <a:off x="5940029" y="2543176"/>
            <a:ext cx="2115740" cy="946547"/>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defRPr/>
            </a:pPr>
            <a:r>
              <a:rPr lang="en-US" sz="1000" b="1" dirty="0"/>
              <a:t>On-site </a:t>
            </a:r>
            <a:r>
              <a:rPr lang="en-US" sz="1000" b="1" dirty="0" smtClean="0"/>
              <a:t>evaluation</a:t>
            </a:r>
          </a:p>
          <a:p>
            <a:pPr algn="l" fontAlgn="auto">
              <a:defRPr/>
            </a:pPr>
            <a:r>
              <a:rPr lang="en-US" sz="800" dirty="0"/>
              <a:t>A team of experts reviews your materials and schedules an on-site visit. During the visit, the team evaluates your program's performance with respect to the </a:t>
            </a:r>
            <a:r>
              <a:rPr lang="en-US" sz="800" u="sng" dirty="0">
                <a:hlinkClick r:id="rId6"/>
              </a:rPr>
              <a:t>AAHRPP Accreditation Standards</a:t>
            </a:r>
            <a:endParaRPr lang="en-US" sz="750" b="1" dirty="0">
              <a:solidFill>
                <a:schemeClr val="bg2">
                  <a:lumMod val="75000"/>
                </a:schemeClr>
              </a:solidFill>
              <a:ea typeface="Roboto" panose="02000000000000000000" pitchFamily="2" charset="0"/>
              <a:cs typeface="Arial" panose="020B0604020202020204" pitchFamily="34" charset="0"/>
            </a:endParaRPr>
          </a:p>
        </p:txBody>
      </p:sp>
      <p:sp>
        <p:nvSpPr>
          <p:cNvPr id="58" name="Oval 57"/>
          <p:cNvSpPr>
            <a:spLocks noChangeAspect="1"/>
          </p:cNvSpPr>
          <p:nvPr/>
        </p:nvSpPr>
        <p:spPr>
          <a:xfrm>
            <a:off x="5753100" y="2601516"/>
            <a:ext cx="157163" cy="157163"/>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59" name="Content Placeholder 2"/>
          <p:cNvSpPr txBox="1">
            <a:spLocks/>
          </p:cNvSpPr>
          <p:nvPr/>
        </p:nvSpPr>
        <p:spPr>
          <a:xfrm>
            <a:off x="5940028" y="3468291"/>
            <a:ext cx="2349103" cy="946547"/>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defRPr/>
            </a:pPr>
            <a:r>
              <a:rPr lang="en-US" sz="1000" b="1" dirty="0"/>
              <a:t>Notification of accreditation </a:t>
            </a:r>
            <a:r>
              <a:rPr lang="en-US" sz="1000" b="1" dirty="0" smtClean="0"/>
              <a:t>status</a:t>
            </a:r>
          </a:p>
          <a:p>
            <a:pPr algn="l" fontAlgn="auto">
              <a:defRPr/>
            </a:pPr>
            <a:r>
              <a:rPr lang="en-US" sz="800" dirty="0"/>
              <a:t>Your Organization receives a report detailing the </a:t>
            </a:r>
            <a:r>
              <a:rPr lang="en-US" sz="800" dirty="0">
                <a:hlinkClick r:id="rId7"/>
              </a:rPr>
              <a:t>status of your accreditation</a:t>
            </a:r>
            <a:r>
              <a:rPr lang="en-US" sz="800" dirty="0"/>
              <a:t>. Organizations that have achieved accreditation must be re-evaluated three years following their initial accreditation, and every five years after that, in order to remain accredited.</a:t>
            </a:r>
            <a:endParaRPr lang="en-US" sz="750" b="1" dirty="0">
              <a:solidFill>
                <a:schemeClr val="bg2">
                  <a:lumMod val="75000"/>
                </a:schemeClr>
              </a:solidFill>
              <a:ea typeface="Roboto" panose="02000000000000000000" pitchFamily="2" charset="0"/>
              <a:cs typeface="Arial" panose="020B0604020202020204" pitchFamily="34" charset="0"/>
            </a:endParaRPr>
          </a:p>
        </p:txBody>
      </p:sp>
      <p:sp>
        <p:nvSpPr>
          <p:cNvPr id="60" name="Oval 59"/>
          <p:cNvSpPr>
            <a:spLocks noChangeAspect="1"/>
          </p:cNvSpPr>
          <p:nvPr/>
        </p:nvSpPr>
        <p:spPr>
          <a:xfrm>
            <a:off x="5753100" y="3504010"/>
            <a:ext cx="157163" cy="157163"/>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grpSp>
        <p:nvGrpSpPr>
          <p:cNvPr id="61" name="Group 60"/>
          <p:cNvGrpSpPr>
            <a:grpSpLocks/>
          </p:cNvGrpSpPr>
          <p:nvPr/>
        </p:nvGrpSpPr>
        <p:grpSpPr bwMode="auto">
          <a:xfrm>
            <a:off x="4007644" y="2882504"/>
            <a:ext cx="1128713" cy="1139428"/>
            <a:chOff x="1811980" y="2710655"/>
            <a:chExt cx="1505491" cy="1520152"/>
          </a:xfrm>
        </p:grpSpPr>
        <p:grpSp>
          <p:nvGrpSpPr>
            <p:cNvPr id="75793" name="Group 61"/>
            <p:cNvGrpSpPr>
              <a:grpSpLocks noChangeAspect="1"/>
            </p:cNvGrpSpPr>
            <p:nvPr/>
          </p:nvGrpSpPr>
          <p:grpSpPr bwMode="auto">
            <a:xfrm>
              <a:off x="1811980" y="2710655"/>
              <a:ext cx="1505491" cy="1520152"/>
              <a:chOff x="2262147" y="2702382"/>
              <a:chExt cx="1677861" cy="1694199"/>
            </a:xfrm>
          </p:grpSpPr>
          <p:grpSp>
            <p:nvGrpSpPr>
              <p:cNvPr id="64" name="Group 63"/>
              <p:cNvGrpSpPr/>
              <p:nvPr/>
            </p:nvGrpSpPr>
            <p:grpSpPr>
              <a:xfrm>
                <a:off x="2269086" y="2717423"/>
                <a:ext cx="389342" cy="339426"/>
                <a:chOff x="7540014" y="4306907"/>
                <a:chExt cx="389342" cy="339426"/>
              </a:xfrm>
              <a:solidFill>
                <a:schemeClr val="bg1"/>
              </a:solidFill>
            </p:grpSpPr>
            <p:sp>
              <p:nvSpPr>
                <p:cNvPr id="75"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sp>
              <p:nvSpPr>
                <p:cNvPr id="76"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sp>
              <p:nvSpPr>
                <p:cNvPr id="77"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sp>
              <p:nvSpPr>
                <p:cNvPr id="78"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sp>
              <p:nvSpPr>
                <p:cNvPr id="79"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sp>
              <p:nvSpPr>
                <p:cNvPr id="80"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sp>
              <p:nvSpPr>
                <p:cNvPr id="81"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sp>
              <p:nvSpPr>
                <p:cNvPr id="8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50" dirty="0"/>
                </a:p>
              </p:txBody>
            </p:sp>
            <p:sp>
              <p:nvSpPr>
                <p:cNvPr id="8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50" dirty="0"/>
                </a:p>
              </p:txBody>
            </p:sp>
            <p:sp>
              <p:nvSpPr>
                <p:cNvPr id="8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50" dirty="0"/>
                </a:p>
              </p:txBody>
            </p:sp>
            <p:sp>
              <p:nvSpPr>
                <p:cNvPr id="8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50" dirty="0"/>
                </a:p>
              </p:txBody>
            </p:sp>
          </p:grpSp>
          <p:grpSp>
            <p:nvGrpSpPr>
              <p:cNvPr id="65" name="Group 64"/>
              <p:cNvGrpSpPr/>
              <p:nvPr/>
            </p:nvGrpSpPr>
            <p:grpSpPr>
              <a:xfrm>
                <a:off x="3560649" y="2702382"/>
                <a:ext cx="379359" cy="386846"/>
                <a:chOff x="7160655" y="2178006"/>
                <a:chExt cx="379359" cy="386846"/>
              </a:xfrm>
              <a:solidFill>
                <a:schemeClr val="bg1"/>
              </a:solidFill>
            </p:grpSpPr>
            <p:sp>
              <p:nvSpPr>
                <p:cNvPr id="72"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sp>
              <p:nvSpPr>
                <p:cNvPr id="73"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sp>
              <p:nvSpPr>
                <p:cNvPr id="74"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grpSp>
          <p:grpSp>
            <p:nvGrpSpPr>
              <p:cNvPr id="66" name="Group 65"/>
              <p:cNvGrpSpPr>
                <a:grpSpLocks noChangeAspect="1"/>
              </p:cNvGrpSpPr>
              <p:nvPr/>
            </p:nvGrpSpPr>
            <p:grpSpPr>
              <a:xfrm>
                <a:off x="2262147" y="4047702"/>
                <a:ext cx="396281" cy="348879"/>
                <a:chOff x="6040049" y="4182118"/>
                <a:chExt cx="521619" cy="459224"/>
              </a:xfrm>
              <a:solidFill>
                <a:schemeClr val="bg1"/>
              </a:solidFill>
            </p:grpSpPr>
            <p:sp>
              <p:nvSpPr>
                <p:cNvPr id="67"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sp>
              <p:nvSpPr>
                <p:cNvPr id="68"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sp>
              <p:nvSpPr>
                <p:cNvPr id="69"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sp>
              <p:nvSpPr>
                <p:cNvPr id="70"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sp>
              <p:nvSpPr>
                <p:cNvPr id="71"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p>
              </p:txBody>
            </p:sp>
          </p:grpSp>
        </p:grpSp>
        <p:sp>
          <p:nvSpPr>
            <p:cNvPr id="63" name="Freeform 21"/>
            <p:cNvSpPr>
              <a:spLocks noChangeAspect="1" noEditPoints="1"/>
            </p:cNvSpPr>
            <p:nvPr/>
          </p:nvSpPr>
          <p:spPr bwMode="auto">
            <a:xfrm>
              <a:off x="2929982" y="3871816"/>
              <a:ext cx="339847" cy="303396"/>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a:lstStyle/>
            <a:p>
              <a:pPr>
                <a:defRPr/>
              </a:pPr>
              <a:endParaRPr lang="en-US" sz="1350" dirty="0"/>
            </a:p>
          </p:txBody>
        </p:sp>
      </p:grpSp>
      <p:cxnSp>
        <p:nvCxnSpPr>
          <p:cNvPr id="87" name="Straight Connector 86"/>
          <p:cNvCxnSpPr/>
          <p:nvPr/>
        </p:nvCxnSpPr>
        <p:spPr>
          <a:xfrm>
            <a:off x="622695" y="4994076"/>
            <a:ext cx="7850981" cy="119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32422" y="1240190"/>
            <a:ext cx="4631532" cy="507831"/>
          </a:xfrm>
          <a:prstGeom prst="rect">
            <a:avLst/>
          </a:prstGeom>
          <a:noFill/>
        </p:spPr>
        <p:txBody>
          <a:bodyPr wrap="square">
            <a:spAutoFit/>
          </a:bodyPr>
          <a:lstStyle/>
          <a:p>
            <a:pPr algn="ctr">
              <a:defRPr/>
            </a:pPr>
            <a:r>
              <a:rPr lang="id-ID" sz="2700" dirty="0" smtClean="0">
                <a:solidFill>
                  <a:schemeClr val="bg2">
                    <a:lumMod val="10000"/>
                  </a:schemeClr>
                </a:solidFill>
              </a:rPr>
              <a:t>The Accreditation </a:t>
            </a:r>
            <a:r>
              <a:rPr lang="id-ID" sz="2700" dirty="0">
                <a:solidFill>
                  <a:schemeClr val="bg2">
                    <a:lumMod val="10000"/>
                  </a:schemeClr>
                </a:solidFill>
              </a:rPr>
              <a:t>Process</a:t>
            </a:r>
          </a:p>
        </p:txBody>
      </p:sp>
      <p:sp>
        <p:nvSpPr>
          <p:cNvPr id="88" name="Title 1"/>
          <p:cNvSpPr txBox="1">
            <a:spLocks/>
          </p:cNvSpPr>
          <p:nvPr/>
        </p:nvSpPr>
        <p:spPr>
          <a:xfrm>
            <a:off x="3451622" y="1683612"/>
            <a:ext cx="2169319" cy="272654"/>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en-US" sz="1050" dirty="0" smtClean="0">
                <a:solidFill>
                  <a:schemeClr val="bg2">
                    <a:lumMod val="75000"/>
                  </a:schemeClr>
                </a:solidFill>
                <a:latin typeface="+mn-lt"/>
                <a:ea typeface="Roboto" panose="02000000000000000000" pitchFamily="2" charset="0"/>
              </a:rPr>
              <a:t>It Takes Several Steps</a:t>
            </a:r>
            <a:endParaRPr lang="en-US" sz="1050" dirty="0">
              <a:solidFill>
                <a:schemeClr val="bg2">
                  <a:lumMod val="75000"/>
                </a:schemeClr>
              </a:solidFill>
              <a:latin typeface="+mn-lt"/>
              <a:ea typeface="Roboto" panose="02000000000000000000" pitchFamily="2" charset="0"/>
            </a:endParaRPr>
          </a:p>
        </p:txBody>
      </p:sp>
      <p:sp>
        <p:nvSpPr>
          <p:cNvPr id="89" name="TextBox 88"/>
          <p:cNvSpPr txBox="1"/>
          <p:nvPr/>
        </p:nvSpPr>
        <p:spPr>
          <a:xfrm>
            <a:off x="527446" y="5079344"/>
            <a:ext cx="8041481" cy="688983"/>
          </a:xfrm>
          <a:prstGeom prst="rect">
            <a:avLst/>
          </a:prstGeom>
          <a:noFill/>
        </p:spPr>
        <p:txBody>
          <a:bodyPr rIns="108000" bIns="27000" spcCol="360000">
            <a:spAutoFit/>
          </a:bodyPr>
          <a:lstStyle/>
          <a:p>
            <a:pPr algn="ctr">
              <a:defRPr/>
            </a:pPr>
            <a:r>
              <a:rPr lang="en-US" sz="1000" b="1" dirty="0" smtClean="0"/>
              <a:t>Accreditation </a:t>
            </a:r>
            <a:r>
              <a:rPr lang="en-US" sz="1000" b="1" dirty="0"/>
              <a:t>uses a set of objective Standards to evaluate the quality and level of protection that an Organization provides research participants. Through accreditation, an Organization can demonstrate the overall excellence of its research program by providing the most comprehensive protections for research participants. The intensive self-assessment is the first and most important step in the process that results in continuous improvement. </a:t>
            </a:r>
            <a:endParaRPr lang="en-US" sz="1000" b="1" dirty="0">
              <a:ea typeface="Roboto" panose="02000000000000000000" pitchFamily="2"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7056" y="3608478"/>
            <a:ext cx="537669" cy="403252"/>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43578" y="3614060"/>
            <a:ext cx="452040" cy="452040"/>
          </a:xfrm>
          <a:prstGeom prst="rect">
            <a:avLst/>
          </a:prstGeom>
        </p:spPr>
      </p:pic>
    </p:spTree>
    <p:extLst>
      <p:ext uri="{BB962C8B-B14F-4D97-AF65-F5344CB8AC3E}">
        <p14:creationId xmlns:p14="http://schemas.microsoft.com/office/powerpoint/2010/main" val="396259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150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par>
                                <p:cTn id="15" presetID="53" presetClass="entr" presetSubtype="16" fill="hold" nodeType="withEffect">
                                  <p:stCondLst>
                                    <p:cond delay="200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22" presetClass="entr" presetSubtype="8" fill="hold" grpId="0" nodeType="withEffect">
                                  <p:stCondLst>
                                    <p:cond delay="325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750"/>
                                        <p:tgtEl>
                                          <p:spTgt spid="53"/>
                                        </p:tgtEl>
                                      </p:cBhvr>
                                    </p:animEffect>
                                  </p:childTnLst>
                                </p:cTn>
                              </p:par>
                              <p:par>
                                <p:cTn id="23" presetID="2" presetClass="entr" presetSubtype="8" fill="hold" grpId="0" nodeType="withEffect">
                                  <p:stCondLst>
                                    <p:cond delay="275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0-#ppt_w/2"/>
                                          </p:val>
                                        </p:tav>
                                        <p:tav tm="100000">
                                          <p:val>
                                            <p:strVal val="#ppt_x"/>
                                          </p:val>
                                        </p:tav>
                                      </p:tavLst>
                                    </p:anim>
                                    <p:anim calcmode="lin" valueType="num">
                                      <p:cBhvr additive="base">
                                        <p:cTn id="26" dur="500" fill="hold"/>
                                        <p:tgtEl>
                                          <p:spTgt spid="54"/>
                                        </p:tgtEl>
                                        <p:attrNameLst>
                                          <p:attrName>ppt_y</p:attrName>
                                        </p:attrNameLst>
                                      </p:cBhvr>
                                      <p:tavLst>
                                        <p:tav tm="0">
                                          <p:val>
                                            <p:strVal val="#ppt_y"/>
                                          </p:val>
                                        </p:tav>
                                        <p:tav tm="100000">
                                          <p:val>
                                            <p:strVal val="#ppt_y"/>
                                          </p:val>
                                        </p:tav>
                                      </p:tavLst>
                                    </p:anim>
                                  </p:childTnLst>
                                </p:cTn>
                              </p:par>
                              <p:par>
                                <p:cTn id="27" presetID="22" presetClass="entr" presetSubtype="8" fill="hold" grpId="0" nodeType="withEffect">
                                  <p:stCondLst>
                                    <p:cond delay="3250"/>
                                  </p:stCondLst>
                                  <p:childTnLst>
                                    <p:set>
                                      <p:cBhvr>
                                        <p:cTn id="28" dur="1" fill="hold">
                                          <p:stCondLst>
                                            <p:cond delay="0"/>
                                          </p:stCondLst>
                                        </p:cTn>
                                        <p:tgtEl>
                                          <p:spTgt spid="55"/>
                                        </p:tgtEl>
                                        <p:attrNameLst>
                                          <p:attrName>style.visibility</p:attrName>
                                        </p:attrNameLst>
                                      </p:cBhvr>
                                      <p:to>
                                        <p:strVal val="visible"/>
                                      </p:to>
                                    </p:set>
                                    <p:animEffect transition="in" filter="wipe(left)">
                                      <p:cBhvr>
                                        <p:cTn id="29" dur="750"/>
                                        <p:tgtEl>
                                          <p:spTgt spid="55"/>
                                        </p:tgtEl>
                                      </p:cBhvr>
                                    </p:animEffect>
                                  </p:childTnLst>
                                </p:cTn>
                              </p:par>
                              <p:par>
                                <p:cTn id="30" presetID="2" presetClass="entr" presetSubtype="8" fill="hold" grpId="0" nodeType="withEffect">
                                  <p:stCondLst>
                                    <p:cond delay="275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0-#ppt_w/2"/>
                                          </p:val>
                                        </p:tav>
                                        <p:tav tm="100000">
                                          <p:val>
                                            <p:strVal val="#ppt_x"/>
                                          </p:val>
                                        </p:tav>
                                      </p:tavLst>
                                    </p:anim>
                                    <p:anim calcmode="lin" valueType="num">
                                      <p:cBhvr additive="base">
                                        <p:cTn id="33" dur="500" fill="hold"/>
                                        <p:tgtEl>
                                          <p:spTgt spid="56"/>
                                        </p:tgtEl>
                                        <p:attrNameLst>
                                          <p:attrName>ppt_y</p:attrName>
                                        </p:attrNameLst>
                                      </p:cBhvr>
                                      <p:tavLst>
                                        <p:tav tm="0">
                                          <p:val>
                                            <p:strVal val="#ppt_y"/>
                                          </p:val>
                                        </p:tav>
                                        <p:tav tm="100000">
                                          <p:val>
                                            <p:strVal val="#ppt_y"/>
                                          </p:val>
                                        </p:tav>
                                      </p:tavLst>
                                    </p:anim>
                                  </p:childTnLst>
                                </p:cTn>
                              </p:par>
                              <p:par>
                                <p:cTn id="34" presetID="22" presetClass="entr" presetSubtype="8" fill="hold" grpId="0" nodeType="withEffect">
                                  <p:stCondLst>
                                    <p:cond delay="3250"/>
                                  </p:stCondLst>
                                  <p:childTnLst>
                                    <p:set>
                                      <p:cBhvr>
                                        <p:cTn id="35" dur="1" fill="hold">
                                          <p:stCondLst>
                                            <p:cond delay="0"/>
                                          </p:stCondLst>
                                        </p:cTn>
                                        <p:tgtEl>
                                          <p:spTgt spid="57"/>
                                        </p:tgtEl>
                                        <p:attrNameLst>
                                          <p:attrName>style.visibility</p:attrName>
                                        </p:attrNameLst>
                                      </p:cBhvr>
                                      <p:to>
                                        <p:strVal val="visible"/>
                                      </p:to>
                                    </p:set>
                                    <p:animEffect transition="in" filter="wipe(left)">
                                      <p:cBhvr>
                                        <p:cTn id="36" dur="750"/>
                                        <p:tgtEl>
                                          <p:spTgt spid="57"/>
                                        </p:tgtEl>
                                      </p:cBhvr>
                                    </p:animEffect>
                                  </p:childTnLst>
                                </p:cTn>
                              </p:par>
                              <p:par>
                                <p:cTn id="37" presetID="2" presetClass="entr" presetSubtype="8" fill="hold" grpId="0" nodeType="withEffect">
                                  <p:stCondLst>
                                    <p:cond delay="275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0-#ppt_w/2"/>
                                          </p:val>
                                        </p:tav>
                                        <p:tav tm="100000">
                                          <p:val>
                                            <p:strVal val="#ppt_x"/>
                                          </p:val>
                                        </p:tav>
                                      </p:tavLst>
                                    </p:anim>
                                    <p:anim calcmode="lin" valueType="num">
                                      <p:cBhvr additive="base">
                                        <p:cTn id="40" dur="500" fill="hold"/>
                                        <p:tgtEl>
                                          <p:spTgt spid="58"/>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3250"/>
                                  </p:stCondLst>
                                  <p:childTnLst>
                                    <p:set>
                                      <p:cBhvr>
                                        <p:cTn id="42" dur="1" fill="hold">
                                          <p:stCondLst>
                                            <p:cond delay="0"/>
                                          </p:stCondLst>
                                        </p:cTn>
                                        <p:tgtEl>
                                          <p:spTgt spid="59"/>
                                        </p:tgtEl>
                                        <p:attrNameLst>
                                          <p:attrName>style.visibility</p:attrName>
                                        </p:attrNameLst>
                                      </p:cBhvr>
                                      <p:to>
                                        <p:strVal val="visible"/>
                                      </p:to>
                                    </p:set>
                                    <p:animEffect transition="in" filter="wipe(left)">
                                      <p:cBhvr>
                                        <p:cTn id="43" dur="750"/>
                                        <p:tgtEl>
                                          <p:spTgt spid="59"/>
                                        </p:tgtEl>
                                      </p:cBhvr>
                                    </p:animEffect>
                                  </p:childTnLst>
                                </p:cTn>
                              </p:par>
                              <p:par>
                                <p:cTn id="44" presetID="2" presetClass="entr" presetSubtype="8" fill="hold" grpId="0" nodeType="withEffect">
                                  <p:stCondLst>
                                    <p:cond delay="275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500" fill="hold"/>
                                        <p:tgtEl>
                                          <p:spTgt spid="60"/>
                                        </p:tgtEl>
                                        <p:attrNameLst>
                                          <p:attrName>ppt_x</p:attrName>
                                        </p:attrNameLst>
                                      </p:cBhvr>
                                      <p:tavLst>
                                        <p:tav tm="0">
                                          <p:val>
                                            <p:strVal val="0-#ppt_w/2"/>
                                          </p:val>
                                        </p:tav>
                                        <p:tav tm="100000">
                                          <p:val>
                                            <p:strVal val="#ppt_x"/>
                                          </p:val>
                                        </p:tav>
                                      </p:tavLst>
                                    </p:anim>
                                    <p:anim calcmode="lin" valueType="num">
                                      <p:cBhvr additive="base">
                                        <p:cTn id="47" dur="500" fill="hold"/>
                                        <p:tgtEl>
                                          <p:spTgt spid="60"/>
                                        </p:tgtEl>
                                        <p:attrNameLst>
                                          <p:attrName>ppt_y</p:attrName>
                                        </p:attrNameLst>
                                      </p:cBhvr>
                                      <p:tavLst>
                                        <p:tav tm="0">
                                          <p:val>
                                            <p:strVal val="#ppt_y"/>
                                          </p:val>
                                        </p:tav>
                                        <p:tav tm="100000">
                                          <p:val>
                                            <p:strVal val="#ppt_y"/>
                                          </p:val>
                                        </p:tav>
                                      </p:tavLst>
                                    </p:anim>
                                  </p:childTnLst>
                                </p:cTn>
                              </p:par>
                              <p:par>
                                <p:cTn id="48" presetID="2" presetClass="entr" presetSubtype="4" fill="hold" nodeType="withEffect">
                                  <p:stCondLst>
                                    <p:cond delay="1000"/>
                                  </p:stCondLst>
                                  <p:childTnLst>
                                    <p:set>
                                      <p:cBhvr>
                                        <p:cTn id="49" dur="1" fill="hold">
                                          <p:stCondLst>
                                            <p:cond delay="0"/>
                                          </p:stCondLst>
                                        </p:cTn>
                                        <p:tgtEl>
                                          <p:spTgt spid="87"/>
                                        </p:tgtEl>
                                        <p:attrNameLst>
                                          <p:attrName>style.visibility</p:attrName>
                                        </p:attrNameLst>
                                      </p:cBhvr>
                                      <p:to>
                                        <p:strVal val="visible"/>
                                      </p:to>
                                    </p:set>
                                    <p:anim calcmode="lin" valueType="num">
                                      <p:cBhvr additive="base">
                                        <p:cTn id="50" dur="500" fill="hold"/>
                                        <p:tgtEl>
                                          <p:spTgt spid="87"/>
                                        </p:tgtEl>
                                        <p:attrNameLst>
                                          <p:attrName>ppt_x</p:attrName>
                                        </p:attrNameLst>
                                      </p:cBhvr>
                                      <p:tavLst>
                                        <p:tav tm="0">
                                          <p:val>
                                            <p:strVal val="#ppt_x"/>
                                          </p:val>
                                        </p:tav>
                                        <p:tav tm="100000">
                                          <p:val>
                                            <p:strVal val="#ppt_x"/>
                                          </p:val>
                                        </p:tav>
                                      </p:tavLst>
                                    </p:anim>
                                    <p:anim calcmode="lin" valueType="num">
                                      <p:cBhvr additive="base">
                                        <p:cTn id="51" dur="500" fill="hold"/>
                                        <p:tgtEl>
                                          <p:spTgt spid="87"/>
                                        </p:tgtEl>
                                        <p:attrNameLst>
                                          <p:attrName>ppt_y</p:attrName>
                                        </p:attrNameLst>
                                      </p:cBhvr>
                                      <p:tavLst>
                                        <p:tav tm="0">
                                          <p:val>
                                            <p:strVal val="1+#ppt_h/2"/>
                                          </p:val>
                                        </p:tav>
                                        <p:tav tm="100000">
                                          <p:val>
                                            <p:strVal val="#ppt_y"/>
                                          </p:val>
                                        </p:tav>
                                      </p:tavLst>
                                    </p:anim>
                                  </p:childTnLst>
                                </p:cTn>
                              </p:par>
                              <p:par>
                                <p:cTn id="52" presetID="22" presetClass="entr" presetSubtype="8" fill="hold" grpId="0" nodeType="withEffect">
                                  <p:stCondLst>
                                    <p:cond delay="50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par>
                                <p:cTn id="55" presetID="22" presetClass="entr" presetSubtype="8" fill="hold" grpId="0" nodeType="withEffect">
                                  <p:stCondLst>
                                    <p:cond delay="1000"/>
                                  </p:stCondLst>
                                  <p:childTnLst>
                                    <p:set>
                                      <p:cBhvr>
                                        <p:cTn id="56" dur="1" fill="hold">
                                          <p:stCondLst>
                                            <p:cond delay="0"/>
                                          </p:stCondLst>
                                        </p:cTn>
                                        <p:tgtEl>
                                          <p:spTgt spid="88"/>
                                        </p:tgtEl>
                                        <p:attrNameLst>
                                          <p:attrName>style.visibility</p:attrName>
                                        </p:attrNameLst>
                                      </p:cBhvr>
                                      <p:to>
                                        <p:strVal val="visible"/>
                                      </p:to>
                                    </p:set>
                                    <p:animEffect transition="in" filter="wipe(left)">
                                      <p:cBhvr>
                                        <p:cTn id="57" dur="500"/>
                                        <p:tgtEl>
                                          <p:spTgt spid="88"/>
                                        </p:tgtEl>
                                      </p:cBhvr>
                                    </p:animEffect>
                                  </p:childTnLst>
                                </p:cTn>
                              </p:par>
                              <p:par>
                                <p:cTn id="58" presetID="2" presetClass="entr" presetSubtype="2" fill="hold" grpId="0" nodeType="withEffect">
                                  <p:stCondLst>
                                    <p:cond delay="2500"/>
                                  </p:stCondLst>
                                  <p:childTnLst>
                                    <p:set>
                                      <p:cBhvr>
                                        <p:cTn id="59" dur="1" fill="hold">
                                          <p:stCondLst>
                                            <p:cond delay="0"/>
                                          </p:stCondLst>
                                        </p:cTn>
                                        <p:tgtEl>
                                          <p:spTgt spid="89"/>
                                        </p:tgtEl>
                                        <p:attrNameLst>
                                          <p:attrName>style.visibility</p:attrName>
                                        </p:attrNameLst>
                                      </p:cBhvr>
                                      <p:to>
                                        <p:strVal val="visible"/>
                                      </p:to>
                                    </p:set>
                                    <p:anim calcmode="lin" valueType="num">
                                      <p:cBhvr additive="base">
                                        <p:cTn id="60" dur="500" fill="hold"/>
                                        <p:tgtEl>
                                          <p:spTgt spid="89"/>
                                        </p:tgtEl>
                                        <p:attrNameLst>
                                          <p:attrName>ppt_x</p:attrName>
                                        </p:attrNameLst>
                                      </p:cBhvr>
                                      <p:tavLst>
                                        <p:tav tm="0">
                                          <p:val>
                                            <p:strVal val="1+#ppt_w/2"/>
                                          </p:val>
                                        </p:tav>
                                        <p:tav tm="100000">
                                          <p:val>
                                            <p:strVal val="#ppt_x"/>
                                          </p:val>
                                        </p:tav>
                                      </p:tavLst>
                                    </p:anim>
                                    <p:anim calcmode="lin" valueType="num">
                                      <p:cBhvr additive="base">
                                        <p:cTn id="61"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55" grpId="0"/>
      <p:bldP spid="56" grpId="0" animBg="1"/>
      <p:bldP spid="57" grpId="0"/>
      <p:bldP spid="58" grpId="0" animBg="1"/>
      <p:bldP spid="59" grpId="0"/>
      <p:bldP spid="60" grpId="0" animBg="1"/>
      <p:bldP spid="4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0" y="2270523"/>
            <a:ext cx="9144000" cy="2288381"/>
            <a:chOff x="0" y="1885074"/>
            <a:chExt cx="12192000" cy="3051040"/>
          </a:xfrm>
        </p:grpSpPr>
        <p:sp>
          <p:nvSpPr>
            <p:cNvPr id="25" name="Rectangle 24"/>
            <p:cNvSpPr/>
            <p:nvPr/>
          </p:nvSpPr>
          <p:spPr>
            <a:xfrm>
              <a:off x="0" y="1885074"/>
              <a:ext cx="12192000" cy="3051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4" name="Rectangle 23"/>
            <p:cNvSpPr/>
            <p:nvPr/>
          </p:nvSpPr>
          <p:spPr>
            <a:xfrm>
              <a:off x="0" y="1885074"/>
              <a:ext cx="12192000" cy="305104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1BFE4E01-75CA-0A43-913E-C172A6A006AA}" type="slidenum">
                <a:rPr lang="id-ID" sz="1050">
                  <a:solidFill>
                    <a:schemeClr val="accent6"/>
                  </a:solidFill>
                  <a:latin typeface="Roboto" panose="02000000000000000000" pitchFamily="2" charset="0"/>
                  <a:ea typeface="Roboto" panose="02000000000000000000" pitchFamily="2" charset="0"/>
                </a:rPr>
                <a:pPr algn="ctr">
                  <a:defRPr/>
                </a:pPr>
                <a:t>5</a:t>
              </a:fld>
              <a:endParaRPr lang="id-ID" sz="1050" dirty="0">
                <a:solidFill>
                  <a:schemeClr val="accent6"/>
                </a:solidFill>
                <a:latin typeface="Roboto" panose="02000000000000000000" pitchFamily="2" charset="0"/>
                <a:ea typeface="Roboto" panose="02000000000000000000" pitchFamily="2" charset="0"/>
              </a:endParaRPr>
            </a:p>
          </p:txBody>
        </p:sp>
      </p:grpSp>
      <p:graphicFrame>
        <p:nvGraphicFramePr>
          <p:cNvPr id="2" name="Diagram 1"/>
          <p:cNvGraphicFramePr/>
          <p:nvPr>
            <p:extLst>
              <p:ext uri="{D42A27DB-BD31-4B8C-83A1-F6EECF244321}">
                <p14:modId xmlns:p14="http://schemas.microsoft.com/office/powerpoint/2010/main" val="1133545431"/>
              </p:ext>
            </p:extLst>
          </p:nvPr>
        </p:nvGraphicFramePr>
        <p:xfrm>
          <a:off x="1709716" y="1754556"/>
          <a:ext cx="5760719" cy="278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a:grpSpLocks/>
          </p:cNvGrpSpPr>
          <p:nvPr/>
        </p:nvGrpSpPr>
        <p:grpSpPr bwMode="auto">
          <a:xfrm>
            <a:off x="1841897" y="2583657"/>
            <a:ext cx="5095875" cy="1337072"/>
            <a:chOff x="2456527" y="2301181"/>
            <a:chExt cx="6793382" cy="1782810"/>
          </a:xfrm>
        </p:grpSpPr>
        <p:sp>
          <p:nvSpPr>
            <p:cNvPr id="9" name="Title 13"/>
            <p:cNvSpPr txBox="1">
              <a:spLocks/>
            </p:cNvSpPr>
            <p:nvPr/>
          </p:nvSpPr>
          <p:spPr>
            <a:xfrm>
              <a:off x="4224711" y="3563277"/>
              <a:ext cx="693623" cy="300045"/>
            </a:xfrm>
            <a:prstGeom prst="rect">
              <a:avLst/>
            </a:prstGeom>
          </p:spPr>
          <p:txBody>
            <a:bodyPr anchor="ct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endParaRPr lang="en-US" sz="1500" b="1" dirty="0">
                <a:solidFill>
                  <a:schemeClr val="bg1">
                    <a:lumMod val="95000"/>
                  </a:schemeClr>
                </a:solidFill>
                <a:latin typeface="+mn-lt"/>
                <a:ea typeface="Roboto" panose="02000000000000000000" pitchFamily="2" charset="0"/>
              </a:endParaRPr>
            </a:p>
          </p:txBody>
        </p:sp>
        <p:sp>
          <p:nvSpPr>
            <p:cNvPr id="10" name="Title 13"/>
            <p:cNvSpPr txBox="1">
              <a:spLocks/>
            </p:cNvSpPr>
            <p:nvPr/>
          </p:nvSpPr>
          <p:spPr>
            <a:xfrm>
              <a:off x="5067534" y="3498188"/>
              <a:ext cx="692036" cy="300046"/>
            </a:xfrm>
            <a:prstGeom prst="rect">
              <a:avLst/>
            </a:prstGeom>
          </p:spPr>
          <p:txBody>
            <a:bodyPr anchor="ct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endParaRPr lang="en-US" sz="1500" b="1" dirty="0">
                <a:solidFill>
                  <a:schemeClr val="bg1">
                    <a:lumMod val="95000"/>
                  </a:schemeClr>
                </a:solidFill>
                <a:latin typeface="+mn-lt"/>
                <a:ea typeface="Roboto" panose="02000000000000000000" pitchFamily="2" charset="0"/>
              </a:endParaRPr>
            </a:p>
          </p:txBody>
        </p:sp>
        <p:sp>
          <p:nvSpPr>
            <p:cNvPr id="11" name="Title 13"/>
            <p:cNvSpPr txBox="1">
              <a:spLocks/>
            </p:cNvSpPr>
            <p:nvPr/>
          </p:nvSpPr>
          <p:spPr>
            <a:xfrm>
              <a:off x="7178562" y="2875871"/>
              <a:ext cx="692036" cy="300046"/>
            </a:xfrm>
            <a:prstGeom prst="rect">
              <a:avLst/>
            </a:prstGeom>
          </p:spPr>
          <p:txBody>
            <a:bodyPr anchor="ct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endParaRPr lang="en-US" sz="1500" b="1" dirty="0">
                <a:solidFill>
                  <a:schemeClr val="bg1">
                    <a:lumMod val="95000"/>
                  </a:schemeClr>
                </a:solidFill>
                <a:latin typeface="+mn-lt"/>
                <a:ea typeface="Roboto" panose="02000000000000000000" pitchFamily="2" charset="0"/>
              </a:endParaRPr>
            </a:p>
          </p:txBody>
        </p:sp>
        <p:sp>
          <p:nvSpPr>
            <p:cNvPr id="12" name="Title 13"/>
            <p:cNvSpPr txBox="1">
              <a:spLocks/>
            </p:cNvSpPr>
            <p:nvPr/>
          </p:nvSpPr>
          <p:spPr>
            <a:xfrm>
              <a:off x="7965832" y="3109240"/>
              <a:ext cx="692036" cy="300045"/>
            </a:xfrm>
            <a:prstGeom prst="rect">
              <a:avLst/>
            </a:prstGeom>
          </p:spPr>
          <p:txBody>
            <a:bodyPr anchor="ct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endParaRPr lang="en-US" sz="1500" b="1" dirty="0">
                <a:solidFill>
                  <a:schemeClr val="bg1">
                    <a:lumMod val="95000"/>
                  </a:schemeClr>
                </a:solidFill>
                <a:latin typeface="+mn-lt"/>
                <a:ea typeface="Roboto" panose="02000000000000000000" pitchFamily="2" charset="0"/>
              </a:endParaRPr>
            </a:p>
          </p:txBody>
        </p:sp>
        <p:sp>
          <p:nvSpPr>
            <p:cNvPr id="39" name="Oval 38"/>
            <p:cNvSpPr/>
            <p:nvPr/>
          </p:nvSpPr>
          <p:spPr>
            <a:xfrm>
              <a:off x="8564222" y="3423574"/>
              <a:ext cx="431729" cy="431811"/>
            </a:xfrm>
            <a:prstGeom prst="ellipse">
              <a:avLst/>
            </a:prstGeom>
            <a:solidFill>
              <a:schemeClr val="accent6">
                <a:lumMod val="60000"/>
                <a:lumOff val="40000"/>
              </a:schemeClr>
            </a:solidFill>
            <a:ln>
              <a:noFill/>
            </a:ln>
          </p:spPr>
          <p:style>
            <a:lnRef idx="2">
              <a:schemeClr val="lt1">
                <a:hueOff val="0"/>
                <a:satOff val="0"/>
                <a:lumOff val="0"/>
                <a:alphaOff val="0"/>
              </a:schemeClr>
            </a:lnRef>
            <a:fillRef idx="1">
              <a:scrgbClr r="0" g="0" b="0"/>
            </a:fillRef>
            <a:effectRef idx="0">
              <a:schemeClr val="accent4">
                <a:hueOff val="-1869691"/>
                <a:satOff val="-26958"/>
                <a:lumOff val="-5098"/>
                <a:alphaOff val="0"/>
              </a:schemeClr>
            </a:effectRef>
            <a:fontRef idx="minor">
              <a:schemeClr val="lt1"/>
            </a:fontRef>
          </p:style>
        </p:sp>
        <p:sp>
          <p:nvSpPr>
            <p:cNvPr id="40" name="Oval 39"/>
            <p:cNvSpPr/>
            <p:nvPr/>
          </p:nvSpPr>
          <p:spPr>
            <a:xfrm>
              <a:off x="8926112" y="3760132"/>
              <a:ext cx="323797" cy="323859"/>
            </a:xfrm>
            <a:prstGeom prst="ellipse">
              <a:avLst/>
            </a:prstGeom>
            <a:solidFill>
              <a:schemeClr val="accent6">
                <a:lumMod val="40000"/>
                <a:lumOff val="60000"/>
              </a:schemeClr>
            </a:solidFill>
            <a:ln>
              <a:noFill/>
            </a:ln>
          </p:spPr>
          <p:style>
            <a:lnRef idx="2">
              <a:schemeClr val="lt1">
                <a:hueOff val="0"/>
                <a:satOff val="0"/>
                <a:lumOff val="0"/>
                <a:alphaOff val="0"/>
              </a:schemeClr>
            </a:lnRef>
            <a:fillRef idx="1">
              <a:scrgbClr r="0" g="0" b="0"/>
            </a:fillRef>
            <a:effectRef idx="0">
              <a:schemeClr val="accent4">
                <a:hueOff val="-1869691"/>
                <a:satOff val="-26958"/>
                <a:lumOff val="-5098"/>
                <a:alphaOff val="0"/>
              </a:schemeClr>
            </a:effectRef>
            <a:fontRef idx="minor">
              <a:schemeClr val="lt1"/>
            </a:fontRef>
          </p:style>
        </p:sp>
        <p:sp>
          <p:nvSpPr>
            <p:cNvPr id="41" name="Oval 40"/>
            <p:cNvSpPr/>
            <p:nvPr/>
          </p:nvSpPr>
          <p:spPr>
            <a:xfrm>
              <a:off x="2456527" y="2301181"/>
              <a:ext cx="612674" cy="612791"/>
            </a:xfrm>
            <a:prstGeom prst="ellipse">
              <a:avLst/>
            </a:prstGeom>
            <a:solidFill>
              <a:schemeClr val="accent1">
                <a:lumMod val="60000"/>
                <a:lumOff val="40000"/>
              </a:schemeClr>
            </a:solidFill>
            <a:ln>
              <a:noFill/>
            </a:ln>
          </p:spPr>
          <p:style>
            <a:lnRef idx="2">
              <a:schemeClr val="lt1">
                <a:hueOff val="0"/>
                <a:satOff val="0"/>
                <a:lumOff val="0"/>
                <a:alphaOff val="0"/>
              </a:schemeClr>
            </a:lnRef>
            <a:fillRef idx="1">
              <a:scrgbClr r="0" g="0" b="0"/>
            </a:fillRef>
            <a:effectRef idx="0">
              <a:schemeClr val="accent4">
                <a:hueOff val="-1869691"/>
                <a:satOff val="-26958"/>
                <a:lumOff val="-5098"/>
                <a:alphaOff val="0"/>
              </a:schemeClr>
            </a:effectRef>
            <a:fontRef idx="minor">
              <a:schemeClr val="lt1"/>
            </a:fontRef>
          </p:style>
        </p:sp>
      </p:grpSp>
      <p:sp>
        <p:nvSpPr>
          <p:cNvPr id="20" name="TextBox 19"/>
          <p:cNvSpPr txBox="1"/>
          <p:nvPr/>
        </p:nvSpPr>
        <p:spPr>
          <a:xfrm>
            <a:off x="2553890" y="1114085"/>
            <a:ext cx="3871913" cy="507831"/>
          </a:xfrm>
          <a:prstGeom prst="rect">
            <a:avLst/>
          </a:prstGeom>
          <a:noFill/>
        </p:spPr>
        <p:txBody>
          <a:bodyPr>
            <a:spAutoFit/>
          </a:bodyPr>
          <a:lstStyle/>
          <a:p>
            <a:pPr algn="ctr">
              <a:defRPr/>
            </a:pPr>
            <a:r>
              <a:rPr lang="id-ID" sz="2700" dirty="0" smtClean="0">
                <a:solidFill>
                  <a:schemeClr val="bg2">
                    <a:lumMod val="10000"/>
                  </a:schemeClr>
                </a:solidFill>
              </a:rPr>
              <a:t>What is an HRPP?</a:t>
            </a:r>
            <a:endParaRPr lang="id-ID" sz="2700" dirty="0">
              <a:solidFill>
                <a:schemeClr val="bg2">
                  <a:lumMod val="10000"/>
                </a:schemeClr>
              </a:solidFill>
            </a:endParaRPr>
          </a:p>
        </p:txBody>
      </p:sp>
      <p:sp>
        <p:nvSpPr>
          <p:cNvPr id="23" name="Title 1"/>
          <p:cNvSpPr txBox="1">
            <a:spLocks/>
          </p:cNvSpPr>
          <p:nvPr/>
        </p:nvSpPr>
        <p:spPr>
          <a:xfrm>
            <a:off x="3442098" y="1597819"/>
            <a:ext cx="2169319" cy="272654"/>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en-US" sz="1050" b="1" dirty="0" smtClean="0">
                <a:solidFill>
                  <a:schemeClr val="tx1"/>
                </a:solidFill>
                <a:latin typeface="+mn-lt"/>
                <a:ea typeface="Roboto" panose="02000000000000000000" pitchFamily="2" charset="0"/>
              </a:rPr>
              <a:t>Not Just the IRB</a:t>
            </a:r>
            <a:endParaRPr lang="en-US" sz="1050" b="1" dirty="0">
              <a:solidFill>
                <a:schemeClr val="tx1"/>
              </a:solidFill>
              <a:latin typeface="+mn-lt"/>
              <a:ea typeface="Roboto" panose="02000000000000000000" pitchFamily="2" charset="0"/>
            </a:endParaRPr>
          </a:p>
        </p:txBody>
      </p:sp>
      <p:sp>
        <p:nvSpPr>
          <p:cNvPr id="26" name="TextBox 25"/>
          <p:cNvSpPr txBox="1"/>
          <p:nvPr/>
        </p:nvSpPr>
        <p:spPr>
          <a:xfrm>
            <a:off x="527448" y="4804172"/>
            <a:ext cx="8041481" cy="812094"/>
          </a:xfrm>
          <a:prstGeom prst="rect">
            <a:avLst/>
          </a:prstGeom>
          <a:noFill/>
        </p:spPr>
        <p:txBody>
          <a:bodyPr rIns="108000" bIns="27000" spcCol="360000">
            <a:spAutoFit/>
          </a:bodyPr>
          <a:lstStyle/>
          <a:p>
            <a:pPr marL="171450" indent="-171450">
              <a:buFont typeface="Arial" charset="0"/>
              <a:buChar char="•"/>
              <a:defRPr/>
            </a:pPr>
            <a:r>
              <a:rPr lang="en-US" sz="1200" dirty="0" smtClean="0"/>
              <a:t>In </a:t>
            </a:r>
            <a:r>
              <a:rPr lang="en-US" sz="1200" dirty="0"/>
              <a:t>the </a:t>
            </a:r>
            <a:r>
              <a:rPr lang="en-US" sz="1200" dirty="0" smtClean="0"/>
              <a:t>past (before 2001),  </a:t>
            </a:r>
            <a:r>
              <a:rPr lang="en-US" sz="1200" dirty="0"/>
              <a:t>most people associated human subject research as IRB </a:t>
            </a:r>
            <a:r>
              <a:rPr lang="en-US" sz="1200" dirty="0" smtClean="0"/>
              <a:t>centric. </a:t>
            </a:r>
          </a:p>
          <a:p>
            <a:pPr marL="171450" indent="-171450">
              <a:buFont typeface="Arial" charset="0"/>
              <a:buChar char="•"/>
              <a:defRPr/>
            </a:pPr>
            <a:r>
              <a:rPr lang="en-US" sz="1200" dirty="0" smtClean="0"/>
              <a:t>Currently, most institutions have </a:t>
            </a:r>
            <a:r>
              <a:rPr lang="en-US" sz="1200" dirty="0"/>
              <a:t>s</a:t>
            </a:r>
            <a:r>
              <a:rPr lang="en-US" sz="1200" dirty="0" smtClean="0"/>
              <a:t>witched </a:t>
            </a:r>
            <a:r>
              <a:rPr lang="en-US" sz="1200" dirty="0"/>
              <a:t>to the concept of a Human Research Protection Program (HRPP) </a:t>
            </a:r>
            <a:endParaRPr lang="en-US" sz="1200" dirty="0" smtClean="0"/>
          </a:p>
          <a:p>
            <a:pPr marL="171450" indent="-171450">
              <a:buFont typeface="Arial" charset="0"/>
              <a:buChar char="•"/>
              <a:defRPr/>
            </a:pPr>
            <a:r>
              <a:rPr lang="en-US" sz="1200" dirty="0" smtClean="0"/>
              <a:t>IRB </a:t>
            </a:r>
            <a:r>
              <a:rPr lang="en-US" sz="1200" dirty="0"/>
              <a:t>is an integral, central part of the HRPP but it is not the HRPP </a:t>
            </a:r>
            <a:endParaRPr lang="en-US" sz="1200" dirty="0" smtClean="0"/>
          </a:p>
          <a:p>
            <a:pPr marL="171450" indent="-171450">
              <a:buFont typeface="Arial" charset="0"/>
              <a:buChar char="•"/>
              <a:defRPr/>
            </a:pPr>
            <a:r>
              <a:rPr lang="en-US" sz="1200" dirty="0" smtClean="0"/>
              <a:t>Responsibility </a:t>
            </a:r>
            <a:r>
              <a:rPr lang="en-US" sz="1200" dirty="0"/>
              <a:t>for protection of research participants falls </a:t>
            </a:r>
            <a:r>
              <a:rPr lang="en-US" sz="1200" dirty="0" smtClean="0"/>
              <a:t>on everyone in the HRPP</a:t>
            </a:r>
            <a:r>
              <a:rPr lang="en-US" sz="1000" dirty="0" smtClean="0"/>
              <a:t>.</a:t>
            </a:r>
            <a:endParaRPr lang="en-US" sz="1000" dirty="0">
              <a:solidFill>
                <a:schemeClr val="bg2">
                  <a:lumMod val="50000"/>
                </a:schemeClr>
              </a:solidFill>
              <a:ea typeface="Roboto" panose="02000000000000000000" pitchFamily="2" charset="0"/>
            </a:endParaRPr>
          </a:p>
        </p:txBody>
      </p:sp>
    </p:spTree>
    <p:extLst>
      <p:ext uri="{BB962C8B-B14F-4D97-AF65-F5344CB8AC3E}">
        <p14:creationId xmlns:p14="http://schemas.microsoft.com/office/powerpoint/2010/main" val="75788583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15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20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 presetClass="entr" presetSubtype="2" fill="hold" grpId="0" nodeType="withEffect">
                                  <p:stCondLst>
                                    <p:cond delay="25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1+#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0" grpId="0"/>
      <p:bldP spid="23"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550FA751-8415-DF42-927B-BFCC47E00536}" type="slidenum">
                <a:rPr lang="id-ID" sz="1050">
                  <a:solidFill>
                    <a:schemeClr val="accent6"/>
                  </a:solidFill>
                  <a:latin typeface="Roboto" panose="02000000000000000000" pitchFamily="2" charset="0"/>
                  <a:ea typeface="Roboto" panose="02000000000000000000" pitchFamily="2" charset="0"/>
                </a:rPr>
                <a:pPr algn="ctr">
                  <a:defRPr/>
                </a:pPr>
                <a:t>6</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1915716" y="1240632"/>
            <a:ext cx="5158978" cy="507831"/>
          </a:xfrm>
          <a:prstGeom prst="rect">
            <a:avLst/>
          </a:prstGeom>
          <a:noFill/>
        </p:spPr>
        <p:txBody>
          <a:bodyPr>
            <a:spAutoFit/>
          </a:bodyPr>
          <a:lstStyle/>
          <a:p>
            <a:pPr algn="ctr">
              <a:defRPr/>
            </a:pPr>
            <a:r>
              <a:rPr lang="id-ID" sz="2700" dirty="0" smtClean="0">
                <a:solidFill>
                  <a:schemeClr val="bg2">
                    <a:lumMod val="10000"/>
                  </a:schemeClr>
                </a:solidFill>
              </a:rPr>
              <a:t>The Functions of the HRPP</a:t>
            </a:r>
            <a:endParaRPr lang="id-ID" sz="2700" dirty="0">
              <a:solidFill>
                <a:schemeClr val="bg2">
                  <a:lumMod val="10000"/>
                </a:schemeClr>
              </a:solidFill>
            </a:endParaRPr>
          </a:p>
        </p:txBody>
      </p:sp>
      <p:sp>
        <p:nvSpPr>
          <p:cNvPr id="6" name="Title 1"/>
          <p:cNvSpPr txBox="1">
            <a:spLocks/>
          </p:cNvSpPr>
          <p:nvPr/>
        </p:nvSpPr>
        <p:spPr>
          <a:xfrm>
            <a:off x="3048000" y="1597818"/>
            <a:ext cx="3200399" cy="386953"/>
          </a:xfrm>
          <a:prstGeom prst="rect">
            <a:avLst/>
          </a:prstGeom>
        </p:spPr>
        <p:txBody>
          <a:bodyPr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en-US" sz="1000" dirty="0" smtClean="0">
                <a:solidFill>
                  <a:schemeClr val="tx1"/>
                </a:solidFill>
                <a:latin typeface="+mn-lt"/>
                <a:ea typeface="Roboto" panose="02000000000000000000" pitchFamily="2" charset="0"/>
              </a:rPr>
              <a:t>Developing a Culture of Compliance</a:t>
            </a:r>
            <a:endParaRPr lang="en-US" sz="1000" dirty="0">
              <a:solidFill>
                <a:schemeClr val="tx1"/>
              </a:solidFill>
              <a:latin typeface="+mn-lt"/>
              <a:ea typeface="Roboto" panose="02000000000000000000" pitchFamily="2" charset="0"/>
            </a:endParaRPr>
          </a:p>
        </p:txBody>
      </p:sp>
      <p:sp>
        <p:nvSpPr>
          <p:cNvPr id="8" name="Freeform 4"/>
          <p:cNvSpPr>
            <a:spLocks/>
          </p:cNvSpPr>
          <p:nvPr/>
        </p:nvSpPr>
        <p:spPr bwMode="gray">
          <a:xfrm>
            <a:off x="620316" y="3080147"/>
            <a:ext cx="1085850" cy="1465659"/>
          </a:xfrm>
          <a:custGeom>
            <a:avLst/>
            <a:gdLst>
              <a:gd name="T0" fmla="*/ 1233 w 1233"/>
              <a:gd name="T1" fmla="*/ 343 h 1764"/>
              <a:gd name="T2" fmla="*/ 413 w 1233"/>
              <a:gd name="T3" fmla="*/ 1764 h 1764"/>
              <a:gd name="T4" fmla="*/ 0 w 1233"/>
              <a:gd name="T5" fmla="*/ 1226 h 1764"/>
              <a:gd name="T6" fmla="*/ 6 w 1233"/>
              <a:gd name="T7" fmla="*/ 1098 h 1764"/>
              <a:gd name="T8" fmla="*/ 638 w 1233"/>
              <a:gd name="T9" fmla="*/ 0 h 1764"/>
              <a:gd name="T10" fmla="*/ 1233 w 1233"/>
              <a:gd name="T11" fmla="*/ 343 h 1764"/>
              <a:gd name="T12" fmla="*/ 1233 w 1233"/>
              <a:gd name="T13" fmla="*/ 343 h 1764"/>
            </a:gdLst>
            <a:ahLst/>
            <a:cxnLst>
              <a:cxn ang="0">
                <a:pos x="T0" y="T1"/>
              </a:cxn>
              <a:cxn ang="0">
                <a:pos x="T2" y="T3"/>
              </a:cxn>
              <a:cxn ang="0">
                <a:pos x="T4" y="T5"/>
              </a:cxn>
              <a:cxn ang="0">
                <a:pos x="T6" y="T7"/>
              </a:cxn>
              <a:cxn ang="0">
                <a:pos x="T8" y="T9"/>
              </a:cxn>
              <a:cxn ang="0">
                <a:pos x="T10" y="T11"/>
              </a:cxn>
              <a:cxn ang="0">
                <a:pos x="T12" y="T1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accent2">
              <a:lumMod val="75000"/>
            </a:schemeClr>
          </a:solidFill>
          <a:ln>
            <a:noFill/>
          </a:ln>
          <a:extLst/>
        </p:spPr>
        <p:txBody>
          <a:bodyPr/>
          <a:lstStyle/>
          <a:p>
            <a:pPr>
              <a:defRPr/>
            </a:pPr>
            <a:endParaRPr lang="id-ID" sz="1350" dirty="0"/>
          </a:p>
        </p:txBody>
      </p:sp>
      <p:sp>
        <p:nvSpPr>
          <p:cNvPr id="9" name="Freeform 5"/>
          <p:cNvSpPr>
            <a:spLocks/>
          </p:cNvSpPr>
          <p:nvPr/>
        </p:nvSpPr>
        <p:spPr bwMode="gray">
          <a:xfrm rot="7200000">
            <a:off x="1900833" y="2236589"/>
            <a:ext cx="1023938" cy="1553766"/>
          </a:xfrm>
          <a:custGeom>
            <a:avLst/>
            <a:gdLst>
              <a:gd name="T0" fmla="*/ 1233 w 1233"/>
              <a:gd name="T1" fmla="*/ 343 h 1764"/>
              <a:gd name="T2" fmla="*/ 413 w 1233"/>
              <a:gd name="T3" fmla="*/ 1764 h 1764"/>
              <a:gd name="T4" fmla="*/ 0 w 1233"/>
              <a:gd name="T5" fmla="*/ 1226 h 1764"/>
              <a:gd name="T6" fmla="*/ 6 w 1233"/>
              <a:gd name="T7" fmla="*/ 1098 h 1764"/>
              <a:gd name="T8" fmla="*/ 638 w 1233"/>
              <a:gd name="T9" fmla="*/ 0 h 1764"/>
              <a:gd name="T10" fmla="*/ 1233 w 1233"/>
              <a:gd name="T11" fmla="*/ 343 h 1764"/>
              <a:gd name="T12" fmla="*/ 1233 w 1233"/>
              <a:gd name="T13" fmla="*/ 343 h 1764"/>
            </a:gdLst>
            <a:ahLst/>
            <a:cxnLst>
              <a:cxn ang="0">
                <a:pos x="T0" y="T1"/>
              </a:cxn>
              <a:cxn ang="0">
                <a:pos x="T2" y="T3"/>
              </a:cxn>
              <a:cxn ang="0">
                <a:pos x="T4" y="T5"/>
              </a:cxn>
              <a:cxn ang="0">
                <a:pos x="T6" y="T7"/>
              </a:cxn>
              <a:cxn ang="0">
                <a:pos x="T8" y="T9"/>
              </a:cxn>
              <a:cxn ang="0">
                <a:pos x="T10" y="T11"/>
              </a:cxn>
              <a:cxn ang="0">
                <a:pos x="T12" y="T1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accent1">
              <a:lumMod val="75000"/>
            </a:schemeClr>
          </a:solidFill>
          <a:ln>
            <a:noFill/>
          </a:ln>
          <a:extLst/>
        </p:spPr>
        <p:txBody>
          <a:bodyPr/>
          <a:lstStyle/>
          <a:p>
            <a:pPr>
              <a:defRPr/>
            </a:pPr>
            <a:endParaRPr lang="id-ID" sz="1350" dirty="0"/>
          </a:p>
        </p:txBody>
      </p:sp>
      <p:grpSp>
        <p:nvGrpSpPr>
          <p:cNvPr id="10" name="Group 6"/>
          <p:cNvGrpSpPr>
            <a:grpSpLocks/>
          </p:cNvGrpSpPr>
          <p:nvPr/>
        </p:nvGrpSpPr>
        <p:grpSpPr bwMode="auto">
          <a:xfrm>
            <a:off x="693347" y="2227631"/>
            <a:ext cx="1762125" cy="1550194"/>
            <a:chOff x="1712" y="1389"/>
            <a:chExt cx="1480" cy="1302"/>
          </a:xfrm>
          <a:solidFill>
            <a:schemeClr val="accent1"/>
          </a:solidFill>
        </p:grpSpPr>
        <p:sp>
          <p:nvSpPr>
            <p:cNvPr id="23" name="AutoShape 7"/>
            <p:cNvSpPr>
              <a:spLocks noChangeArrowheads="1"/>
            </p:cNvSpPr>
            <p:nvPr/>
          </p:nvSpPr>
          <p:spPr bwMode="gray">
            <a:xfrm rot="12600000">
              <a:off x="1712" y="2311"/>
              <a:ext cx="908" cy="380"/>
            </a:xfrm>
            <a:prstGeom prst="triangle">
              <a:avLst>
                <a:gd name="adj" fmla="val 50000"/>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id-ID" sz="1350" dirty="0"/>
            </a:p>
          </p:txBody>
        </p:sp>
        <p:sp>
          <p:nvSpPr>
            <p:cNvPr id="24" name="Freeform 8"/>
            <p:cNvSpPr>
              <a:spLocks/>
            </p:cNvSpPr>
            <p:nvPr/>
          </p:nvSpPr>
          <p:spPr bwMode="gray">
            <a:xfrm rot="7200000">
              <a:off x="1961" y="1810"/>
              <a:ext cx="948" cy="508"/>
            </a:xfrm>
            <a:custGeom>
              <a:avLst/>
              <a:gdLst>
                <a:gd name="T0" fmla="*/ 750 w 750"/>
                <a:gd name="T1" fmla="*/ 0 h 378"/>
                <a:gd name="T2" fmla="*/ 0 w 750"/>
                <a:gd name="T3" fmla="*/ 0 h 378"/>
                <a:gd name="T4" fmla="*/ 2 w 750"/>
                <a:gd name="T5" fmla="*/ 194 h 378"/>
                <a:gd name="T6" fmla="*/ 28 w 750"/>
                <a:gd name="T7" fmla="*/ 378 h 378"/>
                <a:gd name="T8" fmla="*/ 750 w 750"/>
                <a:gd name="T9" fmla="*/ 378 h 378"/>
                <a:gd name="T10" fmla="*/ 750 w 750"/>
                <a:gd name="T11" fmla="*/ 0 h 378"/>
                <a:gd name="T12" fmla="*/ 750 w 75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750" h="378">
                  <a:moveTo>
                    <a:pt x="750" y="0"/>
                  </a:moveTo>
                  <a:lnTo>
                    <a:pt x="0" y="0"/>
                  </a:lnTo>
                  <a:lnTo>
                    <a:pt x="2" y="194"/>
                  </a:lnTo>
                  <a:lnTo>
                    <a:pt x="28" y="378"/>
                  </a:lnTo>
                  <a:lnTo>
                    <a:pt x="750" y="378"/>
                  </a:lnTo>
                  <a:lnTo>
                    <a:pt x="750" y="0"/>
                  </a:lnTo>
                  <a:lnTo>
                    <a:pt x="750" y="0"/>
                  </a:lnTo>
                  <a:close/>
                </a:path>
              </a:pathLst>
            </a:custGeom>
            <a:grp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pPr>
                <a:defRPr/>
              </a:pPr>
              <a:endParaRPr lang="id-ID" sz="1350" dirty="0"/>
            </a:p>
          </p:txBody>
        </p:sp>
        <p:sp>
          <p:nvSpPr>
            <p:cNvPr id="25" name="Freeform 9"/>
            <p:cNvSpPr>
              <a:spLocks/>
            </p:cNvSpPr>
            <p:nvPr/>
          </p:nvSpPr>
          <p:spPr bwMode="gray">
            <a:xfrm rot="7200000">
              <a:off x="2637" y="1226"/>
              <a:ext cx="392" cy="718"/>
            </a:xfrm>
            <a:custGeom>
              <a:avLst/>
              <a:gdLst>
                <a:gd name="T0" fmla="*/ 495 w 495"/>
                <a:gd name="T1" fmla="*/ 285 h 971"/>
                <a:gd name="T2" fmla="*/ 495 w 495"/>
                <a:gd name="T3" fmla="*/ 971 h 971"/>
                <a:gd name="T4" fmla="*/ 462 w 495"/>
                <a:gd name="T5" fmla="*/ 964 h 971"/>
                <a:gd name="T6" fmla="*/ 430 w 495"/>
                <a:gd name="T7" fmla="*/ 953 h 971"/>
                <a:gd name="T8" fmla="*/ 401 w 495"/>
                <a:gd name="T9" fmla="*/ 931 h 971"/>
                <a:gd name="T10" fmla="*/ 372 w 495"/>
                <a:gd name="T11" fmla="*/ 898 h 971"/>
                <a:gd name="T12" fmla="*/ 339 w 495"/>
                <a:gd name="T13" fmla="*/ 855 h 971"/>
                <a:gd name="T14" fmla="*/ 306 w 495"/>
                <a:gd name="T15" fmla="*/ 801 h 971"/>
                <a:gd name="T16" fmla="*/ 270 w 495"/>
                <a:gd name="T17" fmla="*/ 732 h 971"/>
                <a:gd name="T18" fmla="*/ 227 w 495"/>
                <a:gd name="T19" fmla="*/ 648 h 971"/>
                <a:gd name="T20" fmla="*/ 183 w 495"/>
                <a:gd name="T21" fmla="*/ 554 h 971"/>
                <a:gd name="T22" fmla="*/ 129 w 495"/>
                <a:gd name="T23" fmla="*/ 438 h 971"/>
                <a:gd name="T24" fmla="*/ 96 w 495"/>
                <a:gd name="T25" fmla="*/ 369 h 971"/>
                <a:gd name="T26" fmla="*/ 29 w 495"/>
                <a:gd name="T27" fmla="*/ 211 h 971"/>
                <a:gd name="T28" fmla="*/ 2 w 495"/>
                <a:gd name="T29" fmla="*/ 127 h 971"/>
                <a:gd name="T30" fmla="*/ 0 w 495"/>
                <a:gd name="T31" fmla="*/ 60 h 971"/>
                <a:gd name="T32" fmla="*/ 15 w 495"/>
                <a:gd name="T33" fmla="*/ 0 h 971"/>
                <a:gd name="T34" fmla="*/ 15 w 495"/>
                <a:gd name="T35" fmla="*/ 43 h 971"/>
                <a:gd name="T36" fmla="*/ 15 w 495"/>
                <a:gd name="T37" fmla="*/ 72 h 971"/>
                <a:gd name="T38" fmla="*/ 15 w 495"/>
                <a:gd name="T39" fmla="*/ 99 h 971"/>
                <a:gd name="T40" fmla="*/ 18 w 495"/>
                <a:gd name="T41" fmla="*/ 126 h 971"/>
                <a:gd name="T42" fmla="*/ 29 w 495"/>
                <a:gd name="T43" fmla="*/ 162 h 971"/>
                <a:gd name="T44" fmla="*/ 53 w 495"/>
                <a:gd name="T45" fmla="*/ 198 h 971"/>
                <a:gd name="T46" fmla="*/ 85 w 495"/>
                <a:gd name="T47" fmla="*/ 231 h 971"/>
                <a:gd name="T48" fmla="*/ 125 w 495"/>
                <a:gd name="T49" fmla="*/ 260 h 971"/>
                <a:gd name="T50" fmla="*/ 180 w 495"/>
                <a:gd name="T51" fmla="*/ 278 h 971"/>
                <a:gd name="T52" fmla="*/ 245 w 495"/>
                <a:gd name="T53" fmla="*/ 282 h 971"/>
                <a:gd name="T54" fmla="*/ 495 w 495"/>
                <a:gd name="T55" fmla="*/ 28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pPr>
                <a:defRPr/>
              </a:pPr>
              <a:endParaRPr lang="id-ID" sz="1350" dirty="0"/>
            </a:p>
          </p:txBody>
        </p:sp>
      </p:grpSp>
      <p:sp>
        <p:nvSpPr>
          <p:cNvPr id="11" name="Freeform 10"/>
          <p:cNvSpPr>
            <a:spLocks/>
          </p:cNvSpPr>
          <p:nvPr/>
        </p:nvSpPr>
        <p:spPr bwMode="gray">
          <a:xfrm rot="14400000">
            <a:off x="1986558" y="3637955"/>
            <a:ext cx="1023938" cy="1553766"/>
          </a:xfrm>
          <a:custGeom>
            <a:avLst/>
            <a:gdLst>
              <a:gd name="T0" fmla="*/ 1233 w 1233"/>
              <a:gd name="T1" fmla="*/ 343 h 1764"/>
              <a:gd name="T2" fmla="*/ 413 w 1233"/>
              <a:gd name="T3" fmla="*/ 1764 h 1764"/>
              <a:gd name="T4" fmla="*/ 0 w 1233"/>
              <a:gd name="T5" fmla="*/ 1226 h 1764"/>
              <a:gd name="T6" fmla="*/ 6 w 1233"/>
              <a:gd name="T7" fmla="*/ 1098 h 1764"/>
              <a:gd name="T8" fmla="*/ 638 w 1233"/>
              <a:gd name="T9" fmla="*/ 0 h 1764"/>
              <a:gd name="T10" fmla="*/ 1233 w 1233"/>
              <a:gd name="T11" fmla="*/ 343 h 1764"/>
              <a:gd name="T12" fmla="*/ 1233 w 1233"/>
              <a:gd name="T13" fmla="*/ 343 h 1764"/>
            </a:gdLst>
            <a:ahLst/>
            <a:cxnLst>
              <a:cxn ang="0">
                <a:pos x="T0" y="T1"/>
              </a:cxn>
              <a:cxn ang="0">
                <a:pos x="T2" y="T3"/>
              </a:cxn>
              <a:cxn ang="0">
                <a:pos x="T4" y="T5"/>
              </a:cxn>
              <a:cxn ang="0">
                <a:pos x="T6" y="T7"/>
              </a:cxn>
              <a:cxn ang="0">
                <a:pos x="T8" y="T9"/>
              </a:cxn>
              <a:cxn ang="0">
                <a:pos x="T10" y="T11"/>
              </a:cxn>
              <a:cxn ang="0">
                <a:pos x="T12" y="T1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accent3">
              <a:lumMod val="75000"/>
            </a:schemeClr>
          </a:solidFill>
          <a:ln>
            <a:noFill/>
          </a:ln>
          <a:extLst/>
        </p:spPr>
        <p:txBody>
          <a:bodyPr/>
          <a:lstStyle/>
          <a:p>
            <a:pPr>
              <a:defRPr/>
            </a:pPr>
            <a:endParaRPr lang="id-ID" sz="1350" dirty="0"/>
          </a:p>
        </p:txBody>
      </p:sp>
      <p:grpSp>
        <p:nvGrpSpPr>
          <p:cNvPr id="12" name="Group 11"/>
          <p:cNvGrpSpPr>
            <a:grpSpLocks/>
          </p:cNvGrpSpPr>
          <p:nvPr/>
        </p:nvGrpSpPr>
        <p:grpSpPr bwMode="auto">
          <a:xfrm>
            <a:off x="2047087" y="2944387"/>
            <a:ext cx="1543050" cy="1644254"/>
            <a:chOff x="2854" y="1996"/>
            <a:chExt cx="1296" cy="1381"/>
          </a:xfrm>
          <a:solidFill>
            <a:schemeClr val="accent3"/>
          </a:solidFill>
        </p:grpSpPr>
        <p:sp>
          <p:nvSpPr>
            <p:cNvPr id="17" name="AutoShape 12"/>
            <p:cNvSpPr>
              <a:spLocks noChangeArrowheads="1"/>
            </p:cNvSpPr>
            <p:nvPr/>
          </p:nvSpPr>
          <p:spPr bwMode="gray">
            <a:xfrm rot="19800000">
              <a:off x="2854" y="1996"/>
              <a:ext cx="906" cy="380"/>
            </a:xfrm>
            <a:prstGeom prst="triangle">
              <a:avLst>
                <a:gd name="adj" fmla="val 50000"/>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id-ID" sz="1350" dirty="0"/>
            </a:p>
          </p:txBody>
        </p:sp>
        <p:sp>
          <p:nvSpPr>
            <p:cNvPr id="18" name="Freeform 13"/>
            <p:cNvSpPr>
              <a:spLocks/>
            </p:cNvSpPr>
            <p:nvPr/>
          </p:nvSpPr>
          <p:spPr bwMode="gray">
            <a:xfrm rot="14400000">
              <a:off x="3102" y="2371"/>
              <a:ext cx="948" cy="507"/>
            </a:xfrm>
            <a:custGeom>
              <a:avLst/>
              <a:gdLst>
                <a:gd name="T0" fmla="*/ 750 w 750"/>
                <a:gd name="T1" fmla="*/ 0 h 378"/>
                <a:gd name="T2" fmla="*/ 0 w 750"/>
                <a:gd name="T3" fmla="*/ 0 h 378"/>
                <a:gd name="T4" fmla="*/ 2 w 750"/>
                <a:gd name="T5" fmla="*/ 194 h 378"/>
                <a:gd name="T6" fmla="*/ 28 w 750"/>
                <a:gd name="T7" fmla="*/ 378 h 378"/>
                <a:gd name="T8" fmla="*/ 750 w 750"/>
                <a:gd name="T9" fmla="*/ 378 h 378"/>
                <a:gd name="T10" fmla="*/ 750 w 750"/>
                <a:gd name="T11" fmla="*/ 0 h 378"/>
                <a:gd name="T12" fmla="*/ 750 w 75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750" h="378">
                  <a:moveTo>
                    <a:pt x="750" y="0"/>
                  </a:moveTo>
                  <a:lnTo>
                    <a:pt x="0" y="0"/>
                  </a:lnTo>
                  <a:lnTo>
                    <a:pt x="2" y="194"/>
                  </a:lnTo>
                  <a:lnTo>
                    <a:pt x="28" y="378"/>
                  </a:lnTo>
                  <a:lnTo>
                    <a:pt x="750" y="378"/>
                  </a:lnTo>
                  <a:lnTo>
                    <a:pt x="750" y="0"/>
                  </a:lnTo>
                  <a:lnTo>
                    <a:pt x="750" y="0"/>
                  </a:lnTo>
                  <a:close/>
                </a:path>
              </a:pathLst>
            </a:custGeom>
            <a:grp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pPr>
                <a:defRPr/>
              </a:pPr>
              <a:endParaRPr lang="id-ID" sz="1350" dirty="0"/>
            </a:p>
          </p:txBody>
        </p:sp>
        <p:sp>
          <p:nvSpPr>
            <p:cNvPr id="20" name="Freeform 14"/>
            <p:cNvSpPr>
              <a:spLocks/>
            </p:cNvSpPr>
            <p:nvPr/>
          </p:nvSpPr>
          <p:spPr bwMode="gray">
            <a:xfrm rot="14400000">
              <a:off x="3618" y="2845"/>
              <a:ext cx="346" cy="718"/>
            </a:xfrm>
            <a:custGeom>
              <a:avLst/>
              <a:gdLst>
                <a:gd name="T0" fmla="*/ 495 w 495"/>
                <a:gd name="T1" fmla="*/ 285 h 971"/>
                <a:gd name="T2" fmla="*/ 495 w 495"/>
                <a:gd name="T3" fmla="*/ 971 h 971"/>
                <a:gd name="T4" fmla="*/ 462 w 495"/>
                <a:gd name="T5" fmla="*/ 964 h 971"/>
                <a:gd name="T6" fmla="*/ 430 w 495"/>
                <a:gd name="T7" fmla="*/ 953 h 971"/>
                <a:gd name="T8" fmla="*/ 401 w 495"/>
                <a:gd name="T9" fmla="*/ 931 h 971"/>
                <a:gd name="T10" fmla="*/ 372 w 495"/>
                <a:gd name="T11" fmla="*/ 898 h 971"/>
                <a:gd name="T12" fmla="*/ 339 w 495"/>
                <a:gd name="T13" fmla="*/ 855 h 971"/>
                <a:gd name="T14" fmla="*/ 306 w 495"/>
                <a:gd name="T15" fmla="*/ 801 h 971"/>
                <a:gd name="T16" fmla="*/ 270 w 495"/>
                <a:gd name="T17" fmla="*/ 732 h 971"/>
                <a:gd name="T18" fmla="*/ 227 w 495"/>
                <a:gd name="T19" fmla="*/ 648 h 971"/>
                <a:gd name="T20" fmla="*/ 183 w 495"/>
                <a:gd name="T21" fmla="*/ 554 h 971"/>
                <a:gd name="T22" fmla="*/ 129 w 495"/>
                <a:gd name="T23" fmla="*/ 438 h 971"/>
                <a:gd name="T24" fmla="*/ 96 w 495"/>
                <a:gd name="T25" fmla="*/ 369 h 971"/>
                <a:gd name="T26" fmla="*/ 29 w 495"/>
                <a:gd name="T27" fmla="*/ 211 h 971"/>
                <a:gd name="T28" fmla="*/ 2 w 495"/>
                <a:gd name="T29" fmla="*/ 127 h 971"/>
                <a:gd name="T30" fmla="*/ 0 w 495"/>
                <a:gd name="T31" fmla="*/ 60 h 971"/>
                <a:gd name="T32" fmla="*/ 15 w 495"/>
                <a:gd name="T33" fmla="*/ 0 h 971"/>
                <a:gd name="T34" fmla="*/ 15 w 495"/>
                <a:gd name="T35" fmla="*/ 43 h 971"/>
                <a:gd name="T36" fmla="*/ 15 w 495"/>
                <a:gd name="T37" fmla="*/ 72 h 971"/>
                <a:gd name="T38" fmla="*/ 15 w 495"/>
                <a:gd name="T39" fmla="*/ 99 h 971"/>
                <a:gd name="T40" fmla="*/ 18 w 495"/>
                <a:gd name="T41" fmla="*/ 126 h 971"/>
                <a:gd name="T42" fmla="*/ 29 w 495"/>
                <a:gd name="T43" fmla="*/ 162 h 971"/>
                <a:gd name="T44" fmla="*/ 53 w 495"/>
                <a:gd name="T45" fmla="*/ 198 h 971"/>
                <a:gd name="T46" fmla="*/ 85 w 495"/>
                <a:gd name="T47" fmla="*/ 231 h 971"/>
                <a:gd name="T48" fmla="*/ 125 w 495"/>
                <a:gd name="T49" fmla="*/ 260 h 971"/>
                <a:gd name="T50" fmla="*/ 180 w 495"/>
                <a:gd name="T51" fmla="*/ 278 h 971"/>
                <a:gd name="T52" fmla="*/ 245 w 495"/>
                <a:gd name="T53" fmla="*/ 282 h 971"/>
                <a:gd name="T54" fmla="*/ 495 w 495"/>
                <a:gd name="T55" fmla="*/ 28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a:noFill/>
            </a:ln>
            <a:extLst>
              <a:ext uri="{91240B29-F687-4F45-9708-019B960494DF}">
                <a14:hiddenLine xmlns:a14="http://schemas.microsoft.com/office/drawing/2010/main" w="0">
                  <a:solidFill>
                    <a:srgbClr val="3399FF"/>
                  </a:solidFill>
                  <a:prstDash val="solid"/>
                  <a:round/>
                  <a:headEnd/>
                  <a:tailEnd/>
                </a14:hiddenLine>
              </a:ext>
            </a:extLst>
          </p:spPr>
          <p:txBody>
            <a:bodyPr/>
            <a:lstStyle/>
            <a:p>
              <a:pPr>
                <a:defRPr/>
              </a:pPr>
              <a:endParaRPr lang="id-ID" sz="1350" dirty="0"/>
            </a:p>
          </p:txBody>
        </p:sp>
      </p:grpSp>
      <p:grpSp>
        <p:nvGrpSpPr>
          <p:cNvPr id="13" name="Group 15"/>
          <p:cNvGrpSpPr>
            <a:grpSpLocks/>
          </p:cNvGrpSpPr>
          <p:nvPr/>
        </p:nvGrpSpPr>
        <p:grpSpPr bwMode="auto">
          <a:xfrm>
            <a:off x="625481" y="3962207"/>
            <a:ext cx="1870472" cy="1046560"/>
            <a:chOff x="1655" y="2837"/>
            <a:chExt cx="1571" cy="879"/>
          </a:xfrm>
          <a:solidFill>
            <a:schemeClr val="accent2"/>
          </a:solidFill>
        </p:grpSpPr>
        <p:sp>
          <p:nvSpPr>
            <p:cNvPr id="14" name="Freeform 16"/>
            <p:cNvSpPr>
              <a:spLocks/>
            </p:cNvSpPr>
            <p:nvPr/>
          </p:nvSpPr>
          <p:spPr bwMode="gray">
            <a:xfrm>
              <a:off x="1655" y="2837"/>
              <a:ext cx="366" cy="692"/>
            </a:xfrm>
            <a:custGeom>
              <a:avLst/>
              <a:gdLst>
                <a:gd name="T0" fmla="*/ 495 w 495"/>
                <a:gd name="T1" fmla="*/ 285 h 971"/>
                <a:gd name="T2" fmla="*/ 495 w 495"/>
                <a:gd name="T3" fmla="*/ 971 h 971"/>
                <a:gd name="T4" fmla="*/ 462 w 495"/>
                <a:gd name="T5" fmla="*/ 964 h 971"/>
                <a:gd name="T6" fmla="*/ 430 w 495"/>
                <a:gd name="T7" fmla="*/ 953 h 971"/>
                <a:gd name="T8" fmla="*/ 401 w 495"/>
                <a:gd name="T9" fmla="*/ 931 h 971"/>
                <a:gd name="T10" fmla="*/ 372 w 495"/>
                <a:gd name="T11" fmla="*/ 898 h 971"/>
                <a:gd name="T12" fmla="*/ 339 w 495"/>
                <a:gd name="T13" fmla="*/ 855 h 971"/>
                <a:gd name="T14" fmla="*/ 306 w 495"/>
                <a:gd name="T15" fmla="*/ 801 h 971"/>
                <a:gd name="T16" fmla="*/ 270 w 495"/>
                <a:gd name="T17" fmla="*/ 732 h 971"/>
                <a:gd name="T18" fmla="*/ 227 w 495"/>
                <a:gd name="T19" fmla="*/ 648 h 971"/>
                <a:gd name="T20" fmla="*/ 183 w 495"/>
                <a:gd name="T21" fmla="*/ 554 h 971"/>
                <a:gd name="T22" fmla="*/ 129 w 495"/>
                <a:gd name="T23" fmla="*/ 438 h 971"/>
                <a:gd name="T24" fmla="*/ 96 w 495"/>
                <a:gd name="T25" fmla="*/ 369 h 971"/>
                <a:gd name="T26" fmla="*/ 29 w 495"/>
                <a:gd name="T27" fmla="*/ 211 h 971"/>
                <a:gd name="T28" fmla="*/ 2 w 495"/>
                <a:gd name="T29" fmla="*/ 127 h 971"/>
                <a:gd name="T30" fmla="*/ 0 w 495"/>
                <a:gd name="T31" fmla="*/ 60 h 971"/>
                <a:gd name="T32" fmla="*/ 15 w 495"/>
                <a:gd name="T33" fmla="*/ 0 h 971"/>
                <a:gd name="T34" fmla="*/ 15 w 495"/>
                <a:gd name="T35" fmla="*/ 43 h 971"/>
                <a:gd name="T36" fmla="*/ 15 w 495"/>
                <a:gd name="T37" fmla="*/ 72 h 971"/>
                <a:gd name="T38" fmla="*/ 15 w 495"/>
                <a:gd name="T39" fmla="*/ 99 h 971"/>
                <a:gd name="T40" fmla="*/ 18 w 495"/>
                <a:gd name="T41" fmla="*/ 126 h 971"/>
                <a:gd name="T42" fmla="*/ 29 w 495"/>
                <a:gd name="T43" fmla="*/ 162 h 971"/>
                <a:gd name="T44" fmla="*/ 53 w 495"/>
                <a:gd name="T45" fmla="*/ 198 h 971"/>
                <a:gd name="T46" fmla="*/ 85 w 495"/>
                <a:gd name="T47" fmla="*/ 231 h 971"/>
                <a:gd name="T48" fmla="*/ 125 w 495"/>
                <a:gd name="T49" fmla="*/ 260 h 971"/>
                <a:gd name="T50" fmla="*/ 180 w 495"/>
                <a:gd name="T51" fmla="*/ 278 h 971"/>
                <a:gd name="T52" fmla="*/ 245 w 495"/>
                <a:gd name="T53" fmla="*/ 282 h 971"/>
                <a:gd name="T54" fmla="*/ 495 w 495"/>
                <a:gd name="T55" fmla="*/ 28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pPr>
                <a:defRPr/>
              </a:pPr>
              <a:endParaRPr lang="id-ID" sz="1350" dirty="0"/>
            </a:p>
          </p:txBody>
        </p:sp>
        <p:sp>
          <p:nvSpPr>
            <p:cNvPr id="15" name="AutoShape 17"/>
            <p:cNvSpPr>
              <a:spLocks noChangeArrowheads="1"/>
            </p:cNvSpPr>
            <p:nvPr/>
          </p:nvSpPr>
          <p:spPr bwMode="gray">
            <a:xfrm rot="5400000">
              <a:off x="2589" y="3078"/>
              <a:ext cx="872" cy="403"/>
            </a:xfrm>
            <a:prstGeom prst="triangle">
              <a:avLst>
                <a:gd name="adj" fmla="val 50000"/>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id-ID" sz="1350" dirty="0"/>
            </a:p>
          </p:txBody>
        </p:sp>
        <p:sp>
          <p:nvSpPr>
            <p:cNvPr id="16" name="Freeform 18"/>
            <p:cNvSpPr>
              <a:spLocks/>
            </p:cNvSpPr>
            <p:nvPr/>
          </p:nvSpPr>
          <p:spPr bwMode="gray">
            <a:xfrm>
              <a:off x="1985" y="3040"/>
              <a:ext cx="1005" cy="489"/>
            </a:xfrm>
            <a:custGeom>
              <a:avLst/>
              <a:gdLst>
                <a:gd name="T0" fmla="*/ 750 w 750"/>
                <a:gd name="T1" fmla="*/ 0 h 378"/>
                <a:gd name="T2" fmla="*/ 0 w 750"/>
                <a:gd name="T3" fmla="*/ 0 h 378"/>
                <a:gd name="T4" fmla="*/ 2 w 750"/>
                <a:gd name="T5" fmla="*/ 194 h 378"/>
                <a:gd name="T6" fmla="*/ 28 w 750"/>
                <a:gd name="T7" fmla="*/ 378 h 378"/>
                <a:gd name="T8" fmla="*/ 750 w 750"/>
                <a:gd name="T9" fmla="*/ 378 h 378"/>
                <a:gd name="T10" fmla="*/ 750 w 750"/>
                <a:gd name="T11" fmla="*/ 0 h 378"/>
                <a:gd name="T12" fmla="*/ 750 w 75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750" h="378">
                  <a:moveTo>
                    <a:pt x="750" y="0"/>
                  </a:moveTo>
                  <a:lnTo>
                    <a:pt x="0" y="0"/>
                  </a:lnTo>
                  <a:lnTo>
                    <a:pt x="2" y="194"/>
                  </a:lnTo>
                  <a:lnTo>
                    <a:pt x="28" y="378"/>
                  </a:lnTo>
                  <a:lnTo>
                    <a:pt x="750" y="378"/>
                  </a:lnTo>
                  <a:lnTo>
                    <a:pt x="750" y="0"/>
                  </a:lnTo>
                  <a:lnTo>
                    <a:pt x="750" y="0"/>
                  </a:lnTo>
                  <a:close/>
                </a:path>
              </a:pathLst>
            </a:custGeom>
            <a:grpFill/>
            <a:ln>
              <a:noFill/>
            </a:ln>
            <a:extLst>
              <a:ext uri="{91240B29-F687-4F45-9708-019B960494DF}">
                <a14:hiddenLine xmlns:a14="http://schemas.microsoft.com/office/drawing/2010/main" w="0">
                  <a:solidFill>
                    <a:srgbClr val="ABABAB"/>
                  </a:solidFill>
                  <a:prstDash val="solid"/>
                  <a:round/>
                  <a:headEnd/>
                  <a:tailEnd/>
                </a14:hiddenLine>
              </a:ext>
            </a:extLst>
          </p:spPr>
          <p:txBody>
            <a:bodyPr/>
            <a:lstStyle/>
            <a:p>
              <a:pPr>
                <a:defRPr/>
              </a:pPr>
              <a:endParaRPr lang="id-ID" sz="1350" dirty="0"/>
            </a:p>
          </p:txBody>
        </p:sp>
      </p:grpSp>
      <p:grpSp>
        <p:nvGrpSpPr>
          <p:cNvPr id="26" name="Group 25"/>
          <p:cNvGrpSpPr>
            <a:grpSpLocks/>
          </p:cNvGrpSpPr>
          <p:nvPr/>
        </p:nvGrpSpPr>
        <p:grpSpPr bwMode="auto">
          <a:xfrm>
            <a:off x="4466852" y="2079054"/>
            <a:ext cx="3610348" cy="2314307"/>
            <a:chOff x="7219071" y="1735774"/>
            <a:chExt cx="4137667" cy="3086532"/>
          </a:xfrm>
        </p:grpSpPr>
        <p:sp>
          <p:nvSpPr>
            <p:cNvPr id="27" name="TextBox 26"/>
            <p:cNvSpPr txBox="1"/>
            <p:nvPr/>
          </p:nvSpPr>
          <p:spPr>
            <a:xfrm>
              <a:off x="7219071" y="1735774"/>
              <a:ext cx="4137667" cy="1159589"/>
            </a:xfrm>
            <a:prstGeom prst="rect">
              <a:avLst/>
            </a:prstGeom>
            <a:noFill/>
          </p:spPr>
          <p:txBody>
            <a:bodyPr>
              <a:spAutoFit/>
            </a:bodyPr>
            <a:lstStyle/>
            <a:p>
              <a:pPr>
                <a:defRPr/>
              </a:pPr>
              <a:r>
                <a:rPr lang="id-ID" sz="1050" b="1" dirty="0" smtClean="0">
                  <a:solidFill>
                    <a:schemeClr val="accent1"/>
                  </a:solidFill>
                </a:rPr>
                <a:t>Protection</a:t>
              </a:r>
            </a:p>
            <a:p>
              <a:pPr>
                <a:defRPr/>
              </a:pPr>
              <a:r>
                <a:rPr lang="en-US" sz="1000" dirty="0">
                  <a:ea typeface="Roboto" panose="02000000000000000000" pitchFamily="2" charset="0"/>
                </a:rPr>
                <a:t>The program's most basic function is to develop and implement policies and practices that ensure the adequate protection of research </a:t>
              </a:r>
              <a:r>
                <a:rPr lang="en-US" sz="1000" dirty="0" smtClean="0">
                  <a:ea typeface="Roboto" panose="02000000000000000000" pitchFamily="2" charset="0"/>
                </a:rPr>
                <a:t>participant.</a:t>
              </a:r>
            </a:p>
          </p:txBody>
        </p:sp>
        <p:sp>
          <p:nvSpPr>
            <p:cNvPr id="28" name="TextBox 27"/>
            <p:cNvSpPr txBox="1"/>
            <p:nvPr/>
          </p:nvSpPr>
          <p:spPr>
            <a:xfrm>
              <a:off x="7219071" y="3867954"/>
              <a:ext cx="4137667" cy="954352"/>
            </a:xfrm>
            <a:prstGeom prst="rect">
              <a:avLst/>
            </a:prstGeom>
            <a:noFill/>
          </p:spPr>
          <p:txBody>
            <a:bodyPr>
              <a:spAutoFit/>
            </a:bodyPr>
            <a:lstStyle/>
            <a:p>
              <a:pPr>
                <a:defRPr/>
              </a:pPr>
              <a:r>
                <a:rPr lang="id-ID" sz="1050" b="1" dirty="0" smtClean="0">
                  <a:solidFill>
                    <a:schemeClr val="accent3"/>
                  </a:solidFill>
                </a:rPr>
                <a:t>Accountability</a:t>
              </a:r>
              <a:endParaRPr lang="id-ID" sz="1050" b="1" dirty="0">
                <a:solidFill>
                  <a:schemeClr val="accent3"/>
                </a:solidFill>
              </a:endParaRPr>
            </a:p>
            <a:p>
              <a:pPr>
                <a:defRPr/>
              </a:pPr>
              <a:r>
                <a:rPr lang="en-US" sz="1000" dirty="0" smtClean="0"/>
                <a:t>The </a:t>
              </a:r>
              <a:r>
                <a:rPr lang="en-US" sz="1000" dirty="0"/>
                <a:t>system is a set of interdependent </a:t>
              </a:r>
              <a:r>
                <a:rPr lang="en-US" sz="1000" dirty="0" smtClean="0"/>
                <a:t>components </a:t>
              </a:r>
              <a:r>
                <a:rPr lang="en-US" sz="1000" dirty="0"/>
                <a:t>interacting to achieve a common aim; the protection of research participants</a:t>
              </a:r>
              <a:endParaRPr lang="id-ID" sz="1000" dirty="0"/>
            </a:p>
          </p:txBody>
        </p:sp>
        <p:sp>
          <p:nvSpPr>
            <p:cNvPr id="30" name="TextBox 29"/>
            <p:cNvSpPr txBox="1"/>
            <p:nvPr/>
          </p:nvSpPr>
          <p:spPr>
            <a:xfrm>
              <a:off x="7219071" y="2799720"/>
              <a:ext cx="4137667" cy="1159589"/>
            </a:xfrm>
            <a:prstGeom prst="rect">
              <a:avLst/>
            </a:prstGeom>
            <a:noFill/>
          </p:spPr>
          <p:txBody>
            <a:bodyPr>
              <a:spAutoFit/>
            </a:bodyPr>
            <a:lstStyle/>
            <a:p>
              <a:pPr>
                <a:defRPr/>
              </a:pPr>
              <a:r>
                <a:rPr lang="id-ID" sz="1050" b="1" dirty="0" smtClean="0">
                  <a:solidFill>
                    <a:schemeClr val="accent2"/>
                  </a:solidFill>
                </a:rPr>
                <a:t>Education</a:t>
              </a:r>
            </a:p>
            <a:p>
              <a:pPr>
                <a:defRPr/>
              </a:pPr>
              <a:r>
                <a:rPr lang="en-US" sz="1000" dirty="0">
                  <a:ea typeface="Roboto" panose="02000000000000000000" pitchFamily="2" charset="0"/>
                </a:rPr>
                <a:t>Educating members of the research community to maintain a culture of compliance with regulations and institutional policies relevant to the protection of human subjects..</a:t>
              </a:r>
              <a:endParaRPr lang="id-ID" sz="1000" dirty="0"/>
            </a:p>
          </p:txBody>
        </p:sp>
      </p:grpSp>
      <p:sp>
        <p:nvSpPr>
          <p:cNvPr id="31" name="Title 1"/>
          <p:cNvSpPr txBox="1">
            <a:spLocks/>
          </p:cNvSpPr>
          <p:nvPr/>
        </p:nvSpPr>
        <p:spPr>
          <a:xfrm>
            <a:off x="1060847" y="4338637"/>
            <a:ext cx="1132284" cy="272654"/>
          </a:xfrm>
          <a:prstGeom prst="rect">
            <a:avLst/>
          </a:prstGeom>
        </p:spPr>
        <p:txBody>
          <a:bodyPr anchor="ctr">
            <a:normAutofit lnSpcReduction="1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id-ID" sz="1200" dirty="0" smtClean="0">
                <a:solidFill>
                  <a:schemeClr val="bg1"/>
                </a:solidFill>
                <a:latin typeface="+mn-lt"/>
                <a:ea typeface="Roboto" panose="02000000000000000000" pitchFamily="2" charset="0"/>
              </a:rPr>
              <a:t>Education</a:t>
            </a:r>
            <a:endParaRPr lang="en-US" sz="1200" dirty="0">
              <a:solidFill>
                <a:schemeClr val="bg1"/>
              </a:solidFill>
              <a:latin typeface="+mn-lt"/>
              <a:ea typeface="Roboto" panose="02000000000000000000" pitchFamily="2" charset="0"/>
            </a:endParaRPr>
          </a:p>
        </p:txBody>
      </p:sp>
      <p:sp>
        <p:nvSpPr>
          <p:cNvPr id="32" name="Title 1"/>
          <p:cNvSpPr txBox="1">
            <a:spLocks/>
          </p:cNvSpPr>
          <p:nvPr/>
        </p:nvSpPr>
        <p:spPr>
          <a:xfrm rot="18000000">
            <a:off x="978695" y="2850357"/>
            <a:ext cx="1132284" cy="272653"/>
          </a:xfrm>
          <a:prstGeom prst="rect">
            <a:avLst/>
          </a:prstGeom>
        </p:spPr>
        <p:txBody>
          <a:bodyPr anchor="ctr">
            <a:normAutofit lnSpcReduction="1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id-ID" sz="1200" dirty="0" smtClean="0">
                <a:solidFill>
                  <a:schemeClr val="bg1"/>
                </a:solidFill>
                <a:latin typeface="+mn-lt"/>
                <a:ea typeface="Roboto" panose="02000000000000000000" pitchFamily="2" charset="0"/>
              </a:rPr>
              <a:t>Protection</a:t>
            </a:r>
            <a:endParaRPr lang="en-US" sz="1200" dirty="0">
              <a:solidFill>
                <a:schemeClr val="bg1"/>
              </a:solidFill>
              <a:latin typeface="+mn-lt"/>
              <a:ea typeface="Roboto" panose="02000000000000000000" pitchFamily="2" charset="0"/>
            </a:endParaRPr>
          </a:p>
        </p:txBody>
      </p:sp>
      <p:sp>
        <p:nvSpPr>
          <p:cNvPr id="33" name="Title 1"/>
          <p:cNvSpPr txBox="1">
            <a:spLocks/>
          </p:cNvSpPr>
          <p:nvPr/>
        </p:nvSpPr>
        <p:spPr>
          <a:xfrm rot="3600000">
            <a:off x="2388394" y="3618310"/>
            <a:ext cx="1132285" cy="272653"/>
          </a:xfrm>
          <a:prstGeom prst="rect">
            <a:avLst/>
          </a:prstGeom>
        </p:spPr>
        <p:txBody>
          <a:bodyPr anchor="ctr">
            <a:normAutofit lnSpcReduction="1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id-ID" sz="1200" dirty="0" smtClean="0">
                <a:solidFill>
                  <a:schemeClr val="bg1"/>
                </a:solidFill>
                <a:latin typeface="+mn-lt"/>
                <a:ea typeface="Roboto" panose="02000000000000000000" pitchFamily="2" charset="0"/>
              </a:rPr>
              <a:t>Accountability</a:t>
            </a:r>
            <a:endParaRPr lang="en-US" sz="1200" dirty="0">
              <a:solidFill>
                <a:schemeClr val="bg1"/>
              </a:solidFill>
              <a:latin typeface="+mn-lt"/>
              <a:ea typeface="Roboto" panose="02000000000000000000" pitchFamily="2" charset="0"/>
            </a:endParaRPr>
          </a:p>
        </p:txBody>
      </p:sp>
      <p:sp>
        <p:nvSpPr>
          <p:cNvPr id="34" name="Content Placeholder 2"/>
          <p:cNvSpPr txBox="1">
            <a:spLocks/>
          </p:cNvSpPr>
          <p:nvPr/>
        </p:nvSpPr>
        <p:spPr>
          <a:xfrm>
            <a:off x="4391025" y="4563545"/>
            <a:ext cx="3949303" cy="708422"/>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1000" dirty="0" smtClean="0"/>
              <a:t>This </a:t>
            </a:r>
            <a:r>
              <a:rPr lang="en-US" sz="1000" dirty="0"/>
              <a:t>Institution’s Human Research Protection Program (HRPP) is a comprehensive system to ensure the protection of the rights and welfare of subjects in human research. The Human Research Protection Program is based on all individuals in this Institution along with key individuals and committees fulfilling their roles and responsibilities described </a:t>
            </a:r>
            <a:r>
              <a:rPr lang="en-US" sz="1000" dirty="0" smtClean="0"/>
              <a:t>in Policy 302. </a:t>
            </a:r>
            <a:endParaRPr lang="en-US" sz="1000" dirty="0"/>
          </a:p>
        </p:txBody>
      </p:sp>
      <p:cxnSp>
        <p:nvCxnSpPr>
          <p:cNvPr id="35" name="Straight Connector 34"/>
          <p:cNvCxnSpPr/>
          <p:nvPr/>
        </p:nvCxnSpPr>
        <p:spPr>
          <a:xfrm flipH="1">
            <a:off x="4391025" y="4469262"/>
            <a:ext cx="3883819" cy="0"/>
          </a:xfrm>
          <a:prstGeom prst="line">
            <a:avLst/>
          </a:prstGeom>
          <a:ln w="1270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157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4" fill="hold" nodeType="withEffect">
                                  <p:stCondLst>
                                    <p:cond delay="150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nodeType="withEffect">
                                  <p:stCondLst>
                                    <p:cond delay="20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par>
                                <p:cTn id="22" presetID="22" presetClass="entr" presetSubtype="1" fill="hold" nodeType="withEffect">
                                  <p:stCondLst>
                                    <p:cond delay="250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par>
                                <p:cTn id="25" presetID="22" presetClass="entr" presetSubtype="8" fill="hold" nodeType="withEffect">
                                  <p:stCondLst>
                                    <p:cond delay="300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nodeType="withEffect">
                                  <p:stCondLst>
                                    <p:cond delay="3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4" fill="hold" nodeType="withEffect">
                                  <p:stCondLst>
                                    <p:cond delay="400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 presetClass="entr" presetSubtype="2" fill="hold" nodeType="withEffect">
                                  <p:stCondLst>
                                    <p:cond delay="450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1+#ppt_w/2"/>
                                          </p:val>
                                        </p:tav>
                                        <p:tav tm="100000">
                                          <p:val>
                                            <p:strVal val="#ppt_x"/>
                                          </p:val>
                                        </p:tav>
                                      </p:tavLst>
                                    </p:anim>
                                    <p:anim calcmode="lin" valueType="num">
                                      <p:cBhvr additive="base">
                                        <p:cTn id="37" dur="500" fill="hold"/>
                                        <p:tgtEl>
                                          <p:spTgt spid="26"/>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500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par>
                                <p:cTn id="41" presetID="22" presetClass="entr" presetSubtype="8" fill="hold" grpId="0" nodeType="withEffect">
                                  <p:stCondLst>
                                    <p:cond delay="500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22" presetClass="entr" presetSubtype="8" fill="hold" grpId="0" nodeType="withEffect">
                                  <p:stCondLst>
                                    <p:cond delay="500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par>
                                <p:cTn id="47" presetID="2" presetClass="entr" presetSubtype="4" fill="hold" grpId="0" nodeType="withEffect">
                                  <p:stCondLst>
                                    <p:cond delay="60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par>
                                <p:cTn id="51" presetID="22" presetClass="entr" presetSubtype="8" fill="hold" nodeType="withEffect">
                                  <p:stCondLst>
                                    <p:cond delay="550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9988DF0C-D167-ED42-A307-E92E101B00AA}" type="slidenum">
                <a:rPr lang="id-ID" sz="1050">
                  <a:solidFill>
                    <a:schemeClr val="accent6"/>
                  </a:solidFill>
                  <a:latin typeface="Roboto" panose="02000000000000000000" pitchFamily="2" charset="0"/>
                  <a:ea typeface="Roboto" panose="02000000000000000000" pitchFamily="2" charset="0"/>
                </a:rPr>
                <a:pPr algn="ctr">
                  <a:defRPr/>
                </a:pPr>
                <a:t>7</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1648031" y="1470768"/>
            <a:ext cx="5943600" cy="507831"/>
          </a:xfrm>
          <a:prstGeom prst="rect">
            <a:avLst/>
          </a:prstGeom>
          <a:noFill/>
        </p:spPr>
        <p:txBody>
          <a:bodyPr wrap="square">
            <a:spAutoFit/>
          </a:bodyPr>
          <a:lstStyle/>
          <a:p>
            <a:pPr algn="ctr">
              <a:defRPr/>
            </a:pPr>
            <a:r>
              <a:rPr lang="id-ID" sz="2700" dirty="0" smtClean="0">
                <a:solidFill>
                  <a:schemeClr val="accent4">
                    <a:lumMod val="60000"/>
                    <a:lumOff val="40000"/>
                  </a:schemeClr>
                </a:solidFill>
              </a:rPr>
              <a:t>The Components</a:t>
            </a:r>
            <a:endParaRPr lang="id-ID" sz="2700" dirty="0">
              <a:solidFill>
                <a:schemeClr val="accent4">
                  <a:lumMod val="60000"/>
                  <a:lumOff val="40000"/>
                </a:schemeClr>
              </a:solidFill>
            </a:endParaRPr>
          </a:p>
        </p:txBody>
      </p:sp>
      <p:sp>
        <p:nvSpPr>
          <p:cNvPr id="6" name="Title 1"/>
          <p:cNvSpPr txBox="1">
            <a:spLocks/>
          </p:cNvSpPr>
          <p:nvPr/>
        </p:nvSpPr>
        <p:spPr>
          <a:xfrm>
            <a:off x="3427810" y="1597819"/>
            <a:ext cx="2166938" cy="583986"/>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endParaRPr lang="en-US" sz="1050" dirty="0">
              <a:solidFill>
                <a:schemeClr val="bg2">
                  <a:lumMod val="75000"/>
                </a:schemeClr>
              </a:solidFill>
              <a:latin typeface="+mn-lt"/>
              <a:ea typeface="Roboto" panose="02000000000000000000" pitchFamily="2" charset="0"/>
            </a:endParaRPr>
          </a:p>
        </p:txBody>
      </p:sp>
      <p:grpSp>
        <p:nvGrpSpPr>
          <p:cNvPr id="7" name="Group 6"/>
          <p:cNvGrpSpPr>
            <a:grpSpLocks/>
          </p:cNvGrpSpPr>
          <p:nvPr/>
        </p:nvGrpSpPr>
        <p:grpSpPr bwMode="auto">
          <a:xfrm>
            <a:off x="613172" y="2446735"/>
            <a:ext cx="1833563" cy="679846"/>
            <a:chOff x="37" y="72"/>
            <a:chExt cx="4105" cy="1524"/>
          </a:xfrm>
        </p:grpSpPr>
        <p:sp>
          <p:nvSpPr>
            <p:cNvPr id="8" name="Rectangle 7"/>
            <p:cNvSpPr>
              <a:spLocks/>
            </p:cNvSpPr>
            <p:nvPr/>
          </p:nvSpPr>
          <p:spPr bwMode="auto">
            <a:xfrm>
              <a:off x="943" y="571"/>
              <a:ext cx="3199"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800" dirty="0" smtClean="0"/>
                <a:t>Oversees HRPP; obligates </a:t>
              </a:r>
              <a:r>
                <a:rPr lang="en-US" sz="800" dirty="0"/>
                <a:t>the institution to the Terms of the Federal-wide Assurance </a:t>
              </a:r>
            </a:p>
          </p:txBody>
        </p:sp>
        <p:sp>
          <p:nvSpPr>
            <p:cNvPr id="9" name="Rectangle 8"/>
            <p:cNvSpPr>
              <a:spLocks/>
            </p:cNvSpPr>
            <p:nvPr/>
          </p:nvSpPr>
          <p:spPr bwMode="auto">
            <a:xfrm>
              <a:off x="943" y="72"/>
              <a:ext cx="294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115000"/>
                </a:lnSpc>
                <a:spcAft>
                  <a:spcPts val="1000"/>
                </a:spcAft>
              </a:pPr>
              <a:r>
                <a:rPr lang="en-US" sz="900" b="1" dirty="0">
                  <a:solidFill>
                    <a:schemeClr val="accent4">
                      <a:lumMod val="75000"/>
                    </a:schemeClr>
                  </a:solidFill>
                  <a:ea typeface="Calibri"/>
                  <a:cs typeface="Times New Roman"/>
                </a:rPr>
                <a:t>Institutional Official</a:t>
              </a:r>
              <a:endParaRPr lang="en-US" sz="900" b="1" dirty="0">
                <a:solidFill>
                  <a:schemeClr val="accent4">
                    <a:lumMod val="75000"/>
                  </a:schemeClr>
                </a:solidFill>
                <a:latin typeface="Times New Roman"/>
                <a:ea typeface="Times New Roman"/>
              </a:endParaRPr>
            </a:p>
          </p:txBody>
        </p:sp>
        <p:grpSp>
          <p:nvGrpSpPr>
            <p:cNvPr id="31818" name="Group 9"/>
            <p:cNvGrpSpPr>
              <a:grpSpLocks/>
            </p:cNvGrpSpPr>
            <p:nvPr/>
          </p:nvGrpSpPr>
          <p:grpSpPr bwMode="auto">
            <a:xfrm>
              <a:off x="37" y="117"/>
              <a:ext cx="726" cy="726"/>
              <a:chOff x="37" y="-1"/>
              <a:chExt cx="726" cy="726"/>
            </a:xfrm>
          </p:grpSpPr>
          <p:sp>
            <p:nvSpPr>
              <p:cNvPr id="11" name="Oval 10"/>
              <p:cNvSpPr>
                <a:spLocks noChangeAspect="1"/>
              </p:cNvSpPr>
              <p:nvPr/>
            </p:nvSpPr>
            <p:spPr bwMode="auto">
              <a:xfrm>
                <a:off x="37" y="-1"/>
                <a:ext cx="725" cy="726"/>
              </a:xfrm>
              <a:prstGeom prst="ellipse">
                <a:avLst/>
              </a:prstGeom>
              <a:solidFill>
                <a:schemeClr val="accent4">
                  <a:lumMod val="50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788" dirty="0">
                  <a:solidFill>
                    <a:schemeClr val="bg1">
                      <a:lumMod val="65000"/>
                    </a:schemeClr>
                  </a:solidFill>
                </a:endParaRPr>
              </a:p>
            </p:txBody>
          </p:sp>
          <p:sp>
            <p:nvSpPr>
              <p:cNvPr id="12" name="Rectangle 11"/>
              <p:cNvSpPr>
                <a:spLocks/>
              </p:cNvSpPr>
              <p:nvPr/>
            </p:nvSpPr>
            <p:spPr bwMode="auto">
              <a:xfrm>
                <a:off x="125" y="114"/>
                <a:ext cx="549"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defRPr/>
                </a:pPr>
                <a:r>
                  <a:rPr lang="en-US" altLang="id-ID" sz="1500" b="1" dirty="0">
                    <a:solidFill>
                      <a:schemeClr val="bg1">
                        <a:lumMod val="95000"/>
                      </a:schemeClr>
                    </a:solidFill>
                    <a:latin typeface="+mn-lt"/>
                    <a:ea typeface="MS PGothic" panose="020B0600070205080204" pitchFamily="34" charset="-128"/>
                    <a:cs typeface="Arial" panose="020B0604020202020204" pitchFamily="34" charset="0"/>
                    <a:sym typeface="Bebas Neue" panose="020B0606020202050201" pitchFamily="34" charset="0"/>
                  </a:rPr>
                  <a:t>1</a:t>
                </a:r>
                <a:endParaRPr lang="en-US" altLang="id-ID" sz="1200" b="1" dirty="0">
                  <a:solidFill>
                    <a:schemeClr val="bg1">
                      <a:lumMod val="95000"/>
                    </a:schemeClr>
                  </a:solidFill>
                  <a:latin typeface="+mn-lt"/>
                  <a:ea typeface="MS PGothic" panose="020B0600070205080204" pitchFamily="34" charset="-128"/>
                  <a:cs typeface="Arial" panose="020B0604020202020204" pitchFamily="34" charset="0"/>
                  <a:sym typeface="Bebas Neue" panose="020B0606020202050201" pitchFamily="34" charset="0"/>
                </a:endParaRPr>
              </a:p>
            </p:txBody>
          </p:sp>
        </p:grpSp>
      </p:grpSp>
      <p:grpSp>
        <p:nvGrpSpPr>
          <p:cNvPr id="13" name="Group 15"/>
          <p:cNvGrpSpPr>
            <a:grpSpLocks/>
          </p:cNvGrpSpPr>
          <p:nvPr/>
        </p:nvGrpSpPr>
        <p:grpSpPr bwMode="auto">
          <a:xfrm>
            <a:off x="2582466" y="2446735"/>
            <a:ext cx="1894284" cy="679846"/>
            <a:chOff x="37" y="72"/>
            <a:chExt cx="4243" cy="1524"/>
          </a:xfrm>
        </p:grpSpPr>
        <p:sp>
          <p:nvSpPr>
            <p:cNvPr id="14" name="Rectangle 16"/>
            <p:cNvSpPr>
              <a:spLocks/>
            </p:cNvSpPr>
            <p:nvPr/>
          </p:nvSpPr>
          <p:spPr bwMode="auto">
            <a:xfrm>
              <a:off x="968" y="571"/>
              <a:ext cx="3312"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00" dirty="0" smtClean="0"/>
                <a:t>Review </a:t>
              </a:r>
              <a:r>
                <a:rPr lang="en-US" sz="800" dirty="0"/>
                <a:t>and have authority to approve </a:t>
              </a:r>
              <a:r>
                <a:rPr lang="en-US" sz="800" dirty="0" smtClean="0"/>
                <a:t>research</a:t>
              </a:r>
              <a:endParaRPr lang="en-US" sz="800" dirty="0"/>
            </a:p>
            <a:p>
              <a:pPr>
                <a:defRPr/>
              </a:pPr>
              <a:r>
                <a:rPr lang="en-US" sz="788" dirty="0" smtClean="0">
                  <a:solidFill>
                    <a:schemeClr val="bg2">
                      <a:lumMod val="75000"/>
                    </a:schemeClr>
                  </a:solidFill>
                  <a:ea typeface="Roboto" panose="02000000000000000000" pitchFamily="2" charset="0"/>
                  <a:cs typeface="Lato Light" charset="0"/>
                  <a:sym typeface="Lato Light" charset="0"/>
                </a:rPr>
                <a:t>.</a:t>
              </a:r>
              <a:endParaRPr lang="en-US" sz="788" dirty="0">
                <a:solidFill>
                  <a:schemeClr val="bg2">
                    <a:lumMod val="75000"/>
                  </a:schemeClr>
                </a:solidFill>
                <a:ea typeface="Roboto" panose="02000000000000000000" pitchFamily="2" charset="0"/>
                <a:cs typeface="Lato Light" charset="0"/>
                <a:sym typeface="Lato Light" charset="0"/>
              </a:endParaRPr>
            </a:p>
          </p:txBody>
        </p:sp>
        <p:sp>
          <p:nvSpPr>
            <p:cNvPr id="15" name="Rectangle 17"/>
            <p:cNvSpPr>
              <a:spLocks/>
            </p:cNvSpPr>
            <p:nvPr/>
          </p:nvSpPr>
          <p:spPr bwMode="auto">
            <a:xfrm>
              <a:off x="968" y="72"/>
              <a:ext cx="2862"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25" b="1" dirty="0" smtClean="0">
                  <a:solidFill>
                    <a:schemeClr val="bg2">
                      <a:lumMod val="25000"/>
                    </a:schemeClr>
                  </a:solidFill>
                  <a:ea typeface="Roboto" panose="02000000000000000000" pitchFamily="2" charset="0"/>
                  <a:cs typeface="Bebas Neue" charset="0"/>
                  <a:sym typeface="Bebas Neue" charset="0"/>
                </a:rPr>
                <a:t>Institutional Review Board</a:t>
              </a:r>
              <a:endParaRPr lang="en-US" sz="825" b="1" dirty="0">
                <a:solidFill>
                  <a:schemeClr val="bg2">
                    <a:lumMod val="25000"/>
                  </a:schemeClr>
                </a:solidFill>
                <a:ea typeface="Roboto" panose="02000000000000000000" pitchFamily="2" charset="0"/>
                <a:cs typeface="Bebas Neue" charset="0"/>
                <a:sym typeface="Bebas Neue" charset="0"/>
              </a:endParaRPr>
            </a:p>
          </p:txBody>
        </p:sp>
        <p:grpSp>
          <p:nvGrpSpPr>
            <p:cNvPr id="31813" name="Group 18"/>
            <p:cNvGrpSpPr>
              <a:grpSpLocks/>
            </p:cNvGrpSpPr>
            <p:nvPr/>
          </p:nvGrpSpPr>
          <p:grpSpPr bwMode="auto">
            <a:xfrm>
              <a:off x="37" y="117"/>
              <a:ext cx="726" cy="726"/>
              <a:chOff x="37" y="-1"/>
              <a:chExt cx="726" cy="726"/>
            </a:xfrm>
          </p:grpSpPr>
          <p:sp>
            <p:nvSpPr>
              <p:cNvPr id="17" name="Oval 19"/>
              <p:cNvSpPr>
                <a:spLocks noChangeAspect="1"/>
              </p:cNvSpPr>
              <p:nvPr/>
            </p:nvSpPr>
            <p:spPr bwMode="auto">
              <a:xfrm>
                <a:off x="37" y="-1"/>
                <a:ext cx="725" cy="726"/>
              </a:xfrm>
              <a:prstGeom prst="ellipse">
                <a:avLst/>
              </a:pr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788" dirty="0">
                  <a:solidFill>
                    <a:schemeClr val="bg1">
                      <a:lumMod val="65000"/>
                    </a:schemeClr>
                  </a:solidFill>
                </a:endParaRPr>
              </a:p>
            </p:txBody>
          </p:sp>
          <p:sp>
            <p:nvSpPr>
              <p:cNvPr id="18" name="Rectangle 20"/>
              <p:cNvSpPr>
                <a:spLocks/>
              </p:cNvSpPr>
              <p:nvPr/>
            </p:nvSpPr>
            <p:spPr bwMode="auto">
              <a:xfrm>
                <a:off x="120" y="114"/>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defRPr/>
                </a:pPr>
                <a:r>
                  <a:rPr lang="id-ID" altLang="id-ID" sz="1500" b="1" dirty="0">
                    <a:solidFill>
                      <a:schemeClr val="bg1">
                        <a:lumMod val="95000"/>
                      </a:schemeClr>
                    </a:solidFill>
                    <a:latin typeface="+mn-lt"/>
                    <a:ea typeface="MS PGothic" panose="020B0600070205080204" pitchFamily="34" charset="-128"/>
                    <a:cs typeface="Arial" panose="020B0604020202020204" pitchFamily="34" charset="0"/>
                    <a:sym typeface="Bebas Neue" panose="020B0606020202050201" pitchFamily="34" charset="0"/>
                  </a:rPr>
                  <a:t>2</a:t>
                </a:r>
                <a:endParaRPr lang="en-US" altLang="id-ID" sz="1500" b="1" dirty="0">
                  <a:solidFill>
                    <a:schemeClr val="bg1">
                      <a:lumMod val="65000"/>
                    </a:schemeClr>
                  </a:solidFill>
                  <a:latin typeface="+mn-lt"/>
                  <a:ea typeface="MS PGothic" panose="020B0600070205080204" pitchFamily="34" charset="-128"/>
                  <a:cs typeface="Arial" panose="020B0604020202020204" pitchFamily="34" charset="0"/>
                  <a:sym typeface="Bebas Neue" panose="020B0606020202050201" pitchFamily="34" charset="0"/>
                </a:endParaRPr>
              </a:p>
            </p:txBody>
          </p:sp>
        </p:grpSp>
      </p:grpSp>
      <p:grpSp>
        <p:nvGrpSpPr>
          <p:cNvPr id="20" name="Group 15"/>
          <p:cNvGrpSpPr>
            <a:grpSpLocks/>
          </p:cNvGrpSpPr>
          <p:nvPr/>
        </p:nvGrpSpPr>
        <p:grpSpPr bwMode="auto">
          <a:xfrm>
            <a:off x="4604147" y="2443163"/>
            <a:ext cx="1824038" cy="679846"/>
            <a:chOff x="31" y="72"/>
            <a:chExt cx="3489" cy="1524"/>
          </a:xfrm>
        </p:grpSpPr>
        <p:sp>
          <p:nvSpPr>
            <p:cNvPr id="23" name="Rectangle 16"/>
            <p:cNvSpPr>
              <a:spLocks/>
            </p:cNvSpPr>
            <p:nvPr/>
          </p:nvSpPr>
          <p:spPr bwMode="auto">
            <a:xfrm>
              <a:off x="967" y="571"/>
              <a:ext cx="2553"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00" dirty="0" smtClean="0">
                  <a:ea typeface="Roboto" panose="02000000000000000000" pitchFamily="2" charset="0"/>
                  <a:cs typeface="Lato Light" charset="0"/>
                  <a:sym typeface="Lato Light" charset="0"/>
                </a:rPr>
                <a:t>Conducts the research; interacts with participants</a:t>
              </a:r>
              <a:endParaRPr lang="en-US" sz="800" dirty="0">
                <a:ea typeface="Roboto" panose="02000000000000000000" pitchFamily="2" charset="0"/>
                <a:cs typeface="Lato Light" charset="0"/>
                <a:sym typeface="Lato Light" charset="0"/>
              </a:endParaRPr>
            </a:p>
          </p:txBody>
        </p:sp>
        <p:sp>
          <p:nvSpPr>
            <p:cNvPr id="24" name="Rectangle 17"/>
            <p:cNvSpPr>
              <a:spLocks/>
            </p:cNvSpPr>
            <p:nvPr/>
          </p:nvSpPr>
          <p:spPr bwMode="auto">
            <a:xfrm>
              <a:off x="967" y="72"/>
              <a:ext cx="254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25" b="1" dirty="0" smtClean="0">
                  <a:solidFill>
                    <a:schemeClr val="bg2">
                      <a:lumMod val="25000"/>
                    </a:schemeClr>
                  </a:solidFill>
                  <a:ea typeface="Roboto" panose="02000000000000000000" pitchFamily="2" charset="0"/>
                  <a:cs typeface="Bebas Neue" charset="0"/>
                  <a:sym typeface="Bebas Neue" charset="0"/>
                </a:rPr>
                <a:t>Investigators and Research Staff</a:t>
              </a:r>
              <a:endParaRPr lang="en-US" sz="825" b="1" dirty="0">
                <a:solidFill>
                  <a:schemeClr val="bg2">
                    <a:lumMod val="25000"/>
                  </a:schemeClr>
                </a:solidFill>
                <a:ea typeface="Roboto" panose="02000000000000000000" pitchFamily="2" charset="0"/>
                <a:cs typeface="Bebas Neue" charset="0"/>
                <a:sym typeface="Bebas Neue" charset="0"/>
              </a:endParaRPr>
            </a:p>
          </p:txBody>
        </p:sp>
        <p:grpSp>
          <p:nvGrpSpPr>
            <p:cNvPr id="31808" name="Group 18"/>
            <p:cNvGrpSpPr>
              <a:grpSpLocks/>
            </p:cNvGrpSpPr>
            <p:nvPr/>
          </p:nvGrpSpPr>
          <p:grpSpPr bwMode="auto">
            <a:xfrm>
              <a:off x="31" y="117"/>
              <a:ext cx="621" cy="726"/>
              <a:chOff x="31" y="-1"/>
              <a:chExt cx="621" cy="726"/>
            </a:xfrm>
          </p:grpSpPr>
          <p:sp>
            <p:nvSpPr>
              <p:cNvPr id="26" name="Oval 19"/>
              <p:cNvSpPr>
                <a:spLocks/>
              </p:cNvSpPr>
              <p:nvPr/>
            </p:nvSpPr>
            <p:spPr bwMode="auto">
              <a:xfrm>
                <a:off x="31" y="-1"/>
                <a:ext cx="622" cy="726"/>
              </a:xfrm>
              <a:prstGeom prst="ellipse">
                <a:avLst/>
              </a:prstGeom>
              <a:solidFill>
                <a:schemeClr val="accent1">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788" dirty="0">
                  <a:solidFill>
                    <a:schemeClr val="bg1">
                      <a:lumMod val="65000"/>
                    </a:schemeClr>
                  </a:solidFill>
                </a:endParaRPr>
              </a:p>
            </p:txBody>
          </p:sp>
          <p:sp>
            <p:nvSpPr>
              <p:cNvPr id="27" name="Rectangle 20"/>
              <p:cNvSpPr>
                <a:spLocks/>
              </p:cNvSpPr>
              <p:nvPr/>
            </p:nvSpPr>
            <p:spPr bwMode="auto">
              <a:xfrm>
                <a:off x="61" y="138"/>
                <a:ext cx="551"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defRPr/>
                </a:pPr>
                <a:r>
                  <a:rPr lang="id-ID" altLang="id-ID" sz="1500" b="1" dirty="0">
                    <a:solidFill>
                      <a:schemeClr val="bg1">
                        <a:lumMod val="95000"/>
                      </a:schemeClr>
                    </a:solidFill>
                    <a:latin typeface="+mn-lt"/>
                    <a:ea typeface="MS PGothic" panose="020B0600070205080204" pitchFamily="34" charset="-128"/>
                    <a:cs typeface="Arial" panose="020B0604020202020204" pitchFamily="34" charset="0"/>
                    <a:sym typeface="Bebas Neue" panose="020B0606020202050201" pitchFamily="34" charset="0"/>
                  </a:rPr>
                  <a:t>3</a:t>
                </a:r>
                <a:endParaRPr lang="en-US" altLang="id-ID" sz="1500" b="1" dirty="0">
                  <a:solidFill>
                    <a:schemeClr val="bg1">
                      <a:lumMod val="65000"/>
                    </a:schemeClr>
                  </a:solidFill>
                  <a:latin typeface="+mn-lt"/>
                  <a:ea typeface="MS PGothic" panose="020B0600070205080204" pitchFamily="34" charset="-128"/>
                  <a:cs typeface="Arial" panose="020B0604020202020204" pitchFamily="34" charset="0"/>
                  <a:sym typeface="Bebas Neue" panose="020B0606020202050201" pitchFamily="34" charset="0"/>
                </a:endParaRPr>
              </a:p>
            </p:txBody>
          </p:sp>
        </p:grpSp>
      </p:grpSp>
      <p:grpSp>
        <p:nvGrpSpPr>
          <p:cNvPr id="28" name="Group 15"/>
          <p:cNvGrpSpPr>
            <a:grpSpLocks/>
          </p:cNvGrpSpPr>
          <p:nvPr/>
        </p:nvGrpSpPr>
        <p:grpSpPr bwMode="auto">
          <a:xfrm>
            <a:off x="6587729" y="2443163"/>
            <a:ext cx="1854994" cy="679846"/>
            <a:chOff x="-203" y="72"/>
            <a:chExt cx="4156" cy="1524"/>
          </a:xfrm>
        </p:grpSpPr>
        <p:sp>
          <p:nvSpPr>
            <p:cNvPr id="29" name="Rectangle 16"/>
            <p:cNvSpPr>
              <a:spLocks/>
            </p:cNvSpPr>
            <p:nvPr/>
          </p:nvSpPr>
          <p:spPr bwMode="auto">
            <a:xfrm>
              <a:off x="728" y="571"/>
              <a:ext cx="3225"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788" dirty="0" smtClean="0">
                  <a:ea typeface="Roboto" panose="02000000000000000000" pitchFamily="2" charset="0"/>
                  <a:cs typeface="Lato Light" charset="0"/>
                  <a:sym typeface="Lato Light" charset="0"/>
                </a:rPr>
                <a:t>Provides legal advice; assures compliance and adherence to federal and local law</a:t>
              </a:r>
              <a:endParaRPr lang="en-US" sz="788" dirty="0">
                <a:ea typeface="Roboto" panose="02000000000000000000" pitchFamily="2" charset="0"/>
                <a:cs typeface="Lato Light" charset="0"/>
                <a:sym typeface="Lato Light" charset="0"/>
              </a:endParaRPr>
            </a:p>
          </p:txBody>
        </p:sp>
        <p:sp>
          <p:nvSpPr>
            <p:cNvPr id="30" name="Rectangle 17"/>
            <p:cNvSpPr>
              <a:spLocks/>
            </p:cNvSpPr>
            <p:nvPr/>
          </p:nvSpPr>
          <p:spPr bwMode="auto">
            <a:xfrm>
              <a:off x="728" y="72"/>
              <a:ext cx="2777"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25" b="1" dirty="0" smtClean="0">
                  <a:solidFill>
                    <a:schemeClr val="bg2">
                      <a:lumMod val="25000"/>
                    </a:schemeClr>
                  </a:solidFill>
                  <a:ea typeface="Roboto" panose="02000000000000000000" pitchFamily="2" charset="0"/>
                  <a:cs typeface="Bebas Neue" charset="0"/>
                  <a:sym typeface="Bebas Neue" charset="0"/>
                </a:rPr>
                <a:t>Legal &amp; Regulatory Compliance</a:t>
              </a:r>
              <a:endParaRPr lang="en-US" sz="825" b="1" dirty="0">
                <a:solidFill>
                  <a:schemeClr val="bg2">
                    <a:lumMod val="25000"/>
                  </a:schemeClr>
                </a:solidFill>
                <a:ea typeface="Roboto" panose="02000000000000000000" pitchFamily="2" charset="0"/>
                <a:cs typeface="Bebas Neue" charset="0"/>
                <a:sym typeface="Bebas Neue" charset="0"/>
              </a:endParaRPr>
            </a:p>
          </p:txBody>
        </p:sp>
        <p:grpSp>
          <p:nvGrpSpPr>
            <p:cNvPr id="31803" name="Group 18"/>
            <p:cNvGrpSpPr>
              <a:grpSpLocks/>
            </p:cNvGrpSpPr>
            <p:nvPr/>
          </p:nvGrpSpPr>
          <p:grpSpPr bwMode="auto">
            <a:xfrm>
              <a:off x="-203" y="117"/>
              <a:ext cx="726" cy="726"/>
              <a:chOff x="-203" y="-1"/>
              <a:chExt cx="726" cy="726"/>
            </a:xfrm>
          </p:grpSpPr>
          <p:sp>
            <p:nvSpPr>
              <p:cNvPr id="32" name="Oval 19"/>
              <p:cNvSpPr>
                <a:spLocks/>
              </p:cNvSpPr>
              <p:nvPr/>
            </p:nvSpPr>
            <p:spPr bwMode="auto">
              <a:xfrm>
                <a:off x="-203" y="-1"/>
                <a:ext cx="726" cy="726"/>
              </a:xfrm>
              <a:prstGeom prst="ellipse">
                <a:avLst/>
              </a:prstGeom>
              <a:solidFill>
                <a:schemeClr val="accent4">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788" dirty="0">
                  <a:solidFill>
                    <a:schemeClr val="bg1">
                      <a:lumMod val="65000"/>
                    </a:schemeClr>
                  </a:solidFill>
                </a:endParaRPr>
              </a:p>
            </p:txBody>
          </p:sp>
          <p:sp>
            <p:nvSpPr>
              <p:cNvPr id="33" name="Rectangle 20"/>
              <p:cNvSpPr>
                <a:spLocks/>
              </p:cNvSpPr>
              <p:nvPr/>
            </p:nvSpPr>
            <p:spPr bwMode="auto">
              <a:xfrm>
                <a:off x="-123" y="117"/>
                <a:ext cx="55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defRPr/>
                </a:pPr>
                <a:r>
                  <a:rPr lang="id-ID" altLang="id-ID" sz="1500" b="1" dirty="0">
                    <a:solidFill>
                      <a:schemeClr val="bg1">
                        <a:lumMod val="95000"/>
                      </a:schemeClr>
                    </a:solidFill>
                    <a:latin typeface="+mn-lt"/>
                    <a:ea typeface="MS PGothic" panose="020B0600070205080204" pitchFamily="34" charset="-128"/>
                    <a:cs typeface="Arial" panose="020B0604020202020204" pitchFamily="34" charset="0"/>
                    <a:sym typeface="Bebas Neue" panose="020B0606020202050201" pitchFamily="34" charset="0"/>
                  </a:rPr>
                  <a:t>4</a:t>
                </a:r>
                <a:endParaRPr lang="en-US" altLang="id-ID" sz="1500" b="1" dirty="0">
                  <a:solidFill>
                    <a:schemeClr val="bg1">
                      <a:lumMod val="65000"/>
                    </a:schemeClr>
                  </a:solidFill>
                  <a:latin typeface="+mn-lt"/>
                  <a:ea typeface="MS PGothic" panose="020B0600070205080204" pitchFamily="34" charset="-128"/>
                  <a:cs typeface="Arial" panose="020B0604020202020204" pitchFamily="34" charset="0"/>
                  <a:sym typeface="Bebas Neue" panose="020B0606020202050201" pitchFamily="34" charset="0"/>
                </a:endParaRPr>
              </a:p>
            </p:txBody>
          </p:sp>
        </p:grpSp>
      </p:grpSp>
      <p:grpSp>
        <p:nvGrpSpPr>
          <p:cNvPr id="34" name="Group 15"/>
          <p:cNvGrpSpPr>
            <a:grpSpLocks/>
          </p:cNvGrpSpPr>
          <p:nvPr/>
        </p:nvGrpSpPr>
        <p:grpSpPr bwMode="auto">
          <a:xfrm>
            <a:off x="613172" y="3358753"/>
            <a:ext cx="1818084" cy="679846"/>
            <a:chOff x="37" y="72"/>
            <a:chExt cx="4072" cy="1524"/>
          </a:xfrm>
        </p:grpSpPr>
        <p:sp>
          <p:nvSpPr>
            <p:cNvPr id="35" name="Rectangle 16"/>
            <p:cNvSpPr>
              <a:spLocks/>
            </p:cNvSpPr>
            <p:nvPr/>
          </p:nvSpPr>
          <p:spPr bwMode="auto">
            <a:xfrm>
              <a:off x="968" y="571"/>
              <a:ext cx="3141"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00" dirty="0"/>
                <a:t>review contracts and funding agreements </a:t>
              </a:r>
            </a:p>
            <a:p>
              <a:pPr>
                <a:defRPr/>
              </a:pPr>
              <a:r>
                <a:rPr lang="en-US" sz="788" dirty="0" smtClean="0">
                  <a:solidFill>
                    <a:schemeClr val="bg2">
                      <a:lumMod val="75000"/>
                    </a:schemeClr>
                  </a:solidFill>
                  <a:ea typeface="Roboto" panose="02000000000000000000" pitchFamily="2" charset="0"/>
                  <a:cs typeface="Lato Light" charset="0"/>
                  <a:sym typeface="Lato Light" charset="0"/>
                </a:rPr>
                <a:t>.</a:t>
              </a:r>
              <a:endParaRPr lang="en-US" sz="788" dirty="0">
                <a:solidFill>
                  <a:schemeClr val="bg2">
                    <a:lumMod val="75000"/>
                  </a:schemeClr>
                </a:solidFill>
                <a:ea typeface="Roboto" panose="02000000000000000000" pitchFamily="2" charset="0"/>
                <a:cs typeface="Lato Light" charset="0"/>
                <a:sym typeface="Lato Light" charset="0"/>
              </a:endParaRPr>
            </a:p>
          </p:txBody>
        </p:sp>
        <p:sp>
          <p:nvSpPr>
            <p:cNvPr id="36" name="Rectangle 17"/>
            <p:cNvSpPr>
              <a:spLocks/>
            </p:cNvSpPr>
            <p:nvPr/>
          </p:nvSpPr>
          <p:spPr bwMode="auto">
            <a:xfrm>
              <a:off x="968" y="72"/>
              <a:ext cx="292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25" b="1" dirty="0" smtClean="0">
                  <a:solidFill>
                    <a:schemeClr val="bg2">
                      <a:lumMod val="25000"/>
                    </a:schemeClr>
                  </a:solidFill>
                  <a:ea typeface="Roboto" panose="02000000000000000000" pitchFamily="2" charset="0"/>
                  <a:cs typeface="Bebas Neue" charset="0"/>
                  <a:sym typeface="Bebas Neue" charset="0"/>
                </a:rPr>
                <a:t>Sponsored Projects</a:t>
              </a:r>
              <a:endParaRPr lang="en-US" sz="825" b="1" dirty="0">
                <a:solidFill>
                  <a:schemeClr val="bg2">
                    <a:lumMod val="25000"/>
                  </a:schemeClr>
                </a:solidFill>
                <a:ea typeface="Roboto" panose="02000000000000000000" pitchFamily="2" charset="0"/>
                <a:cs typeface="Bebas Neue" charset="0"/>
                <a:sym typeface="Bebas Neue" charset="0"/>
              </a:endParaRPr>
            </a:p>
          </p:txBody>
        </p:sp>
        <p:grpSp>
          <p:nvGrpSpPr>
            <p:cNvPr id="31798" name="Group 18"/>
            <p:cNvGrpSpPr>
              <a:grpSpLocks/>
            </p:cNvGrpSpPr>
            <p:nvPr/>
          </p:nvGrpSpPr>
          <p:grpSpPr bwMode="auto">
            <a:xfrm>
              <a:off x="37" y="117"/>
              <a:ext cx="726" cy="726"/>
              <a:chOff x="37" y="-1"/>
              <a:chExt cx="726" cy="726"/>
            </a:xfrm>
          </p:grpSpPr>
          <p:sp>
            <p:nvSpPr>
              <p:cNvPr id="38" name="Oval 19"/>
              <p:cNvSpPr>
                <a:spLocks/>
              </p:cNvSpPr>
              <p:nvPr/>
            </p:nvSpPr>
            <p:spPr bwMode="auto">
              <a:xfrm>
                <a:off x="37" y="-1"/>
                <a:ext cx="725" cy="726"/>
              </a:xfrm>
              <a:prstGeom prst="ellipse">
                <a:avLst/>
              </a:prstGeom>
              <a:solidFill>
                <a:schemeClr val="accent2"/>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788" dirty="0">
                  <a:solidFill>
                    <a:schemeClr val="bg1">
                      <a:lumMod val="65000"/>
                    </a:schemeClr>
                  </a:solidFill>
                </a:endParaRPr>
              </a:p>
            </p:txBody>
          </p:sp>
          <p:sp>
            <p:nvSpPr>
              <p:cNvPr id="39" name="Rectangle 20"/>
              <p:cNvSpPr>
                <a:spLocks/>
              </p:cNvSpPr>
              <p:nvPr/>
            </p:nvSpPr>
            <p:spPr bwMode="auto">
              <a:xfrm>
                <a:off x="120" y="117"/>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defRPr/>
                </a:pPr>
                <a:r>
                  <a:rPr lang="id-ID" altLang="id-ID" sz="1500" b="1" dirty="0">
                    <a:solidFill>
                      <a:schemeClr val="bg1">
                        <a:lumMod val="95000"/>
                      </a:schemeClr>
                    </a:solidFill>
                    <a:latin typeface="+mn-lt"/>
                    <a:ea typeface="MS PGothic" panose="020B0600070205080204" pitchFamily="34" charset="-128"/>
                    <a:cs typeface="Arial" panose="020B0604020202020204" pitchFamily="34" charset="0"/>
                    <a:sym typeface="Bebas Neue" panose="020B0606020202050201" pitchFamily="34" charset="0"/>
                  </a:rPr>
                  <a:t>5</a:t>
                </a:r>
                <a:endParaRPr lang="en-US" altLang="id-ID" sz="1200" b="1" dirty="0">
                  <a:solidFill>
                    <a:schemeClr val="bg1">
                      <a:lumMod val="65000"/>
                    </a:schemeClr>
                  </a:solidFill>
                  <a:latin typeface="+mn-lt"/>
                  <a:ea typeface="MS PGothic" panose="020B0600070205080204" pitchFamily="34" charset="-128"/>
                  <a:cs typeface="Arial" panose="020B0604020202020204" pitchFamily="34" charset="0"/>
                  <a:sym typeface="Bebas Neue" panose="020B0606020202050201" pitchFamily="34" charset="0"/>
                </a:endParaRPr>
              </a:p>
            </p:txBody>
          </p:sp>
        </p:grpSp>
      </p:grpSp>
      <p:grpSp>
        <p:nvGrpSpPr>
          <p:cNvPr id="40" name="Group 15"/>
          <p:cNvGrpSpPr>
            <a:grpSpLocks/>
          </p:cNvGrpSpPr>
          <p:nvPr/>
        </p:nvGrpSpPr>
        <p:grpSpPr bwMode="auto">
          <a:xfrm>
            <a:off x="2582466" y="3358753"/>
            <a:ext cx="1827609" cy="679846"/>
            <a:chOff x="37" y="72"/>
            <a:chExt cx="4092" cy="1524"/>
          </a:xfrm>
        </p:grpSpPr>
        <p:sp>
          <p:nvSpPr>
            <p:cNvPr id="41" name="Rectangle 16"/>
            <p:cNvSpPr>
              <a:spLocks/>
            </p:cNvSpPr>
            <p:nvPr/>
          </p:nvSpPr>
          <p:spPr bwMode="auto">
            <a:xfrm>
              <a:off x="967" y="571"/>
              <a:ext cx="3162"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800" dirty="0" smtClean="0"/>
                <a:t>Provides </a:t>
              </a:r>
              <a:r>
                <a:rPr lang="en-US" sz="800" dirty="0"/>
                <a:t>guidance to investigators in relation to the management of the study drugs. </a:t>
              </a:r>
            </a:p>
          </p:txBody>
        </p:sp>
        <p:sp>
          <p:nvSpPr>
            <p:cNvPr id="42" name="Rectangle 17"/>
            <p:cNvSpPr>
              <a:spLocks/>
            </p:cNvSpPr>
            <p:nvPr/>
          </p:nvSpPr>
          <p:spPr bwMode="auto">
            <a:xfrm>
              <a:off x="967" y="72"/>
              <a:ext cx="288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25" b="1" dirty="0" smtClean="0">
                  <a:solidFill>
                    <a:schemeClr val="bg2">
                      <a:lumMod val="25000"/>
                    </a:schemeClr>
                  </a:solidFill>
                  <a:ea typeface="Roboto" panose="02000000000000000000" pitchFamily="2" charset="0"/>
                  <a:cs typeface="Bebas Neue" charset="0"/>
                  <a:sym typeface="Bebas Neue" charset="0"/>
                </a:rPr>
                <a:t>Pharmacy</a:t>
              </a:r>
              <a:endParaRPr lang="en-US" sz="825" b="1" dirty="0">
                <a:solidFill>
                  <a:schemeClr val="bg2">
                    <a:lumMod val="25000"/>
                  </a:schemeClr>
                </a:solidFill>
                <a:ea typeface="Roboto" panose="02000000000000000000" pitchFamily="2" charset="0"/>
                <a:cs typeface="Bebas Neue" charset="0"/>
                <a:sym typeface="Bebas Neue" charset="0"/>
              </a:endParaRPr>
            </a:p>
          </p:txBody>
        </p:sp>
        <p:grpSp>
          <p:nvGrpSpPr>
            <p:cNvPr id="31793" name="Group 18"/>
            <p:cNvGrpSpPr>
              <a:grpSpLocks/>
            </p:cNvGrpSpPr>
            <p:nvPr/>
          </p:nvGrpSpPr>
          <p:grpSpPr bwMode="auto">
            <a:xfrm>
              <a:off x="37" y="118"/>
              <a:ext cx="726" cy="726"/>
              <a:chOff x="37" y="0"/>
              <a:chExt cx="726" cy="726"/>
            </a:xfrm>
          </p:grpSpPr>
          <p:sp>
            <p:nvSpPr>
              <p:cNvPr id="44" name="Oval 19"/>
              <p:cNvSpPr>
                <a:spLocks/>
              </p:cNvSpPr>
              <p:nvPr/>
            </p:nvSpPr>
            <p:spPr bwMode="auto">
              <a:xfrm>
                <a:off x="37" y="-1"/>
                <a:ext cx="725" cy="726"/>
              </a:xfrm>
              <a:prstGeom prst="ellipse">
                <a:avLst/>
              </a:prstGeom>
              <a:solidFill>
                <a:schemeClr val="accent5"/>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defRPr/>
                </a:pPr>
                <a:endParaRPr lang="id-ID" altLang="id-ID" sz="788" dirty="0">
                  <a:solidFill>
                    <a:schemeClr val="bg1">
                      <a:lumMod val="65000"/>
                    </a:schemeClr>
                  </a:solidFill>
                  <a:latin typeface="+mn-lt"/>
                </a:endParaRPr>
              </a:p>
            </p:txBody>
          </p:sp>
          <p:sp>
            <p:nvSpPr>
              <p:cNvPr id="45" name="Rectangle 20"/>
              <p:cNvSpPr>
                <a:spLocks/>
              </p:cNvSpPr>
              <p:nvPr/>
            </p:nvSpPr>
            <p:spPr bwMode="auto">
              <a:xfrm>
                <a:off x="120" y="117"/>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defRPr/>
                </a:pPr>
                <a:r>
                  <a:rPr lang="id-ID" altLang="id-ID" sz="1500" b="1" dirty="0">
                    <a:solidFill>
                      <a:schemeClr val="bg1">
                        <a:lumMod val="95000"/>
                      </a:schemeClr>
                    </a:solidFill>
                    <a:latin typeface="+mn-lt"/>
                    <a:ea typeface="MS PGothic" panose="020B0600070205080204" pitchFamily="34" charset="-128"/>
                    <a:cs typeface="Arial" panose="020B0604020202020204" pitchFamily="34" charset="0"/>
                    <a:sym typeface="Bebas Neue" panose="020B0606020202050201" pitchFamily="34" charset="0"/>
                  </a:rPr>
                  <a:t>6</a:t>
                </a:r>
                <a:endParaRPr lang="en-US" altLang="id-ID" sz="1500" b="1" dirty="0">
                  <a:solidFill>
                    <a:schemeClr val="bg1">
                      <a:lumMod val="65000"/>
                    </a:schemeClr>
                  </a:solidFill>
                  <a:latin typeface="+mn-lt"/>
                  <a:ea typeface="MS PGothic" panose="020B0600070205080204" pitchFamily="34" charset="-128"/>
                  <a:cs typeface="Arial" panose="020B0604020202020204" pitchFamily="34" charset="0"/>
                  <a:sym typeface="Bebas Neue" panose="020B0606020202050201" pitchFamily="34" charset="0"/>
                </a:endParaRPr>
              </a:p>
            </p:txBody>
          </p:sp>
        </p:grpSp>
      </p:grpSp>
      <p:grpSp>
        <p:nvGrpSpPr>
          <p:cNvPr id="46" name="Group 15"/>
          <p:cNvGrpSpPr>
            <a:grpSpLocks/>
          </p:cNvGrpSpPr>
          <p:nvPr/>
        </p:nvGrpSpPr>
        <p:grpSpPr bwMode="auto">
          <a:xfrm>
            <a:off x="4605338" y="3355181"/>
            <a:ext cx="1822847" cy="681038"/>
            <a:chOff x="37" y="72"/>
            <a:chExt cx="4083" cy="1524"/>
          </a:xfrm>
        </p:grpSpPr>
        <p:sp>
          <p:nvSpPr>
            <p:cNvPr id="47" name="Rectangle 16"/>
            <p:cNvSpPr>
              <a:spLocks/>
            </p:cNvSpPr>
            <p:nvPr/>
          </p:nvSpPr>
          <p:spPr bwMode="auto">
            <a:xfrm>
              <a:off x="968" y="573"/>
              <a:ext cx="3152"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00" dirty="0" smtClean="0">
                  <a:ea typeface="Roboto" panose="02000000000000000000" pitchFamily="2" charset="0"/>
                  <a:cs typeface="Lato Light" charset="0"/>
                  <a:sym typeface="Lato Light" charset="0"/>
                </a:rPr>
                <a:t>Interfaces with Investigator to ensure data integrity</a:t>
              </a:r>
              <a:endParaRPr lang="en-US" sz="800" dirty="0">
                <a:ea typeface="Roboto" panose="02000000000000000000" pitchFamily="2" charset="0"/>
                <a:cs typeface="Lato Light" charset="0"/>
                <a:sym typeface="Lato Light" charset="0"/>
              </a:endParaRPr>
            </a:p>
          </p:txBody>
        </p:sp>
        <p:sp>
          <p:nvSpPr>
            <p:cNvPr id="48" name="Rectangle 17"/>
            <p:cNvSpPr>
              <a:spLocks/>
            </p:cNvSpPr>
            <p:nvPr/>
          </p:nvSpPr>
          <p:spPr bwMode="auto">
            <a:xfrm>
              <a:off x="968" y="72"/>
              <a:ext cx="2907"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25" b="1" dirty="0" smtClean="0">
                  <a:solidFill>
                    <a:schemeClr val="bg2">
                      <a:lumMod val="25000"/>
                    </a:schemeClr>
                  </a:solidFill>
                  <a:ea typeface="Roboto" panose="02000000000000000000" pitchFamily="2" charset="0"/>
                  <a:cs typeface="Bebas Neue" charset="0"/>
                  <a:sym typeface="Bebas Neue" charset="0"/>
                </a:rPr>
                <a:t>Research Computing Group</a:t>
              </a:r>
              <a:endParaRPr lang="en-US" sz="825" b="1" dirty="0">
                <a:solidFill>
                  <a:schemeClr val="bg2">
                    <a:lumMod val="25000"/>
                  </a:schemeClr>
                </a:solidFill>
                <a:ea typeface="Roboto" panose="02000000000000000000" pitchFamily="2" charset="0"/>
                <a:cs typeface="Bebas Neue" charset="0"/>
                <a:sym typeface="Bebas Neue" charset="0"/>
              </a:endParaRPr>
            </a:p>
          </p:txBody>
        </p:sp>
        <p:grpSp>
          <p:nvGrpSpPr>
            <p:cNvPr id="31788" name="Group 18"/>
            <p:cNvGrpSpPr>
              <a:grpSpLocks/>
            </p:cNvGrpSpPr>
            <p:nvPr/>
          </p:nvGrpSpPr>
          <p:grpSpPr bwMode="auto">
            <a:xfrm>
              <a:off x="37" y="117"/>
              <a:ext cx="726" cy="725"/>
              <a:chOff x="37" y="-1"/>
              <a:chExt cx="726" cy="725"/>
            </a:xfrm>
          </p:grpSpPr>
          <p:sp>
            <p:nvSpPr>
              <p:cNvPr id="50" name="Oval 19"/>
              <p:cNvSpPr>
                <a:spLocks/>
              </p:cNvSpPr>
              <p:nvPr/>
            </p:nvSpPr>
            <p:spPr bwMode="auto">
              <a:xfrm>
                <a:off x="37" y="-1"/>
                <a:ext cx="725" cy="725"/>
              </a:xfrm>
              <a:prstGeom prst="ellipse">
                <a:avLst/>
              </a:prstGeom>
              <a:solidFill>
                <a:schemeClr val="accent2">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788" dirty="0">
                  <a:solidFill>
                    <a:schemeClr val="bg1">
                      <a:lumMod val="65000"/>
                    </a:schemeClr>
                  </a:solidFill>
                </a:endParaRPr>
              </a:p>
            </p:txBody>
          </p:sp>
          <p:sp>
            <p:nvSpPr>
              <p:cNvPr id="51" name="Rectangle 20"/>
              <p:cNvSpPr>
                <a:spLocks/>
              </p:cNvSpPr>
              <p:nvPr/>
            </p:nvSpPr>
            <p:spPr bwMode="auto">
              <a:xfrm>
                <a:off x="120" y="117"/>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defRPr/>
                </a:pPr>
                <a:r>
                  <a:rPr lang="id-ID" altLang="id-ID" sz="1500" b="1" dirty="0">
                    <a:solidFill>
                      <a:schemeClr val="bg1">
                        <a:lumMod val="95000"/>
                      </a:schemeClr>
                    </a:solidFill>
                    <a:latin typeface="+mn-lt"/>
                    <a:ea typeface="MS PGothic" panose="020B0600070205080204" pitchFamily="34" charset="-128"/>
                    <a:cs typeface="Arial" panose="020B0604020202020204" pitchFamily="34" charset="0"/>
                    <a:sym typeface="Bebas Neue" panose="020B0606020202050201" pitchFamily="34" charset="0"/>
                  </a:rPr>
                  <a:t>7</a:t>
                </a:r>
                <a:endParaRPr lang="en-US" altLang="id-ID" sz="1500" b="1" dirty="0">
                  <a:solidFill>
                    <a:schemeClr val="bg1">
                      <a:lumMod val="65000"/>
                    </a:schemeClr>
                  </a:solidFill>
                  <a:latin typeface="+mn-lt"/>
                  <a:ea typeface="MS PGothic" panose="020B0600070205080204" pitchFamily="34" charset="-128"/>
                  <a:cs typeface="Arial" panose="020B0604020202020204" pitchFamily="34" charset="0"/>
                  <a:sym typeface="Bebas Neue" panose="020B0606020202050201" pitchFamily="34" charset="0"/>
                </a:endParaRPr>
              </a:p>
            </p:txBody>
          </p:sp>
        </p:grpSp>
      </p:grpSp>
      <p:grpSp>
        <p:nvGrpSpPr>
          <p:cNvPr id="52" name="Group 15"/>
          <p:cNvGrpSpPr>
            <a:grpSpLocks/>
          </p:cNvGrpSpPr>
          <p:nvPr/>
        </p:nvGrpSpPr>
        <p:grpSpPr bwMode="auto">
          <a:xfrm>
            <a:off x="6587729" y="3355181"/>
            <a:ext cx="1854994" cy="681038"/>
            <a:chOff x="-203" y="72"/>
            <a:chExt cx="4156" cy="1524"/>
          </a:xfrm>
        </p:grpSpPr>
        <p:sp>
          <p:nvSpPr>
            <p:cNvPr id="53" name="Rectangle 16"/>
            <p:cNvSpPr>
              <a:spLocks/>
            </p:cNvSpPr>
            <p:nvPr/>
          </p:nvSpPr>
          <p:spPr bwMode="auto">
            <a:xfrm>
              <a:off x="728" y="573"/>
              <a:ext cx="3225"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788" dirty="0" smtClean="0">
                  <a:ea typeface="Roboto" panose="02000000000000000000" pitchFamily="2" charset="0"/>
                  <a:cs typeface="Lato Light" charset="0"/>
                  <a:sym typeface="Lato Light" charset="0"/>
                </a:rPr>
                <a:t>Provides screening and determine preliminary eligibility of participant</a:t>
              </a:r>
              <a:endParaRPr lang="en-US" sz="788" dirty="0">
                <a:ea typeface="Roboto" panose="02000000000000000000" pitchFamily="2" charset="0"/>
                <a:cs typeface="Lato Light" charset="0"/>
                <a:sym typeface="Lato Light" charset="0"/>
              </a:endParaRPr>
            </a:p>
          </p:txBody>
        </p:sp>
        <p:sp>
          <p:nvSpPr>
            <p:cNvPr id="54" name="Rectangle 17"/>
            <p:cNvSpPr>
              <a:spLocks/>
            </p:cNvSpPr>
            <p:nvPr/>
          </p:nvSpPr>
          <p:spPr bwMode="auto">
            <a:xfrm>
              <a:off x="728" y="72"/>
              <a:ext cx="2777"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25" b="1" dirty="0" smtClean="0">
                  <a:solidFill>
                    <a:schemeClr val="bg2">
                      <a:lumMod val="25000"/>
                    </a:schemeClr>
                  </a:solidFill>
                  <a:ea typeface="Roboto" panose="02000000000000000000" pitchFamily="2" charset="0"/>
                  <a:cs typeface="Bebas Neue" charset="0"/>
                  <a:sym typeface="Bebas Neue" charset="0"/>
                </a:rPr>
                <a:t>Recruiting</a:t>
              </a:r>
              <a:endParaRPr lang="en-US" sz="825" b="1" dirty="0">
                <a:solidFill>
                  <a:schemeClr val="bg2">
                    <a:lumMod val="25000"/>
                  </a:schemeClr>
                </a:solidFill>
                <a:ea typeface="Roboto" panose="02000000000000000000" pitchFamily="2" charset="0"/>
                <a:cs typeface="Bebas Neue" charset="0"/>
                <a:sym typeface="Bebas Neue" charset="0"/>
              </a:endParaRPr>
            </a:p>
          </p:txBody>
        </p:sp>
        <p:grpSp>
          <p:nvGrpSpPr>
            <p:cNvPr id="31783" name="Group 18"/>
            <p:cNvGrpSpPr>
              <a:grpSpLocks/>
            </p:cNvGrpSpPr>
            <p:nvPr/>
          </p:nvGrpSpPr>
          <p:grpSpPr bwMode="auto">
            <a:xfrm>
              <a:off x="-203" y="117"/>
              <a:ext cx="726" cy="725"/>
              <a:chOff x="-203" y="-1"/>
              <a:chExt cx="726" cy="725"/>
            </a:xfrm>
          </p:grpSpPr>
          <p:sp>
            <p:nvSpPr>
              <p:cNvPr id="56" name="Oval 19"/>
              <p:cNvSpPr>
                <a:spLocks/>
              </p:cNvSpPr>
              <p:nvPr/>
            </p:nvSpPr>
            <p:spPr bwMode="auto">
              <a:xfrm>
                <a:off x="-203" y="-1"/>
                <a:ext cx="726" cy="725"/>
              </a:xfrm>
              <a:prstGeom prst="ellipse">
                <a:avLst/>
              </a:prstGeom>
              <a:solidFill>
                <a:schemeClr val="accent5">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788" dirty="0">
                  <a:solidFill>
                    <a:schemeClr val="bg1">
                      <a:lumMod val="65000"/>
                    </a:schemeClr>
                  </a:solidFill>
                </a:endParaRPr>
              </a:p>
            </p:txBody>
          </p:sp>
          <p:sp>
            <p:nvSpPr>
              <p:cNvPr id="57" name="Rectangle 20"/>
              <p:cNvSpPr>
                <a:spLocks/>
              </p:cNvSpPr>
              <p:nvPr/>
            </p:nvSpPr>
            <p:spPr bwMode="auto">
              <a:xfrm>
                <a:off x="-120" y="138"/>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defRPr/>
                </a:pPr>
                <a:r>
                  <a:rPr lang="id-ID" altLang="id-ID" sz="1500" b="1" dirty="0">
                    <a:solidFill>
                      <a:schemeClr val="bg1">
                        <a:lumMod val="95000"/>
                      </a:schemeClr>
                    </a:solidFill>
                    <a:latin typeface="+mn-lt"/>
                    <a:ea typeface="MS PGothic" panose="020B0600070205080204" pitchFamily="34" charset="-128"/>
                    <a:cs typeface="Arial" panose="020B0604020202020204" pitchFamily="34" charset="0"/>
                    <a:sym typeface="Bebas Neue" panose="020B0606020202050201" pitchFamily="34" charset="0"/>
                  </a:rPr>
                  <a:t>8</a:t>
                </a:r>
                <a:endParaRPr lang="en-US" altLang="id-ID" sz="1500" b="1" dirty="0">
                  <a:solidFill>
                    <a:schemeClr val="bg1">
                      <a:lumMod val="65000"/>
                    </a:schemeClr>
                  </a:solidFill>
                  <a:latin typeface="+mn-lt"/>
                  <a:ea typeface="MS PGothic" panose="020B0600070205080204" pitchFamily="34" charset="-128"/>
                  <a:cs typeface="Arial" panose="020B0604020202020204" pitchFamily="34" charset="0"/>
                  <a:sym typeface="Bebas Neue" panose="020B0606020202050201" pitchFamily="34" charset="0"/>
                </a:endParaRPr>
              </a:p>
            </p:txBody>
          </p:sp>
        </p:grpSp>
      </p:grpSp>
      <p:grpSp>
        <p:nvGrpSpPr>
          <p:cNvPr id="60" name="Group 15"/>
          <p:cNvGrpSpPr>
            <a:grpSpLocks/>
          </p:cNvGrpSpPr>
          <p:nvPr/>
        </p:nvGrpSpPr>
        <p:grpSpPr bwMode="auto">
          <a:xfrm>
            <a:off x="613172" y="4249341"/>
            <a:ext cx="1818084" cy="679846"/>
            <a:chOff x="37" y="72"/>
            <a:chExt cx="4072" cy="1524"/>
          </a:xfrm>
        </p:grpSpPr>
        <p:sp>
          <p:nvSpPr>
            <p:cNvPr id="61" name="Rectangle 16"/>
            <p:cNvSpPr>
              <a:spLocks/>
            </p:cNvSpPr>
            <p:nvPr/>
          </p:nvSpPr>
          <p:spPr bwMode="auto">
            <a:xfrm>
              <a:off x="968" y="571"/>
              <a:ext cx="3141"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00" dirty="0" smtClean="0">
                  <a:ea typeface="Roboto" panose="02000000000000000000" pitchFamily="2" charset="0"/>
                  <a:cs typeface="Lato Light" charset="0"/>
                  <a:sym typeface="Lato Light" charset="0"/>
                </a:rPr>
                <a:t>Makes Informed decisions to participate.</a:t>
              </a:r>
              <a:endParaRPr lang="en-US" sz="800" dirty="0">
                <a:ea typeface="Roboto" panose="02000000000000000000" pitchFamily="2" charset="0"/>
                <a:cs typeface="Lato Light" charset="0"/>
                <a:sym typeface="Lato Light" charset="0"/>
              </a:endParaRPr>
            </a:p>
          </p:txBody>
        </p:sp>
        <p:sp>
          <p:nvSpPr>
            <p:cNvPr id="62" name="Rectangle 17"/>
            <p:cNvSpPr>
              <a:spLocks/>
            </p:cNvSpPr>
            <p:nvPr/>
          </p:nvSpPr>
          <p:spPr bwMode="auto">
            <a:xfrm>
              <a:off x="882" y="72"/>
              <a:ext cx="292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25" b="1" dirty="0" smtClean="0">
                  <a:solidFill>
                    <a:schemeClr val="bg2">
                      <a:lumMod val="25000"/>
                    </a:schemeClr>
                  </a:solidFill>
                  <a:ea typeface="Roboto" panose="02000000000000000000" pitchFamily="2" charset="0"/>
                  <a:cs typeface="Bebas Neue" charset="0"/>
                  <a:sym typeface="Bebas Neue" charset="0"/>
                </a:rPr>
                <a:t>Research Participant</a:t>
              </a:r>
              <a:endParaRPr lang="en-US" sz="825" b="1" dirty="0">
                <a:solidFill>
                  <a:schemeClr val="bg2">
                    <a:lumMod val="25000"/>
                  </a:schemeClr>
                </a:solidFill>
                <a:ea typeface="Roboto" panose="02000000000000000000" pitchFamily="2" charset="0"/>
                <a:cs typeface="Bebas Neue" charset="0"/>
                <a:sym typeface="Bebas Neue" charset="0"/>
              </a:endParaRPr>
            </a:p>
          </p:txBody>
        </p:sp>
        <p:grpSp>
          <p:nvGrpSpPr>
            <p:cNvPr id="31778" name="Group 18"/>
            <p:cNvGrpSpPr>
              <a:grpSpLocks/>
            </p:cNvGrpSpPr>
            <p:nvPr/>
          </p:nvGrpSpPr>
          <p:grpSpPr bwMode="auto">
            <a:xfrm>
              <a:off x="37" y="117"/>
              <a:ext cx="726" cy="726"/>
              <a:chOff x="37" y="-1"/>
              <a:chExt cx="726" cy="726"/>
            </a:xfrm>
          </p:grpSpPr>
          <p:sp>
            <p:nvSpPr>
              <p:cNvPr id="64" name="Oval 19"/>
              <p:cNvSpPr>
                <a:spLocks/>
              </p:cNvSpPr>
              <p:nvPr/>
            </p:nvSpPr>
            <p:spPr bwMode="auto">
              <a:xfrm>
                <a:off x="37" y="-1"/>
                <a:ext cx="725" cy="726"/>
              </a:xfrm>
              <a:prstGeom prst="ellipse">
                <a:avLst/>
              </a:prstGeom>
              <a:solidFill>
                <a:schemeClr val="accent3"/>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788" dirty="0">
                  <a:solidFill>
                    <a:schemeClr val="bg1">
                      <a:lumMod val="65000"/>
                    </a:schemeClr>
                  </a:solidFill>
                </a:endParaRPr>
              </a:p>
            </p:txBody>
          </p:sp>
          <p:sp>
            <p:nvSpPr>
              <p:cNvPr id="65" name="Rectangle 20"/>
              <p:cNvSpPr>
                <a:spLocks/>
              </p:cNvSpPr>
              <p:nvPr/>
            </p:nvSpPr>
            <p:spPr bwMode="auto">
              <a:xfrm>
                <a:off x="120" y="138"/>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defRPr/>
                </a:pPr>
                <a:r>
                  <a:rPr lang="id-ID" altLang="id-ID" sz="1500" b="1" dirty="0">
                    <a:solidFill>
                      <a:schemeClr val="bg1">
                        <a:lumMod val="95000"/>
                      </a:schemeClr>
                    </a:solidFill>
                    <a:latin typeface="+mn-lt"/>
                    <a:ea typeface="MS PGothic" panose="020B0600070205080204" pitchFamily="34" charset="-128"/>
                    <a:cs typeface="Arial" panose="020B0604020202020204" pitchFamily="34" charset="0"/>
                    <a:sym typeface="Bebas Neue" panose="020B0606020202050201" pitchFamily="34" charset="0"/>
                  </a:rPr>
                  <a:t>9</a:t>
                </a:r>
                <a:endParaRPr lang="en-US" altLang="id-ID" sz="1500" b="1" dirty="0">
                  <a:solidFill>
                    <a:schemeClr val="bg1">
                      <a:lumMod val="65000"/>
                    </a:schemeClr>
                  </a:solidFill>
                  <a:latin typeface="+mn-lt"/>
                  <a:ea typeface="MS PGothic" panose="020B0600070205080204" pitchFamily="34" charset="-128"/>
                  <a:cs typeface="Arial" panose="020B0604020202020204" pitchFamily="34" charset="0"/>
                  <a:sym typeface="Bebas Neue" panose="020B0606020202050201" pitchFamily="34" charset="0"/>
                </a:endParaRPr>
              </a:p>
            </p:txBody>
          </p:sp>
        </p:grpSp>
      </p:grpSp>
      <p:grpSp>
        <p:nvGrpSpPr>
          <p:cNvPr id="66" name="Group 15"/>
          <p:cNvGrpSpPr>
            <a:grpSpLocks/>
          </p:cNvGrpSpPr>
          <p:nvPr/>
        </p:nvGrpSpPr>
        <p:grpSpPr bwMode="auto">
          <a:xfrm>
            <a:off x="2582466" y="4249341"/>
            <a:ext cx="1827609" cy="781109"/>
            <a:chOff x="37" y="72"/>
            <a:chExt cx="4092" cy="1751"/>
          </a:xfrm>
        </p:grpSpPr>
        <p:sp>
          <p:nvSpPr>
            <p:cNvPr id="67" name="Rectangle 16"/>
            <p:cNvSpPr>
              <a:spLocks/>
            </p:cNvSpPr>
            <p:nvPr/>
          </p:nvSpPr>
          <p:spPr bwMode="auto">
            <a:xfrm>
              <a:off x="967" y="798"/>
              <a:ext cx="3162"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00" dirty="0" smtClean="0">
                  <a:ea typeface="Roboto" panose="02000000000000000000" pitchFamily="2" charset="0"/>
                  <a:cs typeface="Lato Light" charset="0"/>
                  <a:sym typeface="Lato Light" charset="0"/>
                </a:rPr>
                <a:t>Provides additional review, if necessary</a:t>
              </a:r>
              <a:endParaRPr lang="en-US" sz="800" dirty="0">
                <a:ea typeface="Roboto" panose="02000000000000000000" pitchFamily="2" charset="0"/>
                <a:cs typeface="Lato Light" charset="0"/>
                <a:sym typeface="Lato Light" charset="0"/>
              </a:endParaRPr>
            </a:p>
          </p:txBody>
        </p:sp>
        <p:sp>
          <p:nvSpPr>
            <p:cNvPr id="68" name="Rectangle 17"/>
            <p:cNvSpPr>
              <a:spLocks/>
            </p:cNvSpPr>
            <p:nvPr/>
          </p:nvSpPr>
          <p:spPr bwMode="auto">
            <a:xfrm>
              <a:off x="967" y="72"/>
              <a:ext cx="3162"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25" b="1" dirty="0" smtClean="0">
                  <a:solidFill>
                    <a:schemeClr val="bg2">
                      <a:lumMod val="25000"/>
                    </a:schemeClr>
                  </a:solidFill>
                  <a:ea typeface="Roboto" panose="02000000000000000000" pitchFamily="2" charset="0"/>
                  <a:cs typeface="Bebas Neue" charset="0"/>
                  <a:sym typeface="Bebas Neue" charset="0"/>
                </a:rPr>
                <a:t>Committees (Radiation Safety, Institutional Biosafety)</a:t>
              </a:r>
              <a:endParaRPr lang="en-US" sz="825" b="1" dirty="0">
                <a:solidFill>
                  <a:schemeClr val="bg2">
                    <a:lumMod val="25000"/>
                  </a:schemeClr>
                </a:solidFill>
                <a:ea typeface="Roboto" panose="02000000000000000000" pitchFamily="2" charset="0"/>
                <a:cs typeface="Bebas Neue" charset="0"/>
                <a:sym typeface="Bebas Neue" charset="0"/>
              </a:endParaRPr>
            </a:p>
          </p:txBody>
        </p:sp>
        <p:grpSp>
          <p:nvGrpSpPr>
            <p:cNvPr id="31773" name="Group 18"/>
            <p:cNvGrpSpPr>
              <a:grpSpLocks/>
            </p:cNvGrpSpPr>
            <p:nvPr/>
          </p:nvGrpSpPr>
          <p:grpSpPr bwMode="auto">
            <a:xfrm>
              <a:off x="37" y="118"/>
              <a:ext cx="726" cy="726"/>
              <a:chOff x="37" y="0"/>
              <a:chExt cx="726" cy="726"/>
            </a:xfrm>
          </p:grpSpPr>
          <p:sp>
            <p:nvSpPr>
              <p:cNvPr id="70" name="Oval 19"/>
              <p:cNvSpPr>
                <a:spLocks/>
              </p:cNvSpPr>
              <p:nvPr/>
            </p:nvSpPr>
            <p:spPr bwMode="auto">
              <a:xfrm>
                <a:off x="37" y="-1"/>
                <a:ext cx="725" cy="726"/>
              </a:xfrm>
              <a:prstGeom prst="ellipse">
                <a:avLst/>
              </a:prstGeom>
              <a:solidFill>
                <a:schemeClr val="accent6"/>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defRPr/>
                </a:pPr>
                <a:endParaRPr lang="id-ID" altLang="id-ID" sz="788" dirty="0">
                  <a:solidFill>
                    <a:schemeClr val="bg1">
                      <a:lumMod val="65000"/>
                    </a:schemeClr>
                  </a:solidFill>
                  <a:latin typeface="+mn-lt"/>
                </a:endParaRPr>
              </a:p>
            </p:txBody>
          </p:sp>
          <p:sp>
            <p:nvSpPr>
              <p:cNvPr id="71" name="Rectangle 20"/>
              <p:cNvSpPr>
                <a:spLocks/>
              </p:cNvSpPr>
              <p:nvPr/>
            </p:nvSpPr>
            <p:spPr bwMode="auto">
              <a:xfrm>
                <a:off x="120" y="135"/>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defRPr/>
                </a:pPr>
                <a:r>
                  <a:rPr lang="id-ID" altLang="id-ID" sz="1500" b="1" dirty="0">
                    <a:solidFill>
                      <a:schemeClr val="bg1">
                        <a:lumMod val="95000"/>
                      </a:schemeClr>
                    </a:solidFill>
                    <a:latin typeface="+mn-lt"/>
                    <a:ea typeface="MS PGothic" panose="020B0600070205080204" pitchFamily="34" charset="-128"/>
                    <a:cs typeface="Arial" panose="020B0604020202020204" pitchFamily="34" charset="0"/>
                    <a:sym typeface="Bebas Neue" panose="020B0606020202050201" pitchFamily="34" charset="0"/>
                  </a:rPr>
                  <a:t>10</a:t>
                </a:r>
                <a:endParaRPr lang="en-US" altLang="id-ID" sz="1500" b="1" dirty="0">
                  <a:solidFill>
                    <a:schemeClr val="bg1">
                      <a:lumMod val="65000"/>
                    </a:schemeClr>
                  </a:solidFill>
                  <a:latin typeface="+mn-lt"/>
                  <a:ea typeface="MS PGothic" panose="020B0600070205080204" pitchFamily="34" charset="-128"/>
                  <a:cs typeface="Arial" panose="020B0604020202020204" pitchFamily="34" charset="0"/>
                  <a:sym typeface="Bebas Neue" panose="020B0606020202050201" pitchFamily="34" charset="0"/>
                </a:endParaRPr>
              </a:p>
            </p:txBody>
          </p:sp>
        </p:grpSp>
      </p:grpSp>
      <p:grpSp>
        <p:nvGrpSpPr>
          <p:cNvPr id="72" name="Group 15"/>
          <p:cNvGrpSpPr>
            <a:grpSpLocks/>
          </p:cNvGrpSpPr>
          <p:nvPr/>
        </p:nvGrpSpPr>
        <p:grpSpPr bwMode="auto">
          <a:xfrm>
            <a:off x="4605338" y="4246960"/>
            <a:ext cx="1822847" cy="681038"/>
            <a:chOff x="37" y="72"/>
            <a:chExt cx="4083" cy="1524"/>
          </a:xfrm>
        </p:grpSpPr>
        <p:sp>
          <p:nvSpPr>
            <p:cNvPr id="73" name="Rectangle 16"/>
            <p:cNvSpPr>
              <a:spLocks/>
            </p:cNvSpPr>
            <p:nvPr/>
          </p:nvSpPr>
          <p:spPr bwMode="auto">
            <a:xfrm>
              <a:off x="968" y="573"/>
              <a:ext cx="3152"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788" dirty="0" smtClean="0">
                  <a:ea typeface="Roboto" panose="02000000000000000000" pitchFamily="2" charset="0"/>
                  <a:cs typeface="Lato Light" charset="0"/>
                  <a:sym typeface="Lato Light" charset="0"/>
                </a:rPr>
                <a:t>Manages intellectual property and transfer of materials between institutions</a:t>
              </a:r>
              <a:endParaRPr lang="en-US" sz="788" dirty="0">
                <a:ea typeface="Roboto" panose="02000000000000000000" pitchFamily="2" charset="0"/>
                <a:cs typeface="Lato Light" charset="0"/>
                <a:sym typeface="Lato Light" charset="0"/>
              </a:endParaRPr>
            </a:p>
          </p:txBody>
        </p:sp>
        <p:sp>
          <p:nvSpPr>
            <p:cNvPr id="74" name="Rectangle 17"/>
            <p:cNvSpPr>
              <a:spLocks/>
            </p:cNvSpPr>
            <p:nvPr/>
          </p:nvSpPr>
          <p:spPr bwMode="auto">
            <a:xfrm>
              <a:off x="968" y="72"/>
              <a:ext cx="2907"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25" b="1" dirty="0" smtClean="0">
                  <a:solidFill>
                    <a:schemeClr val="bg2">
                      <a:lumMod val="25000"/>
                    </a:schemeClr>
                  </a:solidFill>
                  <a:ea typeface="Roboto" panose="02000000000000000000" pitchFamily="2" charset="0"/>
                  <a:cs typeface="Bebas Neue" charset="0"/>
                  <a:sym typeface="Bebas Neue" charset="0"/>
                </a:rPr>
                <a:t>License &amp; Technology</a:t>
              </a:r>
              <a:endParaRPr lang="en-US" sz="825" b="1" dirty="0">
                <a:solidFill>
                  <a:schemeClr val="bg2">
                    <a:lumMod val="25000"/>
                  </a:schemeClr>
                </a:solidFill>
                <a:ea typeface="Roboto" panose="02000000000000000000" pitchFamily="2" charset="0"/>
                <a:cs typeface="Bebas Neue" charset="0"/>
                <a:sym typeface="Bebas Neue" charset="0"/>
              </a:endParaRPr>
            </a:p>
          </p:txBody>
        </p:sp>
        <p:grpSp>
          <p:nvGrpSpPr>
            <p:cNvPr id="31768" name="Group 18"/>
            <p:cNvGrpSpPr>
              <a:grpSpLocks/>
            </p:cNvGrpSpPr>
            <p:nvPr/>
          </p:nvGrpSpPr>
          <p:grpSpPr bwMode="auto">
            <a:xfrm>
              <a:off x="37" y="117"/>
              <a:ext cx="726" cy="725"/>
              <a:chOff x="37" y="-1"/>
              <a:chExt cx="726" cy="725"/>
            </a:xfrm>
          </p:grpSpPr>
          <p:sp>
            <p:nvSpPr>
              <p:cNvPr id="76" name="Oval 19"/>
              <p:cNvSpPr>
                <a:spLocks/>
              </p:cNvSpPr>
              <p:nvPr/>
            </p:nvSpPr>
            <p:spPr bwMode="auto">
              <a:xfrm>
                <a:off x="37" y="-1"/>
                <a:ext cx="725" cy="725"/>
              </a:xfrm>
              <a:prstGeom prst="ellipse">
                <a:avLst/>
              </a:prstGeom>
              <a:solidFill>
                <a:schemeClr val="accent3">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788" dirty="0">
                  <a:solidFill>
                    <a:schemeClr val="bg1">
                      <a:lumMod val="65000"/>
                    </a:schemeClr>
                  </a:solidFill>
                </a:endParaRPr>
              </a:p>
            </p:txBody>
          </p:sp>
          <p:sp>
            <p:nvSpPr>
              <p:cNvPr id="77" name="Rectangle 20"/>
              <p:cNvSpPr>
                <a:spLocks/>
              </p:cNvSpPr>
              <p:nvPr/>
            </p:nvSpPr>
            <p:spPr bwMode="auto">
              <a:xfrm>
                <a:off x="120" y="117"/>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defRPr/>
                </a:pPr>
                <a:r>
                  <a:rPr lang="id-ID" altLang="id-ID" sz="1500" b="1" dirty="0">
                    <a:solidFill>
                      <a:schemeClr val="bg1">
                        <a:lumMod val="95000"/>
                      </a:schemeClr>
                    </a:solidFill>
                    <a:latin typeface="+mn-lt"/>
                    <a:ea typeface="MS PGothic" panose="020B0600070205080204" pitchFamily="34" charset="-128"/>
                    <a:cs typeface="Arial" panose="020B0604020202020204" pitchFamily="34" charset="0"/>
                    <a:sym typeface="Bebas Neue" panose="020B0606020202050201" pitchFamily="34" charset="0"/>
                  </a:rPr>
                  <a:t>11</a:t>
                </a:r>
                <a:endParaRPr lang="en-US" altLang="id-ID" sz="1500" b="1" dirty="0">
                  <a:solidFill>
                    <a:schemeClr val="bg1">
                      <a:lumMod val="65000"/>
                    </a:schemeClr>
                  </a:solidFill>
                  <a:latin typeface="+mn-lt"/>
                  <a:ea typeface="MS PGothic" panose="020B0600070205080204" pitchFamily="34" charset="-128"/>
                  <a:cs typeface="Arial" panose="020B0604020202020204" pitchFamily="34" charset="0"/>
                  <a:sym typeface="Bebas Neue" panose="020B0606020202050201" pitchFamily="34" charset="0"/>
                </a:endParaRPr>
              </a:p>
            </p:txBody>
          </p:sp>
        </p:grpSp>
      </p:grpSp>
      <p:grpSp>
        <p:nvGrpSpPr>
          <p:cNvPr id="78" name="Group 15"/>
          <p:cNvGrpSpPr>
            <a:grpSpLocks/>
          </p:cNvGrpSpPr>
          <p:nvPr/>
        </p:nvGrpSpPr>
        <p:grpSpPr bwMode="auto">
          <a:xfrm>
            <a:off x="6587729" y="4246960"/>
            <a:ext cx="1854994" cy="801247"/>
            <a:chOff x="-203" y="72"/>
            <a:chExt cx="4156" cy="1793"/>
          </a:xfrm>
        </p:grpSpPr>
        <p:sp>
          <p:nvSpPr>
            <p:cNvPr id="79" name="Rectangle 16"/>
            <p:cNvSpPr>
              <a:spLocks/>
            </p:cNvSpPr>
            <p:nvPr/>
          </p:nvSpPr>
          <p:spPr bwMode="auto">
            <a:xfrm>
              <a:off x="728" y="842"/>
              <a:ext cx="3225"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790" dirty="0"/>
                <a:t>Under the direction of the </a:t>
              </a:r>
              <a:r>
                <a:rPr lang="en-US" sz="790" dirty="0" smtClean="0"/>
                <a:t>Investigator </a:t>
              </a:r>
              <a:r>
                <a:rPr lang="en-US" sz="790" dirty="0"/>
                <a:t>completes all clinical, medical and interventional procedures and processes </a:t>
              </a:r>
            </a:p>
          </p:txBody>
        </p:sp>
        <p:sp>
          <p:nvSpPr>
            <p:cNvPr id="80" name="Rectangle 17"/>
            <p:cNvSpPr>
              <a:spLocks/>
            </p:cNvSpPr>
            <p:nvPr/>
          </p:nvSpPr>
          <p:spPr bwMode="auto">
            <a:xfrm>
              <a:off x="728" y="72"/>
              <a:ext cx="2777"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defRPr/>
              </a:pPr>
              <a:r>
                <a:rPr lang="en-US" sz="825" b="1" dirty="0" smtClean="0">
                  <a:solidFill>
                    <a:schemeClr val="bg2">
                      <a:lumMod val="25000"/>
                    </a:schemeClr>
                  </a:solidFill>
                  <a:ea typeface="Roboto" panose="02000000000000000000" pitchFamily="2" charset="0"/>
                  <a:cs typeface="Bebas Neue" charset="0"/>
                  <a:sym typeface="Bebas Neue" charset="0"/>
                </a:rPr>
                <a:t>Clinics (Inpatient, Outpatient, TEC)</a:t>
              </a:r>
              <a:endParaRPr lang="en-US" sz="825" b="1" dirty="0">
                <a:solidFill>
                  <a:schemeClr val="bg2">
                    <a:lumMod val="25000"/>
                  </a:schemeClr>
                </a:solidFill>
                <a:ea typeface="Roboto" panose="02000000000000000000" pitchFamily="2" charset="0"/>
                <a:cs typeface="Bebas Neue" charset="0"/>
                <a:sym typeface="Bebas Neue" charset="0"/>
              </a:endParaRPr>
            </a:p>
          </p:txBody>
        </p:sp>
        <p:grpSp>
          <p:nvGrpSpPr>
            <p:cNvPr id="31763" name="Group 18"/>
            <p:cNvGrpSpPr>
              <a:grpSpLocks/>
            </p:cNvGrpSpPr>
            <p:nvPr/>
          </p:nvGrpSpPr>
          <p:grpSpPr bwMode="auto">
            <a:xfrm>
              <a:off x="-203" y="117"/>
              <a:ext cx="726" cy="725"/>
              <a:chOff x="-203" y="-1"/>
              <a:chExt cx="726" cy="725"/>
            </a:xfrm>
          </p:grpSpPr>
          <p:sp>
            <p:nvSpPr>
              <p:cNvPr id="82" name="Oval 19"/>
              <p:cNvSpPr>
                <a:spLocks/>
              </p:cNvSpPr>
              <p:nvPr/>
            </p:nvSpPr>
            <p:spPr bwMode="auto">
              <a:xfrm>
                <a:off x="-203" y="-1"/>
                <a:ext cx="726" cy="725"/>
              </a:xfrm>
              <a:prstGeom prst="ellipse">
                <a:avLst/>
              </a:prstGeom>
              <a:solidFill>
                <a:schemeClr val="accent6">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788" dirty="0">
                  <a:solidFill>
                    <a:schemeClr val="bg1">
                      <a:lumMod val="65000"/>
                    </a:schemeClr>
                  </a:solidFill>
                </a:endParaRPr>
              </a:p>
            </p:txBody>
          </p:sp>
          <p:sp>
            <p:nvSpPr>
              <p:cNvPr id="83" name="Rectangle 20"/>
              <p:cNvSpPr>
                <a:spLocks/>
              </p:cNvSpPr>
              <p:nvPr/>
            </p:nvSpPr>
            <p:spPr bwMode="auto">
              <a:xfrm>
                <a:off x="-120" y="117"/>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defRPr/>
                </a:pPr>
                <a:r>
                  <a:rPr lang="id-ID" altLang="id-ID" sz="1500" b="1" dirty="0">
                    <a:solidFill>
                      <a:schemeClr val="bg1">
                        <a:lumMod val="95000"/>
                      </a:schemeClr>
                    </a:solidFill>
                    <a:latin typeface="+mn-lt"/>
                    <a:ea typeface="MS PGothic" panose="020B0600070205080204" pitchFamily="34" charset="-128"/>
                    <a:cs typeface="Arial" panose="020B0604020202020204" pitchFamily="34" charset="0"/>
                    <a:sym typeface="Bebas Neue" panose="020B0606020202050201" pitchFamily="34" charset="0"/>
                  </a:rPr>
                  <a:t>12</a:t>
                </a:r>
                <a:endParaRPr lang="en-US" altLang="id-ID" sz="1500" b="1" dirty="0">
                  <a:solidFill>
                    <a:schemeClr val="bg1">
                      <a:lumMod val="65000"/>
                    </a:schemeClr>
                  </a:solidFill>
                  <a:latin typeface="+mn-lt"/>
                  <a:ea typeface="MS PGothic" panose="020B0600070205080204" pitchFamily="34" charset="-128"/>
                  <a:cs typeface="Arial" panose="020B0604020202020204" pitchFamily="34" charset="0"/>
                  <a:sym typeface="Bebas Neue" panose="020B0606020202050201" pitchFamily="34" charset="0"/>
                </a:endParaRPr>
              </a:p>
            </p:txBody>
          </p:sp>
        </p:grpSp>
      </p:grpSp>
      <p:sp>
        <p:nvSpPr>
          <p:cNvPr id="81" name="Title 1"/>
          <p:cNvSpPr txBox="1">
            <a:spLocks/>
          </p:cNvSpPr>
          <p:nvPr/>
        </p:nvSpPr>
        <p:spPr>
          <a:xfrm>
            <a:off x="172452" y="303582"/>
            <a:ext cx="8229600" cy="609600"/>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smtClean="0">
              <a:solidFill>
                <a:schemeClr val="bg1">
                  <a:lumMod val="95000"/>
                </a:schemeClr>
              </a:solidFill>
            </a:endParaRPr>
          </a:p>
        </p:txBody>
      </p:sp>
    </p:spTree>
    <p:extLst>
      <p:ext uri="{BB962C8B-B14F-4D97-AF65-F5344CB8AC3E}">
        <p14:creationId xmlns:p14="http://schemas.microsoft.com/office/powerpoint/2010/main" val="1661402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nodePh="1">
                                  <p:stCondLst>
                                    <p:cond delay="100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200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nodeType="withEffect">
                                  <p:stCondLst>
                                    <p:cond delay="200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8" fill="hold" nodeType="withEffect">
                                  <p:stCondLst>
                                    <p:cond delay="200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200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nodeType="withEffect">
                                  <p:stCondLst>
                                    <p:cond delay="200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par>
                                <p:cTn id="31" presetID="22" presetClass="entr" presetSubtype="8" fill="hold" nodeType="withEffect">
                                  <p:stCondLst>
                                    <p:cond delay="200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par>
                                <p:cTn id="34" presetID="22" presetClass="entr" presetSubtype="8" fill="hold" nodeType="withEffect">
                                  <p:stCondLst>
                                    <p:cond delay="200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par>
                                <p:cTn id="37" presetID="22" presetClass="entr" presetSubtype="8" fill="hold" nodeType="withEffect">
                                  <p:stCondLst>
                                    <p:cond delay="200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par>
                                <p:cTn id="40" presetID="22" presetClass="entr" presetSubtype="8" fill="hold" nodeType="withEffect">
                                  <p:stCondLst>
                                    <p:cond delay="200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par>
                                <p:cTn id="43" presetID="22" presetClass="entr" presetSubtype="8" fill="hold" nodeType="withEffect">
                                  <p:stCondLst>
                                    <p:cond delay="200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par>
                                <p:cTn id="46" presetID="22" presetClass="entr" presetSubtype="8" fill="hold" nodeType="withEffect">
                                  <p:stCondLst>
                                    <p:cond delay="2000"/>
                                  </p:stCondLst>
                                  <p:childTnLst>
                                    <p:set>
                                      <p:cBhvr>
                                        <p:cTn id="47" dur="1" fill="hold">
                                          <p:stCondLst>
                                            <p:cond delay="0"/>
                                          </p:stCondLst>
                                        </p:cTn>
                                        <p:tgtEl>
                                          <p:spTgt spid="72"/>
                                        </p:tgtEl>
                                        <p:attrNameLst>
                                          <p:attrName>style.visibility</p:attrName>
                                        </p:attrNameLst>
                                      </p:cBhvr>
                                      <p:to>
                                        <p:strVal val="visible"/>
                                      </p:to>
                                    </p:set>
                                    <p:animEffect transition="in" filter="wipe(left)">
                                      <p:cBhvr>
                                        <p:cTn id="48" dur="500"/>
                                        <p:tgtEl>
                                          <p:spTgt spid="72"/>
                                        </p:tgtEl>
                                      </p:cBhvr>
                                    </p:animEffect>
                                  </p:childTnLst>
                                </p:cTn>
                              </p:par>
                              <p:par>
                                <p:cTn id="49" presetID="22" presetClass="entr" presetSubtype="8" fill="hold" nodeType="withEffect">
                                  <p:stCondLst>
                                    <p:cond delay="2000"/>
                                  </p:stCondLst>
                                  <p:childTnLst>
                                    <p:set>
                                      <p:cBhvr>
                                        <p:cTn id="50" dur="1" fill="hold">
                                          <p:stCondLst>
                                            <p:cond delay="0"/>
                                          </p:stCondLst>
                                        </p:cTn>
                                        <p:tgtEl>
                                          <p:spTgt spid="78"/>
                                        </p:tgtEl>
                                        <p:attrNameLst>
                                          <p:attrName>style.visibility</p:attrName>
                                        </p:attrNameLst>
                                      </p:cBhvr>
                                      <p:to>
                                        <p:strVal val="visible"/>
                                      </p:to>
                                    </p:set>
                                    <p:animEffect transition="in" filter="wipe(left)">
                                      <p:cBhvr>
                                        <p:cTn id="5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32147" y="825103"/>
            <a:ext cx="9221391" cy="3196829"/>
            <a:chOff x="-42205" y="-44850"/>
            <a:chExt cx="12295163" cy="4529798"/>
          </a:xfrm>
        </p:grpSpPr>
        <p:sp>
          <p:nvSpPr>
            <p:cNvPr id="6" name="Rectangle 5"/>
            <p:cNvSpPr/>
            <p:nvPr/>
          </p:nvSpPr>
          <p:spPr>
            <a:xfrm>
              <a:off x="-42205" y="-44850"/>
              <a:ext cx="12295163" cy="452979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7" name="Rectangle 6"/>
            <p:cNvSpPr/>
            <p:nvPr/>
          </p:nvSpPr>
          <p:spPr>
            <a:xfrm>
              <a:off x="658" y="-44850"/>
              <a:ext cx="12252300" cy="4529798"/>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grpSp>
      <p:sp>
        <p:nvSpPr>
          <p:cNvPr id="12" name="Oval 11"/>
          <p:cNvSpPr>
            <a:spLocks noChangeAspect="1"/>
          </p:cNvSpPr>
          <p:nvPr/>
        </p:nvSpPr>
        <p:spPr>
          <a:xfrm>
            <a:off x="4167188" y="3601641"/>
            <a:ext cx="809625" cy="809625"/>
          </a:xfrm>
          <a:prstGeom prst="ellipse">
            <a:avLst/>
          </a:prstGeom>
          <a:solidFill>
            <a:schemeClr val="accent3">
              <a:lumMod val="75000"/>
            </a:schemeClr>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15" name="Content Placeholder 2"/>
          <p:cNvSpPr txBox="1">
            <a:spLocks/>
          </p:cNvSpPr>
          <p:nvPr/>
        </p:nvSpPr>
        <p:spPr>
          <a:xfrm>
            <a:off x="610791" y="4568429"/>
            <a:ext cx="7891463" cy="828675"/>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fontAlgn="auto">
              <a:defRPr/>
            </a:pPr>
            <a:r>
              <a:rPr lang="id-ID" sz="1800" dirty="0" smtClean="0">
                <a:solidFill>
                  <a:schemeClr val="bg2">
                    <a:lumMod val="10000"/>
                  </a:schemeClr>
                </a:solidFill>
                <a:ea typeface="Roboto" panose="02000000000000000000" pitchFamily="2" charset="0"/>
              </a:rPr>
              <a:t>Investigator Responsibility</a:t>
            </a:r>
            <a:endParaRPr lang="id-ID" sz="1800" dirty="0">
              <a:solidFill>
                <a:schemeClr val="bg2">
                  <a:lumMod val="10000"/>
                </a:schemeClr>
              </a:solidFill>
              <a:ea typeface="Roboto" panose="02000000000000000000" pitchFamily="2" charset="0"/>
            </a:endParaRPr>
          </a:p>
          <a:p>
            <a:pPr algn="ctr" fontAlgn="auto">
              <a:defRPr/>
            </a:pPr>
            <a:r>
              <a:rPr lang="en-US" sz="1000" dirty="0">
                <a:ea typeface="Roboto" panose="02000000000000000000" pitchFamily="2" charset="0"/>
              </a:rPr>
              <a:t>Research must </a:t>
            </a:r>
            <a:r>
              <a:rPr lang="en-US" sz="1000" dirty="0" smtClean="0">
                <a:ea typeface="Roboto" panose="02000000000000000000" pitchFamily="2" charset="0"/>
              </a:rPr>
              <a:t>be conducted </a:t>
            </a:r>
            <a:r>
              <a:rPr lang="en-US" sz="1000" dirty="0">
                <a:ea typeface="Roboto" panose="02000000000000000000" pitchFamily="2" charset="0"/>
              </a:rPr>
              <a:t>according to the signed Investigator statement, the investigational plan </a:t>
            </a:r>
            <a:r>
              <a:rPr lang="en-US" sz="1000" dirty="0" smtClean="0">
                <a:ea typeface="Roboto" panose="02000000000000000000" pitchFamily="2" charset="0"/>
              </a:rPr>
              <a:t>and applicable </a:t>
            </a:r>
            <a:r>
              <a:rPr lang="en-US" sz="1000" dirty="0">
                <a:ea typeface="Roboto" panose="02000000000000000000" pitchFamily="2" charset="0"/>
              </a:rPr>
              <a:t>regulations for protecting the rights, safety, and welfare of subjects under </a:t>
            </a:r>
            <a:r>
              <a:rPr lang="en-US" sz="1000" dirty="0" smtClean="0">
                <a:ea typeface="Roboto" panose="02000000000000000000" pitchFamily="2" charset="0"/>
              </a:rPr>
              <a:t>the Investigators </a:t>
            </a:r>
            <a:r>
              <a:rPr lang="en-US" sz="1000" dirty="0">
                <a:ea typeface="Roboto" panose="02000000000000000000" pitchFamily="2" charset="0"/>
              </a:rPr>
              <a:t>care. Investigators may delegate research responsibility. </a:t>
            </a:r>
            <a:r>
              <a:rPr lang="en-US" sz="1000" dirty="0" smtClean="0">
                <a:ea typeface="Roboto" panose="02000000000000000000" pitchFamily="2" charset="0"/>
              </a:rPr>
              <a:t>However, Investigators </a:t>
            </a:r>
            <a:r>
              <a:rPr lang="en-US" sz="1000" dirty="0">
                <a:ea typeface="Roboto" panose="02000000000000000000" pitchFamily="2" charset="0"/>
              </a:rPr>
              <a:t>must maintain oversight and retain ultimate responsibility for the </a:t>
            </a:r>
            <a:r>
              <a:rPr lang="en-US" sz="1000" dirty="0" smtClean="0">
                <a:ea typeface="Roboto" panose="02000000000000000000" pitchFamily="2" charset="0"/>
              </a:rPr>
              <a:t>conduct of </a:t>
            </a:r>
            <a:r>
              <a:rPr lang="en-US" sz="1000" dirty="0">
                <a:ea typeface="Roboto" panose="02000000000000000000" pitchFamily="2" charset="0"/>
              </a:rPr>
              <a:t>those to whom they delegate responsibility.</a:t>
            </a:r>
          </a:p>
        </p:txBody>
      </p:sp>
      <p:sp>
        <p:nvSpPr>
          <p:cNvPr id="16" name="Content Placeholder 2"/>
          <p:cNvSpPr txBox="1">
            <a:spLocks/>
          </p:cNvSpPr>
          <p:nvPr/>
        </p:nvSpPr>
        <p:spPr>
          <a:xfrm>
            <a:off x="1371600" y="2276476"/>
            <a:ext cx="6705600" cy="564356"/>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fontAlgn="auto">
              <a:defRPr/>
            </a:pPr>
            <a:r>
              <a:rPr lang="id-ID" sz="1200" i="1" dirty="0" smtClean="0">
                <a:solidFill>
                  <a:schemeClr val="bg1">
                    <a:lumMod val="75000"/>
                  </a:schemeClr>
                </a:solidFill>
                <a:latin typeface="Roboto" panose="02000000000000000000" pitchFamily="2" charset="0"/>
                <a:ea typeface="Roboto" panose="02000000000000000000" pitchFamily="2" charset="0"/>
              </a:rPr>
              <a:t>“</a:t>
            </a:r>
            <a:r>
              <a:rPr lang="en-US" sz="1800" i="1" dirty="0">
                <a:solidFill>
                  <a:schemeClr val="bg1">
                    <a:lumMod val="75000"/>
                  </a:schemeClr>
                </a:solidFill>
                <a:latin typeface="Roboto" panose="02000000000000000000" pitchFamily="2" charset="0"/>
                <a:ea typeface="Roboto" panose="02000000000000000000" pitchFamily="2" charset="0"/>
              </a:rPr>
              <a:t>Investigators are ultimately responsible for the conduct of research</a:t>
            </a:r>
            <a:r>
              <a:rPr lang="en-US" sz="1800" i="1" dirty="0" smtClean="0">
                <a:solidFill>
                  <a:schemeClr val="bg1">
                    <a:lumMod val="75000"/>
                  </a:schemeClr>
                </a:solidFill>
                <a:latin typeface="Roboto" panose="02000000000000000000" pitchFamily="2" charset="0"/>
                <a:ea typeface="Roboto" panose="02000000000000000000" pitchFamily="2" charset="0"/>
              </a:rPr>
              <a:t>.</a:t>
            </a:r>
            <a:r>
              <a:rPr lang="id-ID" sz="1800" i="1" dirty="0" smtClean="0">
                <a:solidFill>
                  <a:schemeClr val="bg1">
                    <a:lumMod val="75000"/>
                  </a:schemeClr>
                </a:solidFill>
                <a:latin typeface="Roboto" panose="02000000000000000000" pitchFamily="2" charset="0"/>
                <a:ea typeface="Roboto" panose="02000000000000000000" pitchFamily="2" charset="0"/>
              </a:rPr>
              <a:t>“</a:t>
            </a:r>
            <a:endParaRPr lang="id-ID" sz="1800" i="1" dirty="0">
              <a:solidFill>
                <a:schemeClr val="bg1">
                  <a:lumMod val="75000"/>
                </a:schemeClr>
              </a:solidFill>
              <a:latin typeface="Roboto" panose="02000000000000000000" pitchFamily="2" charset="0"/>
              <a:ea typeface="Roboto" panose="02000000000000000000" pitchFamily="2" charset="0"/>
            </a:endParaRPr>
          </a:p>
          <a:p>
            <a:pPr algn="ctr" fontAlgn="auto">
              <a:defRPr/>
            </a:pPr>
            <a:endParaRPr lang="id-ID" sz="1200" i="1" dirty="0">
              <a:solidFill>
                <a:schemeClr val="bg1">
                  <a:lumMod val="75000"/>
                </a:schemeClr>
              </a:solidFill>
              <a:latin typeface="Roboto" panose="02000000000000000000" pitchFamily="2" charset="0"/>
              <a:ea typeface="Roboto" panose="02000000000000000000" pitchFamily="2" charset="0"/>
            </a:endParaRPr>
          </a:p>
          <a:p>
            <a:pPr algn="ctr" fontAlgn="auto">
              <a:defRPr/>
            </a:pPr>
            <a:r>
              <a:rPr lang="id-ID" sz="1100" i="1" dirty="0" smtClean="0">
                <a:solidFill>
                  <a:schemeClr val="bg1">
                    <a:lumMod val="75000"/>
                  </a:schemeClr>
                </a:solidFill>
                <a:latin typeface="Roboto" panose="02000000000000000000" pitchFamily="2" charset="0"/>
                <a:ea typeface="Roboto" panose="02000000000000000000" pitchFamily="2" charset="0"/>
              </a:rPr>
              <a:t>Opening Statement in PBRC Policy 12: Investigator Responsibility</a:t>
            </a:r>
            <a:endParaRPr lang="id-ID" sz="1100" i="1" dirty="0">
              <a:solidFill>
                <a:schemeClr val="bg1">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38604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000"/>
                                        <p:tgtEl>
                                          <p:spTgt spid="5"/>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par>
                                <p:cTn id="13" presetID="2" presetClass="entr" presetSubtype="4" fill="hold" grpId="0" nodeType="withEffect">
                                  <p:stCondLst>
                                    <p:cond delay="1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8716566" y="967979"/>
            <a:ext cx="340519" cy="283369"/>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50" dirty="0"/>
            </a:p>
          </p:txBody>
        </p:sp>
        <p:sp>
          <p:nvSpPr>
            <p:cNvPr id="22" name="TextBox 21"/>
            <p:cNvSpPr txBox="1"/>
            <p:nvPr/>
          </p:nvSpPr>
          <p:spPr>
            <a:xfrm>
              <a:off x="9334685" y="763508"/>
              <a:ext cx="454547" cy="338711"/>
            </a:xfrm>
            <a:prstGeom prst="rect">
              <a:avLst/>
            </a:prstGeom>
            <a:noFill/>
          </p:spPr>
          <p:txBody>
            <a:bodyPr>
              <a:spAutoFit/>
            </a:bodyPr>
            <a:lstStyle/>
            <a:p>
              <a:pPr algn="ctr">
                <a:defRPr/>
              </a:pPr>
              <a:fld id="{5EDB392D-9E66-4B4E-8A4D-C0BF34EF19DB}" type="slidenum">
                <a:rPr lang="id-ID" sz="1050">
                  <a:solidFill>
                    <a:schemeClr val="accent6"/>
                  </a:solidFill>
                  <a:latin typeface="Roboto" panose="02000000000000000000" pitchFamily="2" charset="0"/>
                  <a:ea typeface="Roboto" panose="02000000000000000000" pitchFamily="2" charset="0"/>
                </a:rPr>
                <a:pPr algn="ctr">
                  <a:defRPr/>
                </a:pPr>
                <a:t>9</a:t>
              </a:fld>
              <a:endParaRPr lang="id-ID" sz="1050" dirty="0">
                <a:solidFill>
                  <a:schemeClr val="accent6"/>
                </a:solidFill>
                <a:latin typeface="Roboto" panose="02000000000000000000" pitchFamily="2" charset="0"/>
                <a:ea typeface="Roboto" panose="02000000000000000000" pitchFamily="2" charset="0"/>
              </a:endParaRPr>
            </a:p>
          </p:txBody>
        </p:sp>
      </p:grpSp>
      <p:sp>
        <p:nvSpPr>
          <p:cNvPr id="5" name="TextBox 4"/>
          <p:cNvSpPr txBox="1"/>
          <p:nvPr/>
        </p:nvSpPr>
        <p:spPr>
          <a:xfrm>
            <a:off x="625079" y="2082404"/>
            <a:ext cx="7836694" cy="396596"/>
          </a:xfrm>
          <a:prstGeom prst="rect">
            <a:avLst/>
          </a:prstGeom>
          <a:noFill/>
        </p:spPr>
        <p:txBody>
          <a:bodyPr rIns="108000" bIns="27000" spcCol="360000">
            <a:spAutoFit/>
          </a:bodyPr>
          <a:lstStyle/>
          <a:p>
            <a:pPr algn="ctr">
              <a:defRPr/>
            </a:pPr>
            <a:r>
              <a:rPr lang="en-US" sz="1050" b="1" dirty="0" smtClean="0"/>
              <a:t>Principal </a:t>
            </a:r>
            <a:r>
              <a:rPr lang="en-US" sz="1050" b="1" dirty="0"/>
              <a:t>Investigators must be on faculty or staff member at PBRC, adjunct faculty, or a member of the faculty of one of the institutions affiliated with the Pennington Biomedical Research </a:t>
            </a:r>
            <a:r>
              <a:rPr lang="en-US" sz="1050" b="1" dirty="0" smtClean="0"/>
              <a:t>Center</a:t>
            </a:r>
            <a:r>
              <a:rPr lang="id-ID" sz="1050" b="1" dirty="0" smtClean="0">
                <a:solidFill>
                  <a:schemeClr val="bg2">
                    <a:lumMod val="25000"/>
                  </a:schemeClr>
                </a:solidFill>
                <a:ea typeface="Roboto" panose="02000000000000000000" pitchFamily="2" charset="0"/>
              </a:rPr>
              <a:t>.</a:t>
            </a:r>
            <a:endParaRPr lang="en-US" sz="1050" b="1" dirty="0">
              <a:solidFill>
                <a:schemeClr val="bg2">
                  <a:lumMod val="25000"/>
                </a:schemeClr>
              </a:solidFill>
              <a:ea typeface="Roboto" panose="02000000000000000000" pitchFamily="2" charset="0"/>
            </a:endParaRPr>
          </a:p>
        </p:txBody>
      </p:sp>
      <p:cxnSp>
        <p:nvCxnSpPr>
          <p:cNvPr id="6" name="Straight Connector 5"/>
          <p:cNvCxnSpPr/>
          <p:nvPr/>
        </p:nvCxnSpPr>
        <p:spPr>
          <a:xfrm>
            <a:off x="685800" y="2738438"/>
            <a:ext cx="7691438"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2130" y="3124200"/>
            <a:ext cx="7836237" cy="2843419"/>
          </a:xfrm>
          <a:prstGeom prst="rect">
            <a:avLst/>
          </a:prstGeom>
          <a:noFill/>
        </p:spPr>
        <p:txBody>
          <a:bodyPr rIns="108000" bIns="27000" numCol="3" spcCol="360000">
            <a:spAutoFit/>
          </a:bodyPr>
          <a:lstStyle/>
          <a:p>
            <a:pPr algn="just">
              <a:defRPr/>
            </a:pPr>
            <a:r>
              <a:rPr lang="en-US" sz="1000" b="1" dirty="0"/>
              <a:t>Principal Investigator (“PI”, “Co-I” or “Investigator”):</a:t>
            </a:r>
            <a:r>
              <a:rPr lang="en-US" sz="1000" dirty="0"/>
              <a:t> is an individual who conducts research or under whose immediate direction research is conducted; or, in the event of an investigation conducted by a team of individuals, is the responsible leader of that team. NIH PHS 398</a:t>
            </a:r>
          </a:p>
          <a:p>
            <a:pPr algn="just">
              <a:defRPr/>
            </a:pPr>
            <a:endParaRPr lang="en-US" sz="750" dirty="0" smtClean="0">
              <a:solidFill>
                <a:schemeClr val="bg2">
                  <a:lumMod val="50000"/>
                </a:schemeClr>
              </a:solidFill>
              <a:ea typeface="Roboto" panose="02000000000000000000" pitchFamily="2" charset="0"/>
            </a:endParaRPr>
          </a:p>
          <a:p>
            <a:pPr algn="just">
              <a:defRPr/>
            </a:pPr>
            <a:endParaRPr lang="en-US" sz="750" dirty="0">
              <a:solidFill>
                <a:schemeClr val="bg2">
                  <a:lumMod val="50000"/>
                </a:schemeClr>
              </a:solidFill>
              <a:ea typeface="Roboto" panose="02000000000000000000" pitchFamily="2" charset="0"/>
            </a:endParaRPr>
          </a:p>
          <a:p>
            <a:pPr algn="just">
              <a:defRPr/>
            </a:pPr>
            <a:endParaRPr lang="en-US" sz="750" dirty="0" smtClean="0">
              <a:solidFill>
                <a:schemeClr val="bg2">
                  <a:lumMod val="50000"/>
                </a:schemeClr>
              </a:solidFill>
              <a:ea typeface="Roboto" panose="02000000000000000000" pitchFamily="2" charset="0"/>
            </a:endParaRPr>
          </a:p>
          <a:p>
            <a:pPr algn="just">
              <a:defRPr/>
            </a:pPr>
            <a:endParaRPr lang="en-US" sz="750" dirty="0">
              <a:solidFill>
                <a:schemeClr val="bg2">
                  <a:lumMod val="50000"/>
                </a:schemeClr>
              </a:solidFill>
              <a:ea typeface="Roboto" panose="02000000000000000000" pitchFamily="2" charset="0"/>
            </a:endParaRPr>
          </a:p>
          <a:p>
            <a:pPr algn="just">
              <a:defRPr/>
            </a:pPr>
            <a:endParaRPr lang="en-US" sz="750" dirty="0" smtClean="0">
              <a:solidFill>
                <a:schemeClr val="bg2">
                  <a:lumMod val="50000"/>
                </a:schemeClr>
              </a:solidFill>
              <a:ea typeface="Roboto" panose="02000000000000000000" pitchFamily="2" charset="0"/>
            </a:endParaRPr>
          </a:p>
          <a:p>
            <a:pPr algn="just">
              <a:defRPr/>
            </a:pPr>
            <a:endParaRPr lang="en-US" sz="750" dirty="0">
              <a:solidFill>
                <a:schemeClr val="bg2">
                  <a:lumMod val="50000"/>
                </a:schemeClr>
              </a:solidFill>
              <a:ea typeface="Roboto" panose="02000000000000000000" pitchFamily="2" charset="0"/>
            </a:endParaRPr>
          </a:p>
          <a:p>
            <a:pPr algn="just">
              <a:defRPr/>
            </a:pPr>
            <a:endParaRPr lang="en-US" sz="750" dirty="0" smtClean="0">
              <a:solidFill>
                <a:schemeClr val="bg2">
                  <a:lumMod val="50000"/>
                </a:schemeClr>
              </a:solidFill>
              <a:ea typeface="Roboto" panose="02000000000000000000" pitchFamily="2" charset="0"/>
            </a:endParaRPr>
          </a:p>
          <a:p>
            <a:pPr algn="just">
              <a:defRPr/>
            </a:pPr>
            <a:endParaRPr lang="en-US" sz="750" dirty="0">
              <a:solidFill>
                <a:schemeClr val="bg2">
                  <a:lumMod val="50000"/>
                </a:schemeClr>
              </a:solidFill>
              <a:ea typeface="Roboto" panose="02000000000000000000" pitchFamily="2" charset="0"/>
            </a:endParaRPr>
          </a:p>
          <a:p>
            <a:pPr algn="just">
              <a:defRPr/>
            </a:pPr>
            <a:endParaRPr lang="en-US" sz="750" dirty="0" smtClean="0">
              <a:solidFill>
                <a:schemeClr val="bg2">
                  <a:lumMod val="50000"/>
                </a:schemeClr>
              </a:solidFill>
              <a:ea typeface="Roboto" panose="02000000000000000000" pitchFamily="2" charset="0"/>
            </a:endParaRPr>
          </a:p>
          <a:p>
            <a:pPr algn="just">
              <a:defRPr/>
            </a:pPr>
            <a:endParaRPr lang="en-US" sz="750" dirty="0">
              <a:solidFill>
                <a:schemeClr val="bg2">
                  <a:lumMod val="50000"/>
                </a:schemeClr>
              </a:solidFill>
              <a:ea typeface="Roboto" panose="02000000000000000000" pitchFamily="2" charset="0"/>
            </a:endParaRPr>
          </a:p>
          <a:p>
            <a:pPr algn="just">
              <a:defRPr/>
            </a:pPr>
            <a:endParaRPr lang="en-US" sz="750" dirty="0" smtClean="0">
              <a:solidFill>
                <a:schemeClr val="bg2">
                  <a:lumMod val="50000"/>
                </a:schemeClr>
              </a:solidFill>
              <a:ea typeface="Roboto" panose="02000000000000000000" pitchFamily="2" charset="0"/>
            </a:endParaRPr>
          </a:p>
          <a:p>
            <a:endParaRPr lang="en-US" sz="750" dirty="0">
              <a:solidFill>
                <a:schemeClr val="bg2">
                  <a:lumMod val="50000"/>
                </a:schemeClr>
              </a:solidFill>
              <a:ea typeface="Roboto" panose="02000000000000000000" pitchFamily="2" charset="0"/>
            </a:endParaRPr>
          </a:p>
          <a:p>
            <a:endParaRPr lang="en-US" sz="750" b="1" dirty="0">
              <a:solidFill>
                <a:schemeClr val="bg2">
                  <a:lumMod val="50000"/>
                </a:schemeClr>
              </a:solidFill>
              <a:ea typeface="Roboto" panose="02000000000000000000" pitchFamily="2" charset="0"/>
            </a:endParaRPr>
          </a:p>
          <a:p>
            <a:r>
              <a:rPr lang="en-US" sz="1000" b="1" dirty="0" smtClean="0">
                <a:ea typeface="Roboto" panose="02000000000000000000" pitchFamily="2" charset="0"/>
              </a:rPr>
              <a:t>Inv</a:t>
            </a:r>
            <a:r>
              <a:rPr lang="en-US" sz="1000" b="1" dirty="0" smtClean="0"/>
              <a:t>estigator </a:t>
            </a:r>
            <a:r>
              <a:rPr lang="en-US" sz="1000" dirty="0"/>
              <a:t>means an individual who actually conducts a clinical investigation, i.e., under whose immediate direction the test article is administered or dispensed to, or used involving, a subject, or, in the event of an investigation conducted by a team of individuals, is the responsible leader of that team. FDA 21 CFR 50.3.25(d)</a:t>
            </a:r>
          </a:p>
          <a:p>
            <a:pPr algn="just">
              <a:defRPr/>
            </a:pPr>
            <a:endParaRPr lang="en-US" sz="750" dirty="0" smtClean="0">
              <a:solidFill>
                <a:schemeClr val="bg2">
                  <a:lumMod val="50000"/>
                </a:schemeClr>
              </a:solidFill>
              <a:ea typeface="Roboto" panose="02000000000000000000" pitchFamily="2" charset="0"/>
            </a:endParaRPr>
          </a:p>
          <a:p>
            <a:pPr algn="just">
              <a:defRPr/>
            </a:pPr>
            <a:endParaRPr lang="en-US" sz="750" dirty="0">
              <a:solidFill>
                <a:schemeClr val="bg2">
                  <a:lumMod val="50000"/>
                </a:schemeClr>
              </a:solidFill>
              <a:ea typeface="Roboto" panose="02000000000000000000" pitchFamily="2" charset="0"/>
            </a:endParaRPr>
          </a:p>
          <a:p>
            <a:pPr algn="just">
              <a:defRPr/>
            </a:pPr>
            <a:endParaRPr lang="en-US" sz="750" dirty="0" smtClean="0">
              <a:solidFill>
                <a:schemeClr val="bg2">
                  <a:lumMod val="50000"/>
                </a:schemeClr>
              </a:solidFill>
              <a:ea typeface="Roboto" panose="02000000000000000000" pitchFamily="2" charset="0"/>
            </a:endParaRPr>
          </a:p>
          <a:p>
            <a:pPr algn="just">
              <a:defRPr/>
            </a:pPr>
            <a:endParaRPr lang="en-US" sz="750" dirty="0">
              <a:solidFill>
                <a:schemeClr val="bg2">
                  <a:lumMod val="50000"/>
                </a:schemeClr>
              </a:solidFill>
              <a:ea typeface="Roboto" panose="02000000000000000000" pitchFamily="2" charset="0"/>
            </a:endParaRPr>
          </a:p>
          <a:p>
            <a:pPr algn="just">
              <a:defRPr/>
            </a:pPr>
            <a:endParaRPr lang="en-US" sz="750" dirty="0" smtClean="0">
              <a:solidFill>
                <a:schemeClr val="bg2">
                  <a:lumMod val="50000"/>
                </a:schemeClr>
              </a:solidFill>
              <a:ea typeface="Roboto" panose="02000000000000000000" pitchFamily="2" charset="0"/>
            </a:endParaRPr>
          </a:p>
          <a:p>
            <a:pPr algn="just">
              <a:defRPr/>
            </a:pPr>
            <a:endParaRPr lang="en-US" sz="750" dirty="0">
              <a:solidFill>
                <a:schemeClr val="bg2">
                  <a:lumMod val="50000"/>
                </a:schemeClr>
              </a:solidFill>
              <a:ea typeface="Roboto" panose="02000000000000000000" pitchFamily="2" charset="0"/>
            </a:endParaRPr>
          </a:p>
          <a:p>
            <a:pPr algn="just">
              <a:defRPr/>
            </a:pPr>
            <a:endParaRPr lang="en-US" sz="750" dirty="0" smtClean="0">
              <a:solidFill>
                <a:schemeClr val="bg2">
                  <a:lumMod val="50000"/>
                </a:schemeClr>
              </a:solidFill>
              <a:ea typeface="Roboto" panose="02000000000000000000" pitchFamily="2" charset="0"/>
            </a:endParaRPr>
          </a:p>
          <a:p>
            <a:pPr algn="just">
              <a:defRPr/>
            </a:pPr>
            <a:endParaRPr lang="en-US" sz="750" dirty="0">
              <a:solidFill>
                <a:schemeClr val="bg2">
                  <a:lumMod val="50000"/>
                </a:schemeClr>
              </a:solidFill>
              <a:ea typeface="Roboto" panose="02000000000000000000" pitchFamily="2" charset="0"/>
            </a:endParaRPr>
          </a:p>
          <a:p>
            <a:pPr algn="just">
              <a:defRPr/>
            </a:pPr>
            <a:endParaRPr lang="en-US" sz="750" dirty="0" smtClean="0">
              <a:solidFill>
                <a:schemeClr val="bg2">
                  <a:lumMod val="50000"/>
                </a:schemeClr>
              </a:solidFill>
              <a:ea typeface="Roboto" panose="02000000000000000000" pitchFamily="2" charset="0"/>
            </a:endParaRPr>
          </a:p>
          <a:p>
            <a:pPr algn="just">
              <a:defRPr/>
            </a:pPr>
            <a:endParaRPr lang="en-US" sz="750" dirty="0">
              <a:solidFill>
                <a:schemeClr val="bg2">
                  <a:lumMod val="50000"/>
                </a:schemeClr>
              </a:solidFill>
              <a:ea typeface="Roboto" panose="02000000000000000000" pitchFamily="2" charset="0"/>
            </a:endParaRPr>
          </a:p>
          <a:p>
            <a:pPr algn="just">
              <a:defRPr/>
            </a:pPr>
            <a:endParaRPr lang="en-US" sz="750" dirty="0" smtClean="0">
              <a:solidFill>
                <a:schemeClr val="bg2">
                  <a:lumMod val="50000"/>
                </a:schemeClr>
              </a:solidFill>
              <a:ea typeface="Roboto" panose="02000000000000000000" pitchFamily="2" charset="0"/>
            </a:endParaRPr>
          </a:p>
          <a:p>
            <a:pPr algn="just">
              <a:defRPr/>
            </a:pPr>
            <a:endParaRPr lang="en-US" sz="750" dirty="0">
              <a:solidFill>
                <a:schemeClr val="bg2">
                  <a:lumMod val="50000"/>
                </a:schemeClr>
              </a:solidFill>
              <a:ea typeface="Roboto" panose="02000000000000000000" pitchFamily="2" charset="0"/>
            </a:endParaRPr>
          </a:p>
          <a:p>
            <a:pPr algn="ctr">
              <a:defRPr/>
            </a:pPr>
            <a:r>
              <a:rPr lang="en-US" sz="1000" b="1" dirty="0" smtClean="0"/>
              <a:t>Professionals </a:t>
            </a:r>
            <a:r>
              <a:rPr lang="en-US" sz="1000" b="1" dirty="0"/>
              <a:t>in training </a:t>
            </a:r>
            <a:r>
              <a:rPr lang="en-US" sz="1000" dirty="0"/>
              <a:t>(graduate students, post-doctoral researchers, interns, and residents) are permitted to be Principal Investigators as long as permitted by their home institution policies. Fellows may be Principal Investigators if they have attending privileges at the Institution.  In order to serve as a Principal Investigator, any person who is not a member of the regular faculty must have at least one regular faculty member as a Co-Investigator on the project.</a:t>
            </a:r>
          </a:p>
        </p:txBody>
      </p:sp>
      <p:sp>
        <p:nvSpPr>
          <p:cNvPr id="8" name="TextBox 7"/>
          <p:cNvSpPr txBox="1"/>
          <p:nvPr/>
        </p:nvSpPr>
        <p:spPr>
          <a:xfrm>
            <a:off x="2533650" y="1240632"/>
            <a:ext cx="3873104" cy="507831"/>
          </a:xfrm>
          <a:prstGeom prst="rect">
            <a:avLst/>
          </a:prstGeom>
          <a:noFill/>
        </p:spPr>
        <p:txBody>
          <a:bodyPr>
            <a:spAutoFit/>
          </a:bodyPr>
          <a:lstStyle/>
          <a:p>
            <a:pPr algn="ctr">
              <a:defRPr/>
            </a:pPr>
            <a:r>
              <a:rPr lang="id-ID" sz="2700" dirty="0" smtClean="0">
                <a:solidFill>
                  <a:schemeClr val="bg2">
                    <a:lumMod val="10000"/>
                  </a:schemeClr>
                </a:solidFill>
              </a:rPr>
              <a:t>Definition</a:t>
            </a:r>
            <a:endParaRPr lang="id-ID" sz="2700" dirty="0">
              <a:solidFill>
                <a:schemeClr val="bg2">
                  <a:lumMod val="10000"/>
                </a:schemeClr>
              </a:solidFill>
            </a:endParaRPr>
          </a:p>
        </p:txBody>
      </p:sp>
      <p:sp>
        <p:nvSpPr>
          <p:cNvPr id="9" name="Title 1"/>
          <p:cNvSpPr txBox="1">
            <a:spLocks/>
          </p:cNvSpPr>
          <p:nvPr/>
        </p:nvSpPr>
        <p:spPr>
          <a:xfrm>
            <a:off x="3436144" y="1597819"/>
            <a:ext cx="2168129" cy="272654"/>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en-US" sz="1050" dirty="0" smtClean="0">
                <a:solidFill>
                  <a:schemeClr val="bg2">
                    <a:lumMod val="75000"/>
                  </a:schemeClr>
                </a:solidFill>
                <a:latin typeface="+mn-lt"/>
                <a:ea typeface="Roboto" panose="02000000000000000000" pitchFamily="2" charset="0"/>
              </a:rPr>
              <a:t>Policy 302 and 12</a:t>
            </a:r>
            <a:endParaRPr lang="en-US" sz="1050" dirty="0">
              <a:solidFill>
                <a:schemeClr val="bg2">
                  <a:lumMod val="75000"/>
                </a:schemeClr>
              </a:solidFill>
              <a:latin typeface="+mn-lt"/>
              <a:ea typeface="Roboto" panose="02000000000000000000" pitchFamily="2" charset="0"/>
            </a:endParaRPr>
          </a:p>
        </p:txBody>
      </p:sp>
    </p:spTree>
    <p:extLst>
      <p:ext uri="{BB962C8B-B14F-4D97-AF65-F5344CB8AC3E}">
        <p14:creationId xmlns:p14="http://schemas.microsoft.com/office/powerpoint/2010/main" val="1097708273"/>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100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2650</TotalTime>
  <Words>3229</Words>
  <Application>Microsoft Office PowerPoint</Application>
  <PresentationFormat>On-screen Show (4:3)</PresentationFormat>
  <Paragraphs>329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AAHRPP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nguyenth</dc:creator>
  <cp:lastModifiedBy>Melanie</cp:lastModifiedBy>
  <cp:revision>146</cp:revision>
  <cp:lastPrinted>2016-02-15T15:41:37Z</cp:lastPrinted>
  <dcterms:created xsi:type="dcterms:W3CDTF">2014-04-10T14:10:23Z</dcterms:created>
  <dcterms:modified xsi:type="dcterms:W3CDTF">2016-02-15T18:18:09Z</dcterms:modified>
</cp:coreProperties>
</file>