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6" r:id="rId2"/>
    <p:sldId id="257" r:id="rId3"/>
    <p:sldId id="260" r:id="rId4"/>
    <p:sldId id="259" r:id="rId5"/>
    <p:sldId id="258" r:id="rId6"/>
    <p:sldId id="263" r:id="rId7"/>
    <p:sldId id="265" r:id="rId8"/>
    <p:sldId id="268" r:id="rId9"/>
    <p:sldId id="264" r:id="rId10"/>
    <p:sldId id="275"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36" autoAdjust="0"/>
  </p:normalViewPr>
  <p:slideViewPr>
    <p:cSldViewPr>
      <p:cViewPr varScale="1">
        <p:scale>
          <a:sx n="82" d="100"/>
          <a:sy n="82" d="100"/>
        </p:scale>
        <p:origin x="-8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F43220-D7F6-4FD7-85E5-5454F5613B69}" type="datetimeFigureOut">
              <a:rPr lang="en-US" smtClean="0"/>
              <a:pPr/>
              <a:t>5/20/2010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3E2A7-9BA1-4482-ABC0-B70E2AB97155}" type="slidenum">
              <a:rPr lang="en-US" smtClean="0"/>
              <a:pPr/>
              <a:t>‹#›</a:t>
            </a:fld>
            <a:endParaRPr lang="en-US"/>
          </a:p>
        </p:txBody>
      </p:sp>
    </p:spTree>
    <p:extLst>
      <p:ext uri="{BB962C8B-B14F-4D97-AF65-F5344CB8AC3E}">
        <p14:creationId xmlns:p14="http://schemas.microsoft.com/office/powerpoint/2010/main" val="77028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b="1" dirty="0" smtClean="0"/>
              <a:t>What is Stress?</a:t>
            </a:r>
          </a:p>
          <a:p>
            <a:pPr>
              <a:buFont typeface="Wingdings" pitchFamily="2" charset="2"/>
              <a:buChar char="Ø"/>
            </a:pPr>
            <a:endParaRPr lang="en-US" dirty="0" smtClean="0"/>
          </a:p>
          <a:p>
            <a:pPr>
              <a:buFont typeface="Wingdings" pitchFamily="2" charset="2"/>
              <a:buChar char="Ø"/>
            </a:pPr>
            <a:r>
              <a:rPr lang="en-US" dirty="0" smtClean="0"/>
              <a:t>Stress is the body’s response to your reaction to physical, chemical, emotional, or environmental factors.</a:t>
            </a:r>
          </a:p>
          <a:p>
            <a:pPr>
              <a:buFont typeface="Wingdings" pitchFamily="2" charset="2"/>
              <a:buChar char="Ø"/>
            </a:pPr>
            <a:endParaRPr lang="en-US" dirty="0" smtClean="0"/>
          </a:p>
          <a:p>
            <a:pPr>
              <a:buFont typeface="Wingdings" pitchFamily="2" charset="2"/>
              <a:buChar char="Ø"/>
            </a:pPr>
            <a:r>
              <a:rPr lang="en-US" dirty="0" smtClean="0"/>
              <a:t>Everyone feels stress.  Some people have more than others, and we all react differently.</a:t>
            </a:r>
          </a:p>
          <a:p>
            <a:pPr>
              <a:buFont typeface="Wingdings" pitchFamily="2" charset="2"/>
              <a:buChar char="Ø"/>
            </a:pPr>
            <a:endParaRPr lang="en-US" dirty="0" smtClean="0"/>
          </a:p>
          <a:p>
            <a:pPr>
              <a:buFont typeface="Wingdings" pitchFamily="2" charset="2"/>
              <a:buChar char="Ø"/>
            </a:pPr>
            <a:r>
              <a:rPr lang="en-US" dirty="0" smtClean="0"/>
              <a:t>The way that people think, feel, and act as they cope with the daily stresses of life can have a profound or deadly effect on their heart.</a:t>
            </a:r>
          </a:p>
          <a:p>
            <a:pPr>
              <a:buFont typeface="Wingdings" pitchFamily="2" charset="2"/>
              <a:buChar char="Ø"/>
            </a:pPr>
            <a:endParaRPr lang="en-US" dirty="0" smtClean="0"/>
          </a:p>
          <a:p>
            <a:pPr>
              <a:buFont typeface="Wingdings" pitchFamily="2" charset="2"/>
              <a:buChar char="Ø"/>
            </a:pPr>
            <a:r>
              <a:rPr lang="en-US" dirty="0" smtClean="0"/>
              <a:t>Your body fights off stress better when you eat a well balanced diet, and eat a variety of foods daily. </a:t>
            </a:r>
          </a:p>
          <a:p>
            <a:endParaRPr lang="en-US" dirty="0"/>
          </a:p>
        </p:txBody>
      </p:sp>
      <p:sp>
        <p:nvSpPr>
          <p:cNvPr id="4" name="Slide Number Placeholder 3"/>
          <p:cNvSpPr>
            <a:spLocks noGrp="1"/>
          </p:cNvSpPr>
          <p:nvPr>
            <p:ph type="sldNum" sz="quarter" idx="10"/>
          </p:nvPr>
        </p:nvSpPr>
        <p:spPr/>
        <p:txBody>
          <a:bodyPr/>
          <a:lstStyle/>
          <a:p>
            <a:fld id="{CD03E2A7-9BA1-4482-ABC0-B70E2AB9715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Signs and Symptoms</a:t>
            </a:r>
            <a:r>
              <a:rPr lang="en-US" b="1" i="1" baseline="0" dirty="0" smtClean="0"/>
              <a:t> of Stress</a:t>
            </a:r>
          </a:p>
          <a:p>
            <a:endParaRPr lang="en-US" b="1" i="1" baseline="0" dirty="0" smtClean="0"/>
          </a:p>
          <a:p>
            <a:r>
              <a:rPr lang="en-US" b="0" i="0" u="sng" baseline="0" dirty="0" smtClean="0"/>
              <a:t>Physical symptoms=</a:t>
            </a:r>
            <a:r>
              <a:rPr lang="en-US" b="0" i="0" u="none" baseline="0" dirty="0" smtClean="0"/>
              <a:t> dizziness, aches and pains, grinding teeth, clenched jaws, headaches, indigestion, muscle tension, difficulty sleeping, racing heart, ringing in the ears, poor posture, sweaty palms, fatigue, exhaustion, trembling, weight gain or weight loss, or upset stomach.</a:t>
            </a:r>
          </a:p>
          <a:p>
            <a:endParaRPr lang="en-US" b="0" i="0" u="none" baseline="0" dirty="0" smtClean="0"/>
          </a:p>
          <a:p>
            <a:r>
              <a:rPr lang="en-US" b="0" i="0" u="sng" baseline="0" dirty="0" smtClean="0"/>
              <a:t>Mental symptoms=</a:t>
            </a:r>
            <a:r>
              <a:rPr lang="en-US" b="0" i="0" u="none" baseline="0" dirty="0" smtClean="0"/>
              <a:t> constant worry, difficultly making decisions, forgetfulness, inability to concentrate, lack of creativity, loss of sense of humor, and poor memory.</a:t>
            </a:r>
          </a:p>
          <a:p>
            <a:endParaRPr lang="en-US" b="0" i="0" u="none" baseline="0" dirty="0" smtClean="0"/>
          </a:p>
          <a:p>
            <a:r>
              <a:rPr lang="en-US" b="0" i="0" u="sng" baseline="0" dirty="0" smtClean="0"/>
              <a:t>Emotional symptoms=</a:t>
            </a:r>
            <a:r>
              <a:rPr lang="en-US" b="0" i="0" u="none" baseline="0" dirty="0" smtClean="0"/>
              <a:t> anger, anxiety, crying, depression, feeling powerless, frequent mood swings, irritability, loneliness, negative thinking, nervousness, or sadness.</a:t>
            </a:r>
          </a:p>
          <a:p>
            <a:endParaRPr lang="en-US" b="0" i="0" u="none" baseline="0" dirty="0" smtClean="0"/>
          </a:p>
          <a:p>
            <a:r>
              <a:rPr lang="en-US" b="0" i="0" u="sng" baseline="0" dirty="0" smtClean="0"/>
              <a:t>Behavioral symptoms=</a:t>
            </a:r>
            <a:r>
              <a:rPr lang="en-US" b="0" i="0" u="none" baseline="0" dirty="0" smtClean="0"/>
              <a:t> bossiness, compulsive eating, being critical of others, explosive actions, frequent job changes, impulsive actions, increased use of alcohol or drugs, withdrawal from relationships or social situations.</a:t>
            </a:r>
            <a:endParaRPr lang="en-US" b="0" i="0" u="sng" dirty="0"/>
          </a:p>
        </p:txBody>
      </p:sp>
      <p:sp>
        <p:nvSpPr>
          <p:cNvPr id="4" name="Slide Number Placeholder 3"/>
          <p:cNvSpPr>
            <a:spLocks noGrp="1"/>
          </p:cNvSpPr>
          <p:nvPr>
            <p:ph type="sldNum" sz="quarter" idx="10"/>
          </p:nvPr>
        </p:nvSpPr>
        <p:spPr/>
        <p:txBody>
          <a:bodyPr/>
          <a:lstStyle/>
          <a:p>
            <a:fld id="{CD03E2A7-9BA1-4482-ABC0-B70E2AB9715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Types</a:t>
            </a:r>
            <a:r>
              <a:rPr lang="en-US" b="1" baseline="0" dirty="0" smtClean="0"/>
              <a:t> of Stress</a:t>
            </a:r>
            <a:endParaRPr lang="en-US" b="0" baseline="0" dirty="0" smtClean="0"/>
          </a:p>
          <a:p>
            <a:endParaRPr lang="en-US" b="0" baseline="0" dirty="0" smtClean="0"/>
          </a:p>
          <a:p>
            <a:r>
              <a:rPr lang="en-US" b="0" baseline="0" dirty="0" smtClean="0"/>
              <a:t>The two types of stress are emotional stress and physical stress.  </a:t>
            </a:r>
          </a:p>
          <a:p>
            <a:endParaRPr lang="en-US" b="0" baseline="0" dirty="0" smtClean="0"/>
          </a:p>
          <a:p>
            <a:r>
              <a:rPr lang="en-US" b="1" u="sng" baseline="0" dirty="0" smtClean="0"/>
              <a:t>Emotional stress </a:t>
            </a:r>
            <a:r>
              <a:rPr lang="en-US" b="0" baseline="0" dirty="0" smtClean="0"/>
              <a:t>is related to our feelings.  It may be caused by things such as wedding preparation, relationship problems, divorce, or even by emotionally downgrading experiences with others.  Chronic emotional stress is associated with heart disease and early death.  Studies have shown that people who have had recent major life changes, such as loss of a spouse or close relative, loss of a job, or moving to a new location causes an increase in emotional stress and a higher incidence of death. Social stressors, like divorce or death of a loved one, often triggers clinical depression or makes it worse and causes relapses in those who have recovered. Due to emotional stress, people without spouses tend to die younger than married people.  This is because a spouse provides a degree of emotional support and stability.  Chronic negative emotions can also have a huge impact on heart disease.  Those who are always anxious or depressed, as a result of a heart attack, have a heightened chance of becoming ill, having a heart attack, or even a change in angina pain.  It has been noted that women are more likely to develop heart problems that are due to emotional stress.</a:t>
            </a:r>
          </a:p>
          <a:p>
            <a:endParaRPr lang="en-US" b="0" baseline="0" dirty="0" smtClean="0"/>
          </a:p>
          <a:p>
            <a:r>
              <a:rPr lang="en-US" b="1" i="0" u="sng" baseline="0" dirty="0" smtClean="0"/>
              <a:t>Physical Stress</a:t>
            </a:r>
            <a:r>
              <a:rPr lang="en-US" b="0" i="0" u="none" baseline="0" dirty="0" smtClean="0"/>
              <a:t> encompasses exercise or other forms of physical exertion.  It is good for the heart as long as the heart is functioning normally.  Lack of physical stress, also known as a sedentary lifestyle, constitutes a major risk factor for coronary artery disease.</a:t>
            </a:r>
          </a:p>
          <a:p>
            <a:endParaRPr lang="en-US" b="0" i="0" u="none" baseline="0" dirty="0" smtClean="0"/>
          </a:p>
          <a:p>
            <a:r>
              <a:rPr lang="en-US" b="0" i="0" u="none" baseline="0" dirty="0" smtClean="0"/>
              <a:t>**Both emotional and physical stress can cause an increase in heart rate, as well as elevation of blood pressure and the release of stress hormones.  This makes the heart have to work harder.**</a:t>
            </a:r>
            <a:endParaRPr lang="en-US" b="1" i="0" u="sng" baseline="0" dirty="0" smtClean="0"/>
          </a:p>
        </p:txBody>
      </p:sp>
      <p:sp>
        <p:nvSpPr>
          <p:cNvPr id="4" name="Slide Number Placeholder 3"/>
          <p:cNvSpPr>
            <a:spLocks noGrp="1"/>
          </p:cNvSpPr>
          <p:nvPr>
            <p:ph type="sldNum" sz="quarter" idx="10"/>
          </p:nvPr>
        </p:nvSpPr>
        <p:spPr/>
        <p:txBody>
          <a:bodyPr/>
          <a:lstStyle/>
          <a:p>
            <a:fld id="{CD03E2A7-9BA1-4482-ABC0-B70E2AB9715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a:t>
            </a:r>
            <a:r>
              <a:rPr lang="en-US" b="1" baseline="0" dirty="0" smtClean="0"/>
              <a:t> Happens During Stress?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common stressors in life</a:t>
            </a:r>
            <a:r>
              <a:rPr lang="en-US" baseline="0" dirty="0" smtClean="0"/>
              <a:t> include: illness, death of a friend or loved one, problems in a personal relationship, work overload, starting a new job, unemployment, retirement, pregnancy, crowds, relocation, daily hassles, legal problems, financial concerns, and perfectionism.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body reacts to stressful situations by releasing the hormone </a:t>
            </a:r>
            <a:r>
              <a:rPr lang="en-US" dirty="0" smtClean="0"/>
              <a:t>adrenaline, a catecholamine, a stress hormones, from the adrenal glands.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t>This causes an increase in both breathing rate and heart rate.</a:t>
            </a:r>
          </a:p>
          <a:p>
            <a:endParaRPr lang="en-US" dirty="0" smtClean="0"/>
          </a:p>
          <a:p>
            <a:r>
              <a:rPr lang="en-US" dirty="0" smtClean="0"/>
              <a:t>During the</a:t>
            </a:r>
            <a:r>
              <a:rPr lang="en-US" baseline="0" dirty="0" smtClean="0"/>
              <a:t> fight or flight response, your body is flooded with adrenaline and cortisol.  This increases your heart rate, redirects blood flow to the muscular system, releases fats into the bloodstream for use as energy, increases breathing rate, tenses muscles, and increases blood clotting ability.</a:t>
            </a:r>
          </a:p>
          <a:p>
            <a:endParaRPr lang="en-US" baseline="0" dirty="0" smtClean="0"/>
          </a:p>
          <a:p>
            <a:r>
              <a:rPr lang="en-US" baseline="0" dirty="0" smtClean="0"/>
              <a:t>When you are very stressed, your body is continually exposed to adrenaline and cortisol.  Processes of blood clotting may also be altered, so there is an increased risk of heart attack.</a:t>
            </a:r>
          </a:p>
          <a:p>
            <a:endParaRPr lang="en-US" baseline="0" dirty="0" smtClean="0"/>
          </a:p>
          <a:p>
            <a:r>
              <a:rPr lang="en-US" baseline="0" dirty="0" smtClean="0"/>
              <a:t>Minor hassles, major life changes, or a combination of things all contribute to stress.  If you are able to identify the cause of stress in your life and release tension from that, you will be better able to manage your stress.</a:t>
            </a:r>
            <a:endParaRPr lang="en-US" dirty="0"/>
          </a:p>
        </p:txBody>
      </p:sp>
      <p:sp>
        <p:nvSpPr>
          <p:cNvPr id="4" name="Slide Number Placeholder 3"/>
          <p:cNvSpPr>
            <a:spLocks noGrp="1"/>
          </p:cNvSpPr>
          <p:nvPr>
            <p:ph type="sldNum" sz="quarter" idx="10"/>
          </p:nvPr>
        </p:nvSpPr>
        <p:spPr/>
        <p:txBody>
          <a:bodyPr/>
          <a:lstStyle/>
          <a:p>
            <a:fld id="{CD03E2A7-9BA1-4482-ABC0-B70E2AB9715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a:t>
            </a:r>
            <a:r>
              <a:rPr lang="en-US" baseline="0" dirty="0" smtClean="0"/>
              <a:t> can cause a number of consequences on the heart.  </a:t>
            </a:r>
          </a:p>
          <a:p>
            <a:pPr algn="l"/>
            <a:r>
              <a:rPr lang="en-US" baseline="0" dirty="0" smtClean="0"/>
              <a:t>Some of these include: </a:t>
            </a:r>
          </a:p>
          <a:p>
            <a:pPr algn="l"/>
            <a:r>
              <a:rPr lang="en-US" baseline="0" dirty="0" smtClean="0"/>
              <a:t>Increased heart </a:t>
            </a:r>
            <a:r>
              <a:rPr lang="en-US" baseline="0" dirty="0" smtClean="0"/>
              <a:t>rate, blood pressure, Lower </a:t>
            </a:r>
            <a:r>
              <a:rPr lang="en-US" baseline="0" dirty="0" smtClean="0"/>
              <a:t>threshold for cardiac arrhythmias such as ventricular tachycardia, ventricular fibrillation, and atrial fibrillation.  This is due to the electrical instability in the heart muscle tissue</a:t>
            </a:r>
            <a:r>
              <a:rPr lang="en-US" baseline="0" dirty="0" smtClean="0"/>
              <a:t>. </a:t>
            </a:r>
            <a:r>
              <a:rPr lang="en-US" dirty="0" smtClean="0"/>
              <a:t>Spasm</a:t>
            </a:r>
            <a:r>
              <a:rPr lang="en-US" baseline="0" dirty="0" smtClean="0"/>
              <a:t> </a:t>
            </a:r>
            <a:r>
              <a:rPr lang="en-US" baseline="0" dirty="0" smtClean="0"/>
              <a:t>of the heart’s blood vessels, which </a:t>
            </a:r>
            <a:r>
              <a:rPr lang="en-US" baseline="0" dirty="0" smtClean="0"/>
              <a:t>can lead </a:t>
            </a:r>
            <a:r>
              <a:rPr lang="en-US" baseline="0" dirty="0" smtClean="0"/>
              <a:t>to ischemia</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lumMod val="50000"/>
                  </a:schemeClr>
                </a:solidFill>
              </a:rPr>
              <a:t>The </a:t>
            </a:r>
            <a:r>
              <a:rPr lang="en-US" i="1" dirty="0" smtClean="0">
                <a:solidFill>
                  <a:schemeClr val="accent1">
                    <a:lumMod val="50000"/>
                  </a:schemeClr>
                </a:solidFill>
              </a:rPr>
              <a:t>Journal of the American Medical Association</a:t>
            </a:r>
            <a:r>
              <a:rPr lang="en-US" dirty="0" smtClean="0">
                <a:solidFill>
                  <a:schemeClr val="accent1">
                    <a:lumMod val="50000"/>
                  </a:schemeClr>
                </a:solidFill>
              </a:rPr>
              <a:t> reports that researchers at University Laval in Quebec noted that first time heart attack patients who returned to extremely stressful jobs were twice as likely to have a second heart attack when compared to those who went back to occupations that were relatively stress free.  The study monitored 972 first time heart attack survivors who ranged in age from 35 to 59 years old.  The study showed that patients who reported chronic job strain (high in psychological demands but low in feeling of control) were at a higher risk of having a second heart attack and possibly death.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lumMod val="50000"/>
                </a:schemeClr>
              </a:solidFill>
            </a:endParaRPr>
          </a:p>
          <a:p>
            <a:pPr algn="l">
              <a:buNone/>
            </a:pPr>
            <a:r>
              <a:rPr lang="en-US" sz="1200" b="0" dirty="0" smtClean="0"/>
              <a:t>A study tested the effect of emotions</a:t>
            </a:r>
            <a:r>
              <a:rPr lang="en-US" sz="1200" b="0" baseline="0" dirty="0" smtClean="0"/>
              <a:t> and anger on individuals </a:t>
            </a:r>
            <a:r>
              <a:rPr lang="en-US" sz="1200" b="0" dirty="0" smtClean="0"/>
              <a:t> who had heart disease &amp; implantable heart defibrillators (which correct dangerous heart rhythm by sending an electric shock to the heart) by Dr. Rachel </a:t>
            </a:r>
            <a:r>
              <a:rPr lang="en-US" sz="1200" b="0" dirty="0" err="1" smtClean="0"/>
              <a:t>Lampert</a:t>
            </a:r>
            <a:r>
              <a:rPr lang="en-US" sz="1200" b="0" dirty="0" smtClean="0"/>
              <a:t> of Yale University. Researchers told patients to think about something that made them angry while they recorded T waves and cardiac electrical stability.  The patients were tracked over three years to see who experienced a cardiac arrest and needed a shock from their defibrillator.  The individuals who were most prone to anger had a higher T wave and an increased chance of experiencing an arrhythmia.  Data concluded that therapy focused on helping patients deal with anger and other negative emotions may, in the long run, help to reduce the occurrence of arrhythmias.</a:t>
            </a:r>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CD03E2A7-9BA1-4482-ABC0-B70E2AB9715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Stress and Heart Disease risk:</a:t>
            </a:r>
          </a:p>
          <a:p>
            <a:r>
              <a:rPr lang="en-US" dirty="0" smtClean="0"/>
              <a:t>If you have a great deal of stress in your life, you will be at an</a:t>
            </a:r>
            <a:r>
              <a:rPr lang="en-US" baseline="0" dirty="0" smtClean="0"/>
              <a:t> increased risk for heart disease.  Those who are quick to get angry about different circumstances or those who display frequent hostility are at an increased risk of getting heart disease.</a:t>
            </a:r>
          </a:p>
          <a:p>
            <a:r>
              <a:rPr lang="en-US" b="1" baseline="0" dirty="0" smtClean="0"/>
              <a:t>What kind of health problems can arise from stress?</a:t>
            </a:r>
          </a:p>
          <a:p>
            <a:r>
              <a:rPr lang="en-US" b="0" baseline="0" dirty="0" smtClean="0"/>
              <a:t>Stress can cause heart attack, sudden cardiac death, heart failure, or abnormal heart rhythm.  If you are under stress, you are more likely to have high blood pressure, over eat, be more sedentary, and be more likely to smoke.  The way that your body reacts to stress plays a key role in the development of atherosclerotic heart disease.</a:t>
            </a:r>
            <a:endParaRPr lang="en-US" b="0" dirty="0" smtClean="0"/>
          </a:p>
          <a:p>
            <a:r>
              <a:rPr lang="en-US" b="1" dirty="0" smtClean="0"/>
              <a:t>Chronic </a:t>
            </a:r>
            <a:r>
              <a:rPr lang="en-US" b="1" dirty="0" smtClean="0"/>
              <a:t>Stress effects the heart by: </a:t>
            </a:r>
          </a:p>
          <a:p>
            <a:pPr marL="228600" indent="-228600">
              <a:buFont typeface="+mj-lt"/>
              <a:buAutoNum type="arabicPeriod"/>
            </a:pPr>
            <a:r>
              <a:rPr lang="en-US" b="0" dirty="0" smtClean="0"/>
              <a:t>The</a:t>
            </a:r>
            <a:r>
              <a:rPr lang="en-US" b="0" baseline="0" dirty="0" smtClean="0"/>
              <a:t> i</a:t>
            </a:r>
            <a:r>
              <a:rPr lang="en-US" b="0" dirty="0" smtClean="0"/>
              <a:t>ncreased</a:t>
            </a:r>
            <a:r>
              <a:rPr lang="en-US" b="0" baseline="0" dirty="0" smtClean="0"/>
              <a:t> heart rate may cause your heart to develop an abnormal heart rhythm, or else heart muscle problems may result.</a:t>
            </a:r>
          </a:p>
          <a:p>
            <a:pPr marL="228600" indent="-228600">
              <a:buFont typeface="+mj-lt"/>
              <a:buAutoNum type="arabicPeriod"/>
            </a:pPr>
            <a:r>
              <a:rPr lang="en-US" b="0" baseline="0" dirty="0" smtClean="0"/>
              <a:t>The increased blood pressure may cause the cardiovascular system to have the usual symptoms associated with hypertension; thus causing an increase in the risk of heart disease and stroke.</a:t>
            </a:r>
          </a:p>
          <a:p>
            <a:pPr marL="228600" indent="-228600">
              <a:buFont typeface="+mj-lt"/>
              <a:buAutoNum type="arabicPeriod"/>
            </a:pPr>
            <a:r>
              <a:rPr lang="en-US" b="0" baseline="0" dirty="0" smtClean="0"/>
              <a:t>The increase in cholesterol and triglycerides may cause arteries to thicken with plaque over time, which could lead to coronary artery disease or heart attack.  </a:t>
            </a:r>
          </a:p>
          <a:p>
            <a:pPr marL="228600" indent="-228600">
              <a:buFont typeface="+mj-lt"/>
              <a:buAutoNum type="arabicPeriod"/>
            </a:pPr>
            <a:r>
              <a:rPr lang="en-US" b="0" baseline="0" dirty="0" smtClean="0"/>
              <a:t>The increase in deposit of fat in the abdominal area leads to an apple shape.  It signifies metabolic syndrome, a common risk factor for heart disease. </a:t>
            </a:r>
            <a:endParaRPr lang="en-US" b="0" baseline="0" dirty="0" smtClean="0"/>
          </a:p>
          <a:p>
            <a:endParaRPr lang="en-US" b="1" dirty="0" smtClean="0"/>
          </a:p>
          <a:p>
            <a:pPr marL="0" indent="0">
              <a:buFont typeface="+mj-lt"/>
              <a:buNone/>
            </a:pPr>
            <a:endParaRPr lang="en-US" b="0" dirty="0"/>
          </a:p>
        </p:txBody>
      </p:sp>
      <p:sp>
        <p:nvSpPr>
          <p:cNvPr id="4" name="Slide Number Placeholder 3"/>
          <p:cNvSpPr>
            <a:spLocks noGrp="1"/>
          </p:cNvSpPr>
          <p:nvPr>
            <p:ph type="sldNum" sz="quarter" idx="10"/>
          </p:nvPr>
        </p:nvSpPr>
        <p:spPr/>
        <p:txBody>
          <a:bodyPr/>
          <a:lstStyle/>
          <a:p>
            <a:fld id="{CD03E2A7-9BA1-4482-ABC0-B70E2AB9715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Factors Contributing</a:t>
            </a:r>
            <a:r>
              <a:rPr lang="en-US" b="1" baseline="0" dirty="0" smtClean="0"/>
              <a:t> to Stress</a:t>
            </a:r>
          </a:p>
          <a:p>
            <a:r>
              <a:rPr lang="en-US" b="0" baseline="0" dirty="0" smtClean="0"/>
              <a:t>Minor hassles, major lifestyle changes or a combination of things all lead to stress.  If you are able to identify the cause of stress in your life and release the tension from that, you will be better able to manage your stress.</a:t>
            </a:r>
          </a:p>
          <a:p>
            <a:endParaRPr lang="en-US" b="0" baseline="0" dirty="0" smtClean="0"/>
          </a:p>
          <a:p>
            <a:r>
              <a:rPr lang="en-US" b="1" baseline="0" dirty="0" smtClean="0"/>
              <a:t>What should you do if your stress levels begin to interfere with your sleeping patterns?</a:t>
            </a:r>
          </a:p>
          <a:p>
            <a:r>
              <a:rPr lang="en-US" b="0" baseline="0" dirty="0" smtClean="0"/>
              <a:t>If sleep problems are adding to your stress, you should make a regular sleep schedule, keep your bedroom dark and quiet, make sure your bed and surroundings are comfortable, avoid caffeine, and do not exercise within two to three hours of bedtime.</a:t>
            </a:r>
          </a:p>
          <a:p>
            <a:endParaRPr lang="en-US" b="0" baseline="0" dirty="0" smtClean="0"/>
          </a:p>
          <a:p>
            <a:r>
              <a:rPr lang="en-US" b="1" baseline="0" dirty="0" smtClean="0"/>
              <a:t>How can your job effect your stress level?</a:t>
            </a:r>
          </a:p>
          <a:p>
            <a:r>
              <a:rPr lang="en-US" b="0" baseline="0" dirty="0" smtClean="0"/>
              <a:t>Jobs having a high level of psychological demand and stress in people who have low self esteem and autonomy, were associated with an increase in heart disease.</a:t>
            </a:r>
          </a:p>
          <a:p>
            <a:endParaRPr lang="en-US" b="0" baseline="0" dirty="0" smtClean="0"/>
          </a:p>
          <a:p>
            <a:r>
              <a:rPr lang="en-US" b="1" baseline="0" dirty="0" smtClean="0"/>
              <a:t>Can exercise effect your stress level?</a:t>
            </a:r>
            <a:endParaRPr lang="en-US" b="0" baseline="0" dirty="0" smtClean="0"/>
          </a:p>
          <a:p>
            <a:r>
              <a:rPr lang="en-US" b="0" baseline="0" dirty="0" smtClean="0"/>
              <a:t>Regular aerobic exercise can decrease the level of stress related hormones circulating in the blood.</a:t>
            </a:r>
            <a:endParaRPr lang="en-US" b="1" dirty="0"/>
          </a:p>
        </p:txBody>
      </p:sp>
      <p:sp>
        <p:nvSpPr>
          <p:cNvPr id="4" name="Slide Number Placeholder 3"/>
          <p:cNvSpPr>
            <a:spLocks noGrp="1"/>
          </p:cNvSpPr>
          <p:nvPr>
            <p:ph type="sldNum" sz="quarter" idx="10"/>
          </p:nvPr>
        </p:nvSpPr>
        <p:spPr/>
        <p:txBody>
          <a:bodyPr/>
          <a:lstStyle/>
          <a:p>
            <a:fld id="{CD03E2A7-9BA1-4482-ABC0-B70E2AB9715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Treatments for Stress</a:t>
            </a:r>
            <a:endParaRPr lang="en-US" b="0" u="none" dirty="0" smtClean="0"/>
          </a:p>
          <a:p>
            <a:endParaRPr lang="en-US" b="0" u="none" dirty="0" smtClean="0"/>
          </a:p>
          <a:p>
            <a:r>
              <a:rPr lang="en-US" b="0" i="1" u="none" dirty="0" smtClean="0"/>
              <a:t>Relaxation</a:t>
            </a:r>
            <a:r>
              <a:rPr lang="en-US" b="0" i="1" u="none" baseline="0" dirty="0" smtClean="0"/>
              <a:t> Techniques:</a:t>
            </a:r>
          </a:p>
          <a:p>
            <a:r>
              <a:rPr lang="en-US" b="0" i="0" u="none" baseline="0" dirty="0" smtClean="0"/>
              <a:t>Relaxation techniques include deep breathing, progressive muscle relaxation, guided imagery, relaxing to music, biofeedback, or yoga.  Caring for a pet can buffer some of the stress associated with everyday life. </a:t>
            </a:r>
          </a:p>
          <a:p>
            <a:endParaRPr lang="en-US" b="0" i="0" u="none" baseline="0" dirty="0" smtClean="0"/>
          </a:p>
          <a:p>
            <a:r>
              <a:rPr lang="en-US" b="0" i="1" u="none" baseline="0" dirty="0" smtClean="0"/>
              <a:t>Becoming Sensitive to Personal Needs:</a:t>
            </a:r>
          </a:p>
          <a:p>
            <a:r>
              <a:rPr lang="en-US" b="0" i="0" u="none" baseline="0" dirty="0" smtClean="0"/>
              <a:t>True relaxation from stress requires you to become sensitive to your personal needs for peace, self awareness, and thoughtful reflection.</a:t>
            </a:r>
          </a:p>
          <a:p>
            <a:endParaRPr lang="en-US" b="0" i="0" u="none" baseline="0" dirty="0" smtClean="0"/>
          </a:p>
          <a:p>
            <a:r>
              <a:rPr lang="en-US" b="0" i="1" u="none" baseline="0" dirty="0" smtClean="0"/>
              <a:t>Biofeedback Training:</a:t>
            </a:r>
          </a:p>
          <a:p>
            <a:r>
              <a:rPr lang="en-US" b="0" i="0" u="none" baseline="0" dirty="0" smtClean="0"/>
              <a:t>In biofeedback training, the patient is told how their body is responding to a particular event and then they are told how to control their stress related responses.</a:t>
            </a:r>
          </a:p>
          <a:p>
            <a:endParaRPr lang="en-US" b="0" i="0" u="none" baseline="0" dirty="0" smtClean="0"/>
          </a:p>
          <a:p>
            <a:r>
              <a:rPr lang="en-US" b="0" i="1" u="none" baseline="0" dirty="0" smtClean="0"/>
              <a:t>Anxiety Management:</a:t>
            </a:r>
            <a:endParaRPr lang="en-US" b="0" i="0" u="none" baseline="0" dirty="0" smtClean="0"/>
          </a:p>
          <a:p>
            <a:r>
              <a:rPr lang="en-US" b="0" i="0" u="none" baseline="0" dirty="0" smtClean="0"/>
              <a:t>Anxiety management provides the patient with stress management skills that are easily applied to tension causing sensations.</a:t>
            </a:r>
          </a:p>
          <a:p>
            <a:endParaRPr lang="en-US" b="0" i="0" u="none" baseline="0" dirty="0" smtClean="0"/>
          </a:p>
          <a:p>
            <a:r>
              <a:rPr lang="en-US" b="0" i="1" u="none" baseline="0" dirty="0" smtClean="0"/>
              <a:t>Anger Management/Stress Inoculation Therapy:</a:t>
            </a:r>
          </a:p>
          <a:p>
            <a:r>
              <a:rPr lang="en-US" b="0" i="0" u="none" baseline="0" dirty="0" smtClean="0"/>
              <a:t>Anger Management and Stress Inoculation Therapy both help patients modify anger and hostility by teaching them effective coping skills.</a:t>
            </a:r>
          </a:p>
          <a:p>
            <a:endParaRPr lang="en-US" b="0" i="0" u="none" baseline="0" dirty="0" smtClean="0"/>
          </a:p>
          <a:p>
            <a:endParaRPr lang="en-US" b="0" i="0" u="sng" dirty="0"/>
          </a:p>
        </p:txBody>
      </p:sp>
      <p:sp>
        <p:nvSpPr>
          <p:cNvPr id="4" name="Slide Number Placeholder 3"/>
          <p:cNvSpPr>
            <a:spLocks noGrp="1"/>
          </p:cNvSpPr>
          <p:nvPr>
            <p:ph type="sldNum" sz="quarter" idx="10"/>
          </p:nvPr>
        </p:nvSpPr>
        <p:spPr/>
        <p:txBody>
          <a:bodyPr/>
          <a:lstStyle/>
          <a:p>
            <a:fld id="{CD03E2A7-9BA1-4482-ABC0-B70E2AB9715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5/20/2010</a:t>
            </a:r>
            <a:endParaRPr lang="en-US"/>
          </a:p>
        </p:txBody>
      </p:sp>
      <p:sp>
        <p:nvSpPr>
          <p:cNvPr id="17" name="Footer Placeholder 16"/>
          <p:cNvSpPr>
            <a:spLocks noGrp="1"/>
          </p:cNvSpPr>
          <p:nvPr>
            <p:ph type="ftr" sz="quarter" idx="11"/>
          </p:nvPr>
        </p:nvSpPr>
        <p:spPr/>
        <p:txBody>
          <a:bodyPr/>
          <a:lstStyle/>
          <a:p>
            <a:r>
              <a:rPr lang="en-US" smtClean="0"/>
              <a:t>PBRC</a:t>
            </a:r>
            <a:endParaRPr lang="en-US"/>
          </a:p>
        </p:txBody>
      </p:sp>
      <p:sp>
        <p:nvSpPr>
          <p:cNvPr id="29" name="Slide Number Placeholder 28"/>
          <p:cNvSpPr>
            <a:spLocks noGrp="1"/>
          </p:cNvSpPr>
          <p:nvPr>
            <p:ph type="sldNum" sz="quarter" idx="12"/>
          </p:nvPr>
        </p:nvSpPr>
        <p:spPr/>
        <p:txBody>
          <a:bodyPr/>
          <a:lstStyle/>
          <a:p>
            <a:fld id="{29D13F5D-D754-427E-ACF4-6A4E074C068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PBRC</a:t>
            </a:r>
            <a:endParaRPr lang="en-US"/>
          </a:p>
        </p:txBody>
      </p:sp>
      <p:sp>
        <p:nvSpPr>
          <p:cNvPr id="6" name="Slide Number Placeholder 5"/>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PBRC</a:t>
            </a:r>
            <a:endParaRPr lang="en-US"/>
          </a:p>
        </p:txBody>
      </p:sp>
      <p:sp>
        <p:nvSpPr>
          <p:cNvPr id="6" name="Slide Number Placeholder 5"/>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PBRC</a:t>
            </a:r>
            <a:endParaRPr lang="en-US"/>
          </a:p>
        </p:txBody>
      </p:sp>
      <p:sp>
        <p:nvSpPr>
          <p:cNvPr id="6" name="Slide Number Placeholder 5"/>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PBRC</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9D13F5D-D754-427E-ACF4-6A4E074C068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5/20/2010</a:t>
            </a:r>
            <a:endParaRPr lang="en-US"/>
          </a:p>
        </p:txBody>
      </p:sp>
      <p:sp>
        <p:nvSpPr>
          <p:cNvPr id="8" name="Footer Placeholder 7"/>
          <p:cNvSpPr>
            <a:spLocks noGrp="1"/>
          </p:cNvSpPr>
          <p:nvPr>
            <p:ph type="ftr" sz="quarter" idx="11"/>
          </p:nvPr>
        </p:nvSpPr>
        <p:spPr/>
        <p:txBody>
          <a:bodyPr/>
          <a:lstStyle/>
          <a:p>
            <a:r>
              <a:rPr lang="en-US" smtClean="0"/>
              <a:t>PBRC</a:t>
            </a:r>
            <a:endParaRPr lang="en-US"/>
          </a:p>
        </p:txBody>
      </p:sp>
      <p:sp>
        <p:nvSpPr>
          <p:cNvPr id="9" name="Slide Number Placeholder 8"/>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5/20/2010</a:t>
            </a:r>
            <a:endParaRPr lang="en-US"/>
          </a:p>
        </p:txBody>
      </p:sp>
      <p:sp>
        <p:nvSpPr>
          <p:cNvPr id="4" name="Footer Placeholder 3"/>
          <p:cNvSpPr>
            <a:spLocks noGrp="1"/>
          </p:cNvSpPr>
          <p:nvPr>
            <p:ph type="ftr" sz="quarter" idx="11"/>
          </p:nvPr>
        </p:nvSpPr>
        <p:spPr/>
        <p:txBody>
          <a:bodyPr/>
          <a:lstStyle/>
          <a:p>
            <a:r>
              <a:rPr lang="en-US" smtClean="0"/>
              <a:t>PBRC</a:t>
            </a:r>
            <a:endParaRPr lang="en-US"/>
          </a:p>
        </p:txBody>
      </p:sp>
      <p:sp>
        <p:nvSpPr>
          <p:cNvPr id="5" name="Slide Number Placeholder 4"/>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5/20/2010</a:t>
            </a:r>
            <a:endParaRPr lang="en-US"/>
          </a:p>
        </p:txBody>
      </p:sp>
      <p:sp>
        <p:nvSpPr>
          <p:cNvPr id="3" name="Footer Placeholder 2"/>
          <p:cNvSpPr>
            <a:spLocks noGrp="1"/>
          </p:cNvSpPr>
          <p:nvPr>
            <p:ph type="ftr" sz="quarter" idx="11"/>
          </p:nvPr>
        </p:nvSpPr>
        <p:spPr/>
        <p:txBody>
          <a:bodyPr/>
          <a:lstStyle/>
          <a:p>
            <a:r>
              <a:rPr lang="en-US" smtClean="0"/>
              <a:t>PBRC</a:t>
            </a:r>
            <a:endParaRPr lang="en-US"/>
          </a:p>
        </p:txBody>
      </p:sp>
      <p:sp>
        <p:nvSpPr>
          <p:cNvPr id="4" name="Slide Number Placeholder 3"/>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5/20/2010</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PBRC</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9D13F5D-D754-427E-ACF4-6A4E074C068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Stress and your heart</a:t>
            </a:r>
            <a:endParaRPr lang="en-US" dirty="0"/>
          </a:p>
        </p:txBody>
      </p:sp>
      <p:sp>
        <p:nvSpPr>
          <p:cNvPr id="5" name="Subtitle 4"/>
          <p:cNvSpPr>
            <a:spLocks noGrp="1"/>
          </p:cNvSpPr>
          <p:nvPr>
            <p:ph type="subTitle" idx="1"/>
          </p:nvPr>
        </p:nvSpPr>
        <p:spPr/>
        <p:txBody>
          <a:bodyPr>
            <a:normAutofit fontScale="92500"/>
          </a:bodyPr>
          <a:lstStyle/>
          <a:p>
            <a:r>
              <a:rPr lang="en-US" dirty="0" smtClean="0"/>
              <a:t>Beth Kalicki</a:t>
            </a:r>
          </a:p>
          <a:p>
            <a:r>
              <a:rPr lang="en-US" dirty="0" err="1" smtClean="0"/>
              <a:t>Heli</a:t>
            </a:r>
            <a:r>
              <a:rPr lang="en-US" dirty="0" smtClean="0"/>
              <a:t> J. Roy, PhD, RD, MBA</a:t>
            </a:r>
          </a:p>
          <a:p>
            <a:r>
              <a:rPr lang="en-US" dirty="0" smtClean="0"/>
              <a:t>Pennington Biomedical Research Center</a:t>
            </a:r>
            <a:endParaRPr lang="en-US" dirty="0"/>
          </a:p>
        </p:txBody>
      </p:sp>
      <p:sp>
        <p:nvSpPr>
          <p:cNvPr id="6" name="Date Placeholder 5"/>
          <p:cNvSpPr>
            <a:spLocks noGrp="1"/>
          </p:cNvSpPr>
          <p:nvPr>
            <p:ph type="dt" sz="half" idx="10"/>
          </p:nvPr>
        </p:nvSpPr>
        <p:spPr/>
        <p:txBody>
          <a:bodyPr/>
          <a:lstStyle/>
          <a:p>
            <a:r>
              <a:rPr lang="en-US" smtClean="0"/>
              <a:t>5/20/2010</a:t>
            </a:r>
            <a:endParaRPr lang="en-US"/>
          </a:p>
        </p:txBody>
      </p:sp>
      <p:sp>
        <p:nvSpPr>
          <p:cNvPr id="7" name="Footer Placeholder 6"/>
          <p:cNvSpPr>
            <a:spLocks noGrp="1"/>
          </p:cNvSpPr>
          <p:nvPr>
            <p:ph type="ftr" sz="quarter" idx="11"/>
          </p:nvPr>
        </p:nvSpPr>
        <p:spPr/>
        <p:txBody>
          <a:bodyPr/>
          <a:lstStyle/>
          <a:p>
            <a:r>
              <a:rPr lang="en-US" smtClean="0"/>
              <a:t>PBRC</a:t>
            </a:r>
            <a:endParaRPr lang="en-US"/>
          </a:p>
        </p:txBody>
      </p:sp>
      <p:sp>
        <p:nvSpPr>
          <p:cNvPr id="8" name="Slide Number Placeholder 7"/>
          <p:cNvSpPr>
            <a:spLocks noGrp="1"/>
          </p:cNvSpPr>
          <p:nvPr>
            <p:ph type="sldNum" sz="quarter" idx="12"/>
          </p:nvPr>
        </p:nvSpPr>
        <p:spPr/>
        <p:txBody>
          <a:bodyPr/>
          <a:lstStyle/>
          <a:p>
            <a:fld id="{29D13F5D-D754-427E-ACF4-6A4E074C0686}" type="slidenum">
              <a:rPr lang="en-US" smtClean="0"/>
              <a:pPr/>
              <a:t>1</a:t>
            </a:fld>
            <a:endParaRPr lang="en-US"/>
          </a:p>
        </p:txBody>
      </p:sp>
    </p:spTree>
    <p:extLst>
      <p:ext uri="{BB962C8B-B14F-4D97-AF65-F5344CB8AC3E}">
        <p14:creationId xmlns:p14="http://schemas.microsoft.com/office/powerpoint/2010/main" val="237710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Stress</a:t>
            </a:r>
          </a:p>
        </p:txBody>
      </p:sp>
      <p:sp>
        <p:nvSpPr>
          <p:cNvPr id="3" name="Content Placeholder 2"/>
          <p:cNvSpPr>
            <a:spLocks noGrp="1"/>
          </p:cNvSpPr>
          <p:nvPr>
            <p:ph idx="1"/>
          </p:nvPr>
        </p:nvSpPr>
        <p:spPr/>
        <p:txBody>
          <a:bodyPr>
            <a:normAutofit fontScale="92500" lnSpcReduction="20000"/>
          </a:bodyPr>
          <a:lstStyle/>
          <a:p>
            <a:pPr lvl="0"/>
            <a:r>
              <a:rPr lang="en-US" dirty="0"/>
              <a:t>Some ways to prevent/manage the stress in your life include:</a:t>
            </a:r>
            <a:endParaRPr lang="en-US" sz="1400" dirty="0"/>
          </a:p>
          <a:p>
            <a:pPr lvl="1"/>
            <a:r>
              <a:rPr lang="en-US" dirty="0" smtClean="0"/>
              <a:t>Avoiding </a:t>
            </a:r>
            <a:r>
              <a:rPr lang="en-US" dirty="0"/>
              <a:t>situations that you know are stressful.</a:t>
            </a:r>
            <a:endParaRPr lang="en-US" sz="1400" dirty="0"/>
          </a:p>
          <a:p>
            <a:pPr lvl="1"/>
            <a:r>
              <a:rPr lang="en-US" dirty="0" smtClean="0"/>
              <a:t>Exercising </a:t>
            </a:r>
            <a:r>
              <a:rPr lang="en-US" dirty="0"/>
              <a:t>30 minutes daily.</a:t>
            </a:r>
            <a:endParaRPr lang="en-US" sz="1400" dirty="0"/>
          </a:p>
          <a:p>
            <a:pPr lvl="1"/>
            <a:r>
              <a:rPr lang="en-US" dirty="0" smtClean="0"/>
              <a:t>Eating </a:t>
            </a:r>
            <a:r>
              <a:rPr lang="en-US" dirty="0"/>
              <a:t>a diet that is rich in fruits, vegetables, and whole grains.</a:t>
            </a:r>
            <a:endParaRPr lang="en-US" sz="1400" dirty="0"/>
          </a:p>
          <a:p>
            <a:pPr lvl="1"/>
            <a:r>
              <a:rPr lang="en-US" dirty="0" smtClean="0"/>
              <a:t>Stopping smoking. </a:t>
            </a:r>
            <a:endParaRPr lang="en-US" sz="1400" dirty="0"/>
          </a:p>
          <a:p>
            <a:pPr lvl="1"/>
            <a:r>
              <a:rPr lang="en-US" dirty="0" smtClean="0"/>
              <a:t>Limiting </a:t>
            </a:r>
            <a:r>
              <a:rPr lang="en-US" dirty="0"/>
              <a:t>alcohol </a:t>
            </a:r>
            <a:r>
              <a:rPr lang="en-US" dirty="0" smtClean="0"/>
              <a:t>intake.</a:t>
            </a:r>
            <a:endParaRPr lang="en-US" sz="1400" dirty="0"/>
          </a:p>
          <a:p>
            <a:pPr lvl="1"/>
            <a:r>
              <a:rPr lang="en-US" dirty="0" smtClean="0"/>
              <a:t>Managing </a:t>
            </a:r>
            <a:r>
              <a:rPr lang="en-US" dirty="0"/>
              <a:t>stress by having </a:t>
            </a:r>
            <a:r>
              <a:rPr lang="en-US" dirty="0" smtClean="0"/>
              <a:t>quiet </a:t>
            </a:r>
            <a:r>
              <a:rPr lang="en-US" dirty="0"/>
              <a:t>time, </a:t>
            </a:r>
            <a:r>
              <a:rPr lang="en-US" dirty="0" smtClean="0"/>
              <a:t>participating </a:t>
            </a:r>
            <a:r>
              <a:rPr lang="en-US" dirty="0"/>
              <a:t>in meditation, prayer, reading, yoga, and other relaxation techniques.</a:t>
            </a:r>
            <a:endParaRPr lang="en-US" sz="1400" dirty="0"/>
          </a:p>
          <a:p>
            <a:pPr lvl="1"/>
            <a:r>
              <a:rPr lang="en-US" dirty="0" smtClean="0"/>
              <a:t>Bonding with family </a:t>
            </a:r>
            <a:r>
              <a:rPr lang="en-US" dirty="0"/>
              <a:t>and </a:t>
            </a:r>
            <a:r>
              <a:rPr lang="en-US" dirty="0" smtClean="0"/>
              <a:t>friends.</a:t>
            </a:r>
          </a:p>
          <a:p>
            <a:pPr lvl="1"/>
            <a:r>
              <a:rPr lang="en-US" dirty="0" smtClean="0"/>
              <a:t>Expressing </a:t>
            </a:r>
            <a:r>
              <a:rPr lang="en-US" dirty="0"/>
              <a:t>your </a:t>
            </a:r>
            <a:r>
              <a:rPr lang="en-US" dirty="0" smtClean="0"/>
              <a:t>feelings.</a:t>
            </a:r>
            <a:endParaRPr lang="en-US" sz="1400" dirty="0"/>
          </a:p>
          <a:p>
            <a:pPr lvl="1"/>
            <a:r>
              <a:rPr lang="en-US" dirty="0" smtClean="0"/>
              <a:t>Making and keeping an appointment with a physician.</a:t>
            </a:r>
            <a:endParaRPr lang="en-US" sz="1400"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PBRC</a:t>
            </a:r>
            <a:endParaRPr lang="en-US"/>
          </a:p>
        </p:txBody>
      </p:sp>
      <p:sp>
        <p:nvSpPr>
          <p:cNvPr id="6" name="Slide Number Placeholder 5"/>
          <p:cNvSpPr>
            <a:spLocks noGrp="1"/>
          </p:cNvSpPr>
          <p:nvPr>
            <p:ph type="sldNum" sz="quarter" idx="12"/>
          </p:nvPr>
        </p:nvSpPr>
        <p:spPr/>
        <p:txBody>
          <a:bodyPr/>
          <a:lstStyle/>
          <a:p>
            <a:fld id="{29D13F5D-D754-427E-ACF4-6A4E074C0686}" type="slidenum">
              <a:rPr lang="en-US" smtClean="0"/>
              <a:pPr/>
              <a:t>10</a:t>
            </a:fld>
            <a:endParaRPr lang="en-US"/>
          </a:p>
        </p:txBody>
      </p:sp>
    </p:spTree>
    <p:extLst>
      <p:ext uri="{BB962C8B-B14F-4D97-AF65-F5344CB8AC3E}">
        <p14:creationId xmlns:p14="http://schemas.microsoft.com/office/powerpoint/2010/main" val="421972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pPr>
              <a:buFont typeface="Wingdings" pitchFamily="2" charset="2"/>
              <a:buChar char="Ø"/>
            </a:pPr>
            <a:r>
              <a:rPr lang="en-US" dirty="0" smtClean="0"/>
              <a:t>Relaxation Techniques</a:t>
            </a:r>
          </a:p>
          <a:p>
            <a:pPr>
              <a:buFont typeface="Wingdings" pitchFamily="2" charset="2"/>
              <a:buChar char="Ø"/>
            </a:pPr>
            <a:r>
              <a:rPr lang="en-US" dirty="0" smtClean="0"/>
              <a:t>Becoming Sensitive to Personal Needs</a:t>
            </a:r>
          </a:p>
          <a:p>
            <a:pPr>
              <a:buFont typeface="Wingdings" pitchFamily="2" charset="2"/>
              <a:buChar char="Ø"/>
            </a:pPr>
            <a:r>
              <a:rPr lang="en-US" dirty="0" smtClean="0"/>
              <a:t>Deep Muscle Relaxation</a:t>
            </a:r>
          </a:p>
          <a:p>
            <a:pPr>
              <a:buFont typeface="Wingdings" pitchFamily="2" charset="2"/>
              <a:buChar char="Ø"/>
            </a:pPr>
            <a:r>
              <a:rPr lang="en-US" dirty="0" smtClean="0"/>
              <a:t>Biofeedback Training</a:t>
            </a:r>
          </a:p>
          <a:p>
            <a:pPr>
              <a:buFont typeface="Wingdings" pitchFamily="2" charset="2"/>
              <a:buChar char="Ø"/>
            </a:pPr>
            <a:r>
              <a:rPr lang="en-US" dirty="0" smtClean="0"/>
              <a:t>Anxiety Management</a:t>
            </a:r>
          </a:p>
          <a:p>
            <a:pPr>
              <a:buFont typeface="Wingdings" pitchFamily="2" charset="2"/>
              <a:buChar char="Ø"/>
            </a:pPr>
            <a:r>
              <a:rPr lang="en-US" dirty="0" smtClean="0"/>
              <a:t>Anger Management/Stress Inoculation Therapy</a:t>
            </a:r>
            <a:endParaRPr lang="en-US" dirty="0"/>
          </a:p>
        </p:txBody>
      </p:sp>
      <p:sp>
        <p:nvSpPr>
          <p:cNvPr id="5" name="Title 1"/>
          <p:cNvSpPr>
            <a:spLocks noGrp="1"/>
          </p:cNvSpPr>
          <p:nvPr>
            <p:ph type="title"/>
          </p:nvPr>
        </p:nvSpPr>
        <p:spPr>
          <a:xfrm>
            <a:off x="457200" y="274638"/>
            <a:ext cx="8229600" cy="1143000"/>
          </a:xfrm>
        </p:spPr>
        <p:txBody>
          <a:bodyPr/>
          <a:lstStyle/>
          <a:p>
            <a:r>
              <a:rPr lang="en-US" dirty="0" smtClean="0"/>
              <a:t>Treatment For Stress</a:t>
            </a:r>
            <a:endParaRPr lang="en-US" dirty="0"/>
          </a:p>
        </p:txBody>
      </p:sp>
      <p:sp>
        <p:nvSpPr>
          <p:cNvPr id="2" name="Date Placeholder 1"/>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0724front_newpennington.jpg"/>
          <p:cNvPicPr>
            <a:picLocks noChangeAspect="1"/>
          </p:cNvPicPr>
          <p:nvPr/>
        </p:nvPicPr>
        <p:blipFill>
          <a:blip r:embed="rId2" cstate="print"/>
          <a:stretch>
            <a:fillRect/>
          </a:stretch>
        </p:blipFill>
        <p:spPr>
          <a:xfrm>
            <a:off x="2619375" y="381000"/>
            <a:ext cx="3829050" cy="1524000"/>
          </a:xfrm>
          <a:prstGeom prst="rect">
            <a:avLst/>
          </a:prstGeom>
        </p:spPr>
      </p:pic>
      <p:sp>
        <p:nvSpPr>
          <p:cNvPr id="5" name="TextBox 4"/>
          <p:cNvSpPr txBox="1"/>
          <p:nvPr/>
        </p:nvSpPr>
        <p:spPr>
          <a:xfrm>
            <a:off x="1676400" y="2209800"/>
            <a:ext cx="5715000" cy="3293209"/>
          </a:xfrm>
          <a:prstGeom prst="rect">
            <a:avLst/>
          </a:prstGeom>
          <a:noFill/>
        </p:spPr>
        <p:txBody>
          <a:bodyPr wrap="square" rtlCol="0">
            <a:spAutoFit/>
          </a:bodyPr>
          <a:lstStyle/>
          <a:p>
            <a:pPr algn="ctr"/>
            <a:r>
              <a:rPr lang="en-US" sz="2400" b="1" dirty="0" smtClean="0">
                <a:latin typeface="Cooper Black" pitchFamily="18" charset="0"/>
              </a:rPr>
              <a:t>Pennington Biomedical Research Center</a:t>
            </a:r>
          </a:p>
          <a:p>
            <a:endParaRPr lang="en-US" sz="1600" i="1" dirty="0" smtClean="0">
              <a:latin typeface="Cooper Black" pitchFamily="18" charset="0"/>
            </a:endParaRPr>
          </a:p>
          <a:p>
            <a:r>
              <a:rPr lang="en-US" sz="1600" i="1" dirty="0" smtClean="0">
                <a:latin typeface="Cooper Black" pitchFamily="18" charset="0"/>
              </a:rPr>
              <a:t>Authors:</a:t>
            </a:r>
          </a:p>
          <a:p>
            <a:r>
              <a:rPr lang="en-US" sz="1600" dirty="0" smtClean="0">
                <a:latin typeface="Cooper Black" pitchFamily="18" charset="0"/>
              </a:rPr>
              <a:t>Beth A. Kalicki</a:t>
            </a:r>
          </a:p>
          <a:p>
            <a:r>
              <a:rPr lang="en-US" sz="1600" dirty="0" smtClean="0">
                <a:latin typeface="Cooper Black" pitchFamily="18" charset="0"/>
              </a:rPr>
              <a:t>Heli J. Roy, RD, </a:t>
            </a:r>
            <a:r>
              <a:rPr lang="en-US" sz="1600" dirty="0" smtClean="0">
                <a:latin typeface="Cooper Black" pitchFamily="18" charset="0"/>
              </a:rPr>
              <a:t>PhD, MBA</a:t>
            </a:r>
            <a:endParaRPr lang="en-US" sz="1600" dirty="0" smtClean="0">
              <a:latin typeface="Cooper Black" pitchFamily="18" charset="0"/>
            </a:endParaRPr>
          </a:p>
          <a:p>
            <a:endParaRPr lang="en-US" sz="1600" dirty="0" smtClean="0">
              <a:latin typeface="Cooper Black" pitchFamily="18" charset="0"/>
            </a:endParaRPr>
          </a:p>
          <a:p>
            <a:r>
              <a:rPr lang="en-US" sz="1600" i="1" dirty="0" smtClean="0">
                <a:latin typeface="Cooper Black" pitchFamily="18" charset="0"/>
              </a:rPr>
              <a:t>Division of Education</a:t>
            </a:r>
          </a:p>
          <a:p>
            <a:r>
              <a:rPr lang="en-US" sz="1600" dirty="0" smtClean="0">
                <a:latin typeface="Cooper Black" pitchFamily="18" charset="0"/>
              </a:rPr>
              <a:t>Phillip Brantley, PhD, Director</a:t>
            </a:r>
          </a:p>
          <a:p>
            <a:endParaRPr lang="en-US" sz="1600" dirty="0" smtClean="0">
              <a:latin typeface="Cooper Black" pitchFamily="18" charset="0"/>
            </a:endParaRPr>
          </a:p>
          <a:p>
            <a:r>
              <a:rPr lang="en-US" sz="1600" i="1" dirty="0" smtClean="0">
                <a:latin typeface="Cooper Black" pitchFamily="18" charset="0"/>
              </a:rPr>
              <a:t>Pennington Biomedical Research Center</a:t>
            </a:r>
          </a:p>
          <a:p>
            <a:r>
              <a:rPr lang="en-US" sz="1600" dirty="0" smtClean="0">
                <a:latin typeface="Cooper Black" pitchFamily="18" charset="0"/>
              </a:rPr>
              <a:t>Claude </a:t>
            </a:r>
            <a:r>
              <a:rPr lang="en-US" sz="1600" dirty="0" smtClean="0">
                <a:latin typeface="Cooper Black" pitchFamily="18" charset="0"/>
              </a:rPr>
              <a:t>Bouchard</a:t>
            </a:r>
            <a:r>
              <a:rPr lang="en-US" sz="1600" dirty="0" smtClean="0">
                <a:latin typeface="Cooper Black" pitchFamily="18" charset="0"/>
              </a:rPr>
              <a:t>, PhD, Executive Director</a:t>
            </a:r>
            <a:endParaRPr lang="en-US" sz="1600" dirty="0">
              <a:latin typeface="Cooper Black" pitchFamily="18" charset="0"/>
            </a:endParaRPr>
          </a:p>
        </p:txBody>
      </p:sp>
      <p:pic>
        <p:nvPicPr>
          <p:cNvPr id="6" name="Picture 5" descr="PBRC logotype.tif"/>
          <p:cNvPicPr>
            <a:picLocks noChangeAspect="1"/>
          </p:cNvPicPr>
          <p:nvPr/>
        </p:nvPicPr>
        <p:blipFill>
          <a:blip r:embed="rId3" cstate="print"/>
          <a:stretch>
            <a:fillRect/>
          </a:stretch>
        </p:blipFill>
        <p:spPr>
          <a:xfrm>
            <a:off x="4191000" y="5800344"/>
            <a:ext cx="953779" cy="1057656"/>
          </a:xfrm>
          <a:prstGeom prst="rect">
            <a:avLst/>
          </a:prstGeom>
        </p:spPr>
      </p:pic>
      <p:sp>
        <p:nvSpPr>
          <p:cNvPr id="2" name="Date Placeholder 1"/>
          <p:cNvSpPr>
            <a:spLocks noGrp="1"/>
          </p:cNvSpPr>
          <p:nvPr>
            <p:ph type="dt" sz="half" idx="10"/>
          </p:nvPr>
        </p:nvSpPr>
        <p:spPr/>
        <p:txBody>
          <a:bodyPr/>
          <a:lstStyle/>
          <a:p>
            <a:r>
              <a:rPr lang="en-US" smtClean="0"/>
              <a:t>5/20/2010</a:t>
            </a:r>
            <a:endParaRPr lang="en-US"/>
          </a:p>
        </p:txBody>
      </p:sp>
      <p:sp>
        <p:nvSpPr>
          <p:cNvPr id="3" name="Footer Placeholder 2"/>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1">
                    <a:lumMod val="50000"/>
                  </a:schemeClr>
                </a:solidFill>
                <a:latin typeface="Bodoni MT Black" pitchFamily="18" charset="0"/>
              </a:rPr>
              <a:t>About </a:t>
            </a:r>
            <a:r>
              <a:rPr lang="en-US" dirty="0" smtClean="0">
                <a:solidFill>
                  <a:schemeClr val="accent1">
                    <a:lumMod val="50000"/>
                  </a:schemeClr>
                </a:solidFill>
                <a:latin typeface="Bodoni MT Black" pitchFamily="18" charset="0"/>
              </a:rPr>
              <a:t>Pennington</a:t>
            </a:r>
            <a:endParaRPr lang="en-US" dirty="0">
              <a:solidFill>
                <a:schemeClr val="accent1">
                  <a:lumMod val="50000"/>
                </a:schemeClr>
              </a:solidFill>
              <a:latin typeface="Bodoni MT Black" pitchFamily="18" charset="0"/>
            </a:endParaRPr>
          </a:p>
        </p:txBody>
      </p:sp>
      <p:sp>
        <p:nvSpPr>
          <p:cNvPr id="3" name="Content Placeholder 2"/>
          <p:cNvSpPr>
            <a:spLocks noGrp="1"/>
          </p:cNvSpPr>
          <p:nvPr>
            <p:ph idx="1"/>
          </p:nvPr>
        </p:nvSpPr>
        <p:spPr>
          <a:xfrm>
            <a:off x="457200" y="1066800"/>
            <a:ext cx="8229600" cy="5257800"/>
          </a:xfrm>
        </p:spPr>
        <p:txBody>
          <a:bodyPr>
            <a:normAutofit fontScale="25000" lnSpcReduction="20000"/>
          </a:bodyPr>
          <a:lstStyle/>
          <a:p>
            <a:pPr>
              <a:defRPr/>
            </a:pPr>
            <a:r>
              <a:rPr lang="en-US" sz="5600" dirty="0" smtClean="0"/>
              <a:t>The Pennington Biomedical Research Center is a world-renowned nutrition research center.</a:t>
            </a:r>
          </a:p>
          <a:p>
            <a:pPr>
              <a:defRPr/>
            </a:pPr>
            <a:r>
              <a:rPr lang="en-US" sz="5600" b="1" dirty="0" smtClean="0"/>
              <a:t>Mission</a:t>
            </a:r>
            <a:r>
              <a:rPr lang="en-US" sz="5600" b="1" dirty="0" smtClean="0"/>
              <a:t>:</a:t>
            </a:r>
            <a:endParaRPr lang="en-US" sz="5600" dirty="0" smtClean="0"/>
          </a:p>
          <a:p>
            <a:pPr>
              <a:defRPr/>
            </a:pPr>
            <a:r>
              <a:rPr lang="en-US" sz="5600" dirty="0" smtClean="0"/>
              <a:t>To promote healthier lives through research and education in nutrition and preventive medicine. </a:t>
            </a:r>
          </a:p>
          <a:p>
            <a:pPr>
              <a:defRPr/>
            </a:pPr>
            <a:r>
              <a:rPr lang="en-US" sz="5600" dirty="0" smtClean="0"/>
              <a:t>The </a:t>
            </a:r>
            <a:r>
              <a:rPr lang="en-US" sz="5600" dirty="0" smtClean="0"/>
              <a:t>Pennington Center has several research areas, including:</a:t>
            </a:r>
          </a:p>
          <a:p>
            <a:pPr>
              <a:defRPr/>
            </a:pPr>
            <a:r>
              <a:rPr lang="en-US" sz="5600" dirty="0" smtClean="0"/>
              <a:t>Clinical </a:t>
            </a:r>
            <a:r>
              <a:rPr lang="en-US" sz="5600" dirty="0" smtClean="0"/>
              <a:t>Obesity Research</a:t>
            </a:r>
          </a:p>
          <a:p>
            <a:pPr>
              <a:defRPr/>
            </a:pPr>
            <a:r>
              <a:rPr lang="en-US" sz="5600" dirty="0" smtClean="0"/>
              <a:t>Experimental Obesity</a:t>
            </a:r>
          </a:p>
          <a:p>
            <a:pPr>
              <a:defRPr/>
            </a:pPr>
            <a:r>
              <a:rPr lang="en-US" sz="5600" dirty="0" smtClean="0"/>
              <a:t>Functional Foods</a:t>
            </a:r>
          </a:p>
          <a:p>
            <a:pPr>
              <a:defRPr/>
            </a:pPr>
            <a:r>
              <a:rPr lang="en-US" sz="5600" dirty="0" smtClean="0"/>
              <a:t>Health and Performance Enhancement</a:t>
            </a:r>
          </a:p>
          <a:p>
            <a:pPr>
              <a:defRPr/>
            </a:pPr>
            <a:r>
              <a:rPr lang="en-US" sz="5600" dirty="0" smtClean="0"/>
              <a:t>Nutrition and Chronic Diseases</a:t>
            </a:r>
          </a:p>
          <a:p>
            <a:pPr>
              <a:defRPr/>
            </a:pPr>
            <a:r>
              <a:rPr lang="en-US" sz="5600" dirty="0" smtClean="0"/>
              <a:t>Nutrition and the Brain</a:t>
            </a:r>
          </a:p>
          <a:p>
            <a:pPr>
              <a:defRPr/>
            </a:pPr>
            <a:r>
              <a:rPr lang="en-US" sz="5600" dirty="0" smtClean="0"/>
              <a:t>Dementia, Alzheimer’s and healthy aging</a:t>
            </a:r>
          </a:p>
          <a:p>
            <a:pPr>
              <a:defRPr/>
            </a:pPr>
            <a:r>
              <a:rPr lang="en-US" sz="5600" dirty="0" smtClean="0"/>
              <a:t>Diet, exercise, weight loss and weight loss maintenance</a:t>
            </a:r>
          </a:p>
          <a:p>
            <a:pPr>
              <a:defRPr/>
            </a:pPr>
            <a:endParaRPr lang="en-US" sz="5600" dirty="0" smtClean="0"/>
          </a:p>
          <a:p>
            <a:pPr>
              <a:defRPr/>
            </a:pPr>
            <a:r>
              <a:rPr lang="en-US" sz="5600" dirty="0" smtClean="0"/>
              <a:t>The </a:t>
            </a:r>
            <a:r>
              <a:rPr lang="en-US" sz="5600" dirty="0" smtClean="0"/>
              <a:t>research fostered in these areas can have a profound impact on healthy living and on the prevention of common chronic diseases, such as heart disease, cancer, diabetes, hypertension and osteoporosis. </a:t>
            </a:r>
          </a:p>
          <a:p>
            <a:pPr>
              <a:defRPr/>
            </a:pPr>
            <a:endParaRPr lang="en-US" sz="5600" dirty="0" smtClean="0"/>
          </a:p>
          <a:p>
            <a:pPr>
              <a:defRPr/>
            </a:pPr>
            <a:r>
              <a:rPr lang="en-US" sz="5600" dirty="0" smtClean="0"/>
              <a:t>The </a:t>
            </a:r>
            <a:r>
              <a:rPr lang="en-US" sz="5600" dirty="0" smtClean="0"/>
              <a:t>Division of Education provides education and information to the scientific community and the public about research findings, training programs and research areas, and coordinates educational events for the public on various health issues.</a:t>
            </a:r>
          </a:p>
          <a:p>
            <a:pPr>
              <a:defRPr/>
            </a:pPr>
            <a:r>
              <a:rPr lang="en-US" sz="5600" dirty="0" smtClean="0"/>
              <a:t>We </a:t>
            </a:r>
            <a:r>
              <a:rPr lang="en-US" sz="5600" dirty="0" smtClean="0"/>
              <a:t>invite people of all ages and backgrounds to participate in the exciting research studies being conducted at the Pennington  Center in Baton Rouge, Louisiana. If you would like to take part, visit the clinical trials web page at www.pbrc.edu or call (225) 763-3000.</a:t>
            </a:r>
          </a:p>
          <a:p>
            <a:pPr>
              <a:buNone/>
            </a:pPr>
            <a:endParaRPr lang="en-US"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PBRC</a:t>
            </a:r>
            <a:endParaRPr lang="en-US"/>
          </a:p>
        </p:txBody>
      </p:sp>
      <p:sp>
        <p:nvSpPr>
          <p:cNvPr id="6" name="Slide Number Placeholder 5"/>
          <p:cNvSpPr>
            <a:spLocks noGrp="1"/>
          </p:cNvSpPr>
          <p:nvPr>
            <p:ph type="sldNum" sz="quarter" idx="12"/>
          </p:nvPr>
        </p:nvSpPr>
        <p:spPr/>
        <p:txBody>
          <a:bodyPr/>
          <a:lstStyle/>
          <a:p>
            <a:fld id="{29D13F5D-D754-427E-ACF4-6A4E074C0686}"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0">
                      <a:srgbClr val="03D4A8"/>
                    </a:gs>
                    <a:gs pos="25000">
                      <a:srgbClr val="21D6E0"/>
                    </a:gs>
                    <a:gs pos="75000">
                      <a:srgbClr val="0087E6"/>
                    </a:gs>
                    <a:gs pos="100000">
                      <a:srgbClr val="005CBF"/>
                    </a:gs>
                  </a:gsLst>
                  <a:lin ang="5400000" scaled="0"/>
                </a:gradFill>
                <a:latin typeface="Cooper Black" pitchFamily="18" charset="0"/>
              </a:rPr>
              <a:t>References</a:t>
            </a:r>
            <a:endParaRPr lang="en-US" dirty="0">
              <a:gradFill>
                <a:gsLst>
                  <a:gs pos="0">
                    <a:srgbClr val="03D4A8"/>
                  </a:gs>
                  <a:gs pos="25000">
                    <a:srgbClr val="21D6E0"/>
                  </a:gs>
                  <a:gs pos="75000">
                    <a:srgbClr val="0087E6"/>
                  </a:gs>
                  <a:gs pos="100000">
                    <a:srgbClr val="005CBF"/>
                  </a:gs>
                </a:gsLst>
                <a:lin ang="5400000" scaled="0"/>
              </a:gradFill>
              <a:latin typeface="Cooper Black" pitchFamily="18" charset="0"/>
            </a:endParaRPr>
          </a:p>
        </p:txBody>
      </p:sp>
      <p:sp>
        <p:nvSpPr>
          <p:cNvPr id="3" name="Content Placeholder 2"/>
          <p:cNvSpPr>
            <a:spLocks noGrp="1"/>
          </p:cNvSpPr>
          <p:nvPr>
            <p:ph idx="1"/>
          </p:nvPr>
        </p:nvSpPr>
        <p:spPr>
          <a:xfrm>
            <a:off x="457200" y="1600200"/>
            <a:ext cx="8458200" cy="4709160"/>
          </a:xfrm>
          <a:noFill/>
        </p:spPr>
        <p:txBody>
          <a:bodyPr>
            <a:normAutofit/>
          </a:bodyPr>
          <a:lstStyle/>
          <a:p>
            <a:pPr>
              <a:buFont typeface="+mj-lt"/>
              <a:buAutoNum type="arabicPeriod"/>
            </a:pPr>
            <a:r>
              <a:rPr lang="en-US" sz="1800" dirty="0" smtClean="0"/>
              <a:t>American Heart Association.  (2009).  Something to Smile About: To Avoid Stress I </a:t>
            </a:r>
            <a:r>
              <a:rPr lang="en-US" sz="1800" dirty="0" smtClean="0"/>
              <a:t>Just </a:t>
            </a:r>
            <a:r>
              <a:rPr lang="en-US" sz="1800" dirty="0" smtClean="0"/>
              <a:t>Try to Keep it Simple.  </a:t>
            </a:r>
            <a:r>
              <a:rPr lang="en-US" sz="1800" i="1" dirty="0" smtClean="0"/>
              <a:t>Reducing Stress.</a:t>
            </a:r>
            <a:r>
              <a:rPr lang="en-US" sz="1800" dirty="0" smtClean="0"/>
              <a:t>  Retrieved August 11, 2009, from </a:t>
            </a:r>
            <a:r>
              <a:rPr lang="en-US" sz="1800" dirty="0" smtClean="0"/>
              <a:t>http</a:t>
            </a:r>
            <a:r>
              <a:rPr lang="en-US" sz="1800" dirty="0" smtClean="0"/>
              <a:t>://www.americanheart.org/print_presenter.jhtml?identifier=3047698</a:t>
            </a:r>
          </a:p>
          <a:p>
            <a:pPr>
              <a:buFont typeface="+mj-lt"/>
              <a:buAutoNum type="arabicPeriod"/>
            </a:pPr>
            <a:r>
              <a:rPr lang="en-US" sz="1800" dirty="0" err="1" smtClean="0"/>
              <a:t>Brugg</a:t>
            </a:r>
            <a:r>
              <a:rPr lang="en-US" sz="1800" dirty="0" smtClean="0"/>
              <a:t>, Robert J.  (2008).  Heart Disease and Stress.  </a:t>
            </a:r>
            <a:r>
              <a:rPr lang="en-US" sz="1800" i="1" dirty="0" smtClean="0"/>
              <a:t>Heart Disease Health Center</a:t>
            </a:r>
            <a:r>
              <a:rPr lang="en-US" sz="1800" dirty="0" smtClean="0"/>
              <a:t>.  </a:t>
            </a:r>
            <a:r>
              <a:rPr lang="en-US" sz="1800" dirty="0" smtClean="0"/>
              <a:t>Retrieved </a:t>
            </a:r>
            <a:r>
              <a:rPr lang="en-US" sz="1800" dirty="0" smtClean="0"/>
              <a:t>August 12,2009, from http://www.webmd.com/heart-disease/</a:t>
            </a:r>
            <a:br>
              <a:rPr lang="en-US" sz="1800" dirty="0" smtClean="0"/>
            </a:br>
            <a:r>
              <a:rPr lang="en-US" sz="1800" dirty="0" smtClean="0"/>
              <a:t>	</a:t>
            </a:r>
            <a:r>
              <a:rPr lang="en-US" sz="1800" dirty="0" err="1" smtClean="0"/>
              <a:t>stress-heart-attackrisk?print</a:t>
            </a:r>
            <a:r>
              <a:rPr lang="en-US" sz="1800" dirty="0" smtClean="0"/>
              <a:t>=true</a:t>
            </a:r>
          </a:p>
          <a:p>
            <a:pPr>
              <a:buFont typeface="+mj-lt"/>
              <a:buAutoNum type="arabicPeriod"/>
            </a:pPr>
            <a:r>
              <a:rPr lang="en-US" sz="1800" dirty="0" smtClean="0"/>
              <a:t>Burg, Matthew, PhD., et al.  (2009).  Stress Behavior and Heart Disease.  </a:t>
            </a:r>
            <a:r>
              <a:rPr lang="en-US" sz="1800" i="1" dirty="0" smtClean="0"/>
              <a:t>How to </a:t>
            </a:r>
            <a:r>
              <a:rPr lang="en-US" sz="1800" i="1" dirty="0" smtClean="0"/>
              <a:t>Lower </a:t>
            </a:r>
            <a:r>
              <a:rPr lang="en-US" sz="1800" i="1" dirty="0" smtClean="0"/>
              <a:t>Your Risk of Heart Disease, </a:t>
            </a:r>
            <a:r>
              <a:rPr lang="en-US" sz="1800" i="1" dirty="0" smtClean="0"/>
              <a:t>95-104</a:t>
            </a:r>
          </a:p>
          <a:p>
            <a:pPr>
              <a:buAutoNum type="arabicPeriod" startAt="5"/>
            </a:pPr>
            <a:r>
              <a:rPr lang="en-US" sz="1800" dirty="0"/>
              <a:t>Burke, Alison E.  (2007).  Acute Emotional Stress and the Heart.  </a:t>
            </a:r>
            <a:r>
              <a:rPr lang="en-US" sz="1800" i="1" dirty="0"/>
              <a:t>Journal of the 	American Medical Association, 298, </a:t>
            </a:r>
            <a:r>
              <a:rPr lang="en-US" sz="1800" dirty="0"/>
              <a:t>(3), 360</a:t>
            </a:r>
          </a:p>
          <a:p>
            <a:pPr>
              <a:buAutoNum type="arabicPeriod" startAt="5"/>
            </a:pPr>
            <a:r>
              <a:rPr lang="en-US" sz="1800" dirty="0" err="1"/>
              <a:t>DeNoon</a:t>
            </a:r>
            <a:r>
              <a:rPr lang="en-US" sz="1800" dirty="0"/>
              <a:t>, Daniel J.  (2009).  Stress Raises Belly Fat, Heart Risks.  </a:t>
            </a:r>
            <a:r>
              <a:rPr lang="en-US" sz="1800" i="1" dirty="0"/>
              <a:t>Heart Disease  Health Center.</a:t>
            </a:r>
            <a:r>
              <a:rPr lang="en-US" sz="1800" dirty="0"/>
              <a:t>  Retrieved August 12, 2009, from http://www.webmd.com/</a:t>
            </a:r>
            <a:br>
              <a:rPr lang="en-US" sz="1800" dirty="0"/>
            </a:br>
            <a:r>
              <a:rPr lang="en-US" sz="1800" dirty="0"/>
              <a:t>	</a:t>
            </a:r>
            <a:r>
              <a:rPr lang="en-US" sz="1800" dirty="0" smtClean="0"/>
              <a:t>heart-disease/news/20090806/stress-ups-belly-fat-heart-risks</a:t>
            </a:r>
            <a:endParaRPr lang="en-US" sz="1800"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PBRC</a:t>
            </a:r>
            <a:endParaRPr lang="en-US"/>
          </a:p>
        </p:txBody>
      </p:sp>
      <p:sp>
        <p:nvSpPr>
          <p:cNvPr id="6" name="Slide Number Placeholder 5"/>
          <p:cNvSpPr>
            <a:spLocks noGrp="1"/>
          </p:cNvSpPr>
          <p:nvPr>
            <p:ph type="sldNum" sz="quarter" idx="12"/>
          </p:nvPr>
        </p:nvSpPr>
        <p:spPr/>
        <p:txBody>
          <a:bodyPr/>
          <a:lstStyle/>
          <a:p>
            <a:fld id="{29D13F5D-D754-427E-ACF4-6A4E074C0686}" type="slidenum">
              <a:rPr lang="en-US" smtClean="0"/>
              <a:pPr/>
              <a:t>14</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KalickBA\Local Settings\Temporary Internet Files\Content.IE5\BDH4ZNXI\MPj04395240000[1].jpg"/>
          <p:cNvPicPr>
            <a:picLocks noGrp="1" noChangeAspect="1" noChangeArrowheads="1"/>
          </p:cNvPicPr>
          <p:nvPr>
            <p:ph idx="1"/>
          </p:nvPr>
        </p:nvPicPr>
        <p:blipFill>
          <a:blip r:embed="rId3" cstate="print"/>
          <a:srcRect/>
          <a:stretch>
            <a:fillRect/>
          </a:stretch>
        </p:blipFill>
        <p:spPr bwMode="auto">
          <a:xfrm>
            <a:off x="533400" y="2566957"/>
            <a:ext cx="3805564" cy="2743200"/>
          </a:xfrm>
          <a:prstGeom prst="rect">
            <a:avLst/>
          </a:prstGeom>
          <a:noFill/>
        </p:spPr>
      </p:pic>
      <p:sp>
        <p:nvSpPr>
          <p:cNvPr id="5" name="TextBox 4"/>
          <p:cNvSpPr txBox="1"/>
          <p:nvPr/>
        </p:nvSpPr>
        <p:spPr>
          <a:xfrm>
            <a:off x="4495800" y="1676400"/>
            <a:ext cx="4419600" cy="4093428"/>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sz="2400" dirty="0" smtClean="0"/>
              <a:t>Stress is the body’s response </a:t>
            </a:r>
            <a:r>
              <a:rPr lang="en-US" sz="2400" dirty="0" smtClean="0"/>
              <a:t>to a </a:t>
            </a:r>
            <a:r>
              <a:rPr lang="en-US" sz="2400" dirty="0" smtClean="0"/>
              <a:t>physical, chemical, emotional, or environmental </a:t>
            </a:r>
            <a:r>
              <a:rPr lang="en-US" sz="2400" dirty="0" smtClean="0"/>
              <a:t>stress.</a:t>
            </a:r>
            <a:endParaRPr lang="en-US" sz="2400" dirty="0" smtClean="0"/>
          </a:p>
          <a:p>
            <a:pPr marL="285750" indent="-285750">
              <a:spcBef>
                <a:spcPts val="600"/>
              </a:spcBef>
              <a:spcAft>
                <a:spcPts val="600"/>
              </a:spcAft>
              <a:buFont typeface="Arial" pitchFamily="34" charset="0"/>
              <a:buChar char="•"/>
            </a:pPr>
            <a:r>
              <a:rPr lang="en-US" sz="2400" dirty="0" smtClean="0"/>
              <a:t>Stress reaction includes physiological changes in the body. </a:t>
            </a:r>
            <a:endParaRPr lang="en-US" sz="2400" dirty="0" smtClean="0"/>
          </a:p>
          <a:p>
            <a:pPr marL="285750" indent="-285750">
              <a:spcBef>
                <a:spcPts val="600"/>
              </a:spcBef>
              <a:spcAft>
                <a:spcPts val="600"/>
              </a:spcAft>
              <a:buFont typeface="Arial" pitchFamily="34" charset="0"/>
              <a:buChar char="•"/>
            </a:pPr>
            <a:r>
              <a:rPr lang="en-US" sz="2400" dirty="0" smtClean="0"/>
              <a:t>Stress can be short term of long term and the effects are different on the body. </a:t>
            </a:r>
            <a:endParaRPr lang="en-US" sz="2400" dirty="0" smtClean="0"/>
          </a:p>
        </p:txBody>
      </p:sp>
      <p:sp>
        <p:nvSpPr>
          <p:cNvPr id="3" name="Title 2"/>
          <p:cNvSpPr>
            <a:spLocks noGrp="1"/>
          </p:cNvSpPr>
          <p:nvPr>
            <p:ph type="title"/>
          </p:nvPr>
        </p:nvSpPr>
        <p:spPr/>
        <p:txBody>
          <a:bodyPr/>
          <a:lstStyle/>
          <a:p>
            <a:r>
              <a:rPr lang="en-US" dirty="0" smtClean="0"/>
              <a:t>Stress, what is it?</a:t>
            </a:r>
            <a:endParaRPr lang="en-US"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523999"/>
            <a:ext cx="5867400" cy="4264969"/>
          </a:xfrm>
        </p:spPr>
        <p:txBody>
          <a:bodyPr>
            <a:noAutofit/>
          </a:bodyPr>
          <a:lstStyle/>
          <a:p>
            <a:pPr>
              <a:spcAft>
                <a:spcPts val="600"/>
              </a:spcAft>
            </a:pPr>
            <a:r>
              <a:rPr lang="en-US" sz="2400" dirty="0" smtClean="0"/>
              <a:t>Physical: muscle tension, increased heart rate, aches and pains.</a:t>
            </a:r>
            <a:endParaRPr lang="en-US" sz="2400" dirty="0" smtClean="0"/>
          </a:p>
          <a:p>
            <a:pPr>
              <a:spcAft>
                <a:spcPts val="600"/>
              </a:spcAft>
            </a:pPr>
            <a:r>
              <a:rPr lang="en-US" sz="2400" dirty="0" smtClean="0"/>
              <a:t>Mental: forgetfulness, poor memory, constant worry. </a:t>
            </a:r>
            <a:endParaRPr lang="en-US" sz="2400" dirty="0" smtClean="0"/>
          </a:p>
          <a:p>
            <a:pPr>
              <a:spcAft>
                <a:spcPts val="600"/>
              </a:spcAft>
            </a:pPr>
            <a:r>
              <a:rPr lang="en-US" sz="2400" dirty="0" smtClean="0"/>
              <a:t>Emotional: anger, depression, mood swings, negative thinking. </a:t>
            </a:r>
            <a:endParaRPr lang="en-US" sz="2400" dirty="0" smtClean="0"/>
          </a:p>
          <a:p>
            <a:pPr>
              <a:spcAft>
                <a:spcPts val="600"/>
              </a:spcAft>
            </a:pPr>
            <a:r>
              <a:rPr lang="en-US" sz="2400" dirty="0" smtClean="0"/>
              <a:t>Behavioral: compulsive eating, explosive actions, withdrawal.</a:t>
            </a:r>
            <a:endParaRPr lang="en-US" sz="2400" dirty="0" smtClean="0"/>
          </a:p>
        </p:txBody>
      </p:sp>
      <p:pic>
        <p:nvPicPr>
          <p:cNvPr id="3074" name="Picture 2" descr="C:\Documents and Settings\KalickBA\Local Settings\Temporary Internet Files\Content.IE5\8DIZSDUJ\MPj04223260000[1].jpg"/>
          <p:cNvPicPr>
            <a:picLocks noChangeAspect="1" noChangeArrowheads="1"/>
          </p:cNvPicPr>
          <p:nvPr/>
        </p:nvPicPr>
        <p:blipFill>
          <a:blip r:embed="rId3" cstate="print"/>
          <a:srcRect/>
          <a:stretch>
            <a:fillRect/>
          </a:stretch>
        </p:blipFill>
        <p:spPr bwMode="auto">
          <a:xfrm>
            <a:off x="395177" y="2438400"/>
            <a:ext cx="2234803" cy="3350569"/>
          </a:xfrm>
          <a:prstGeom prst="rect">
            <a:avLst/>
          </a:prstGeom>
          <a:noFill/>
        </p:spPr>
      </p:pic>
      <p:sp>
        <p:nvSpPr>
          <p:cNvPr id="5" name="Title 2"/>
          <p:cNvSpPr>
            <a:spLocks noGrp="1"/>
          </p:cNvSpPr>
          <p:nvPr>
            <p:ph type="title"/>
          </p:nvPr>
        </p:nvSpPr>
        <p:spPr>
          <a:xfrm>
            <a:off x="457200" y="274638"/>
            <a:ext cx="8229600" cy="1143000"/>
          </a:xfrm>
        </p:spPr>
        <p:txBody>
          <a:bodyPr>
            <a:normAutofit fontScale="90000"/>
          </a:bodyPr>
          <a:lstStyle/>
          <a:p>
            <a:r>
              <a:rPr lang="en-US" dirty="0" smtClean="0"/>
              <a:t>Signs and Symptoms of Stress</a:t>
            </a:r>
            <a:endParaRPr lang="en-US" dirty="0"/>
          </a:p>
        </p:txBody>
      </p:sp>
      <p:sp>
        <p:nvSpPr>
          <p:cNvPr id="2" name="Date Placeholder 1"/>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600200"/>
            <a:ext cx="5410200" cy="4876800"/>
          </a:xfrm>
        </p:spPr>
        <p:txBody>
          <a:bodyPr>
            <a:normAutofit/>
          </a:bodyPr>
          <a:lstStyle/>
          <a:p>
            <a:pPr lvl="1"/>
            <a:r>
              <a:rPr lang="en-US" sz="3200" dirty="0" smtClean="0"/>
              <a:t>Emotional stress is</a:t>
            </a:r>
            <a:endParaRPr lang="en-US" sz="3200" dirty="0" smtClean="0"/>
          </a:p>
          <a:p>
            <a:pPr lvl="2"/>
            <a:r>
              <a:rPr lang="en-US" sz="2400" dirty="0" smtClean="0"/>
              <a:t>related </a:t>
            </a:r>
            <a:r>
              <a:rPr lang="en-US" sz="2400" dirty="0"/>
              <a:t>to our </a:t>
            </a:r>
            <a:r>
              <a:rPr lang="en-US" sz="2400" dirty="0" smtClean="0"/>
              <a:t>feelings</a:t>
            </a:r>
          </a:p>
          <a:p>
            <a:pPr lvl="2"/>
            <a:r>
              <a:rPr lang="en-US" sz="2400" dirty="0"/>
              <a:t>l</a:t>
            </a:r>
            <a:r>
              <a:rPr lang="en-US" sz="2400" dirty="0" smtClean="0"/>
              <a:t>inked to experiences with others</a:t>
            </a:r>
            <a:endParaRPr lang="en-US" sz="2400" dirty="0" smtClean="0"/>
          </a:p>
          <a:p>
            <a:pPr lvl="1"/>
            <a:r>
              <a:rPr lang="en-US" sz="3200" dirty="0" smtClean="0"/>
              <a:t>Physical Stress </a:t>
            </a:r>
            <a:endParaRPr lang="en-US" sz="3200" dirty="0" smtClean="0"/>
          </a:p>
          <a:p>
            <a:pPr lvl="2"/>
            <a:r>
              <a:rPr lang="en-US" sz="2400" dirty="0"/>
              <a:t>i</a:t>
            </a:r>
            <a:r>
              <a:rPr lang="en-US" sz="2400" dirty="0" smtClean="0"/>
              <a:t>s related to physical exertion</a:t>
            </a:r>
            <a:endParaRPr lang="en-US" sz="2400" dirty="0" smtClean="0"/>
          </a:p>
          <a:p>
            <a:pPr lvl="2"/>
            <a:r>
              <a:rPr lang="en-US" sz="2400" dirty="0" smtClean="0"/>
              <a:t>can be healthy</a:t>
            </a:r>
            <a:endParaRPr lang="en-US" sz="2400" dirty="0"/>
          </a:p>
        </p:txBody>
      </p:sp>
      <p:pic>
        <p:nvPicPr>
          <p:cNvPr id="4101" name="Picture 5" descr="C:\Documents and Settings\KalickBA\Local Settings\Temporary Internet Files\Content.IE5\NSP56JRW\MPj01785640000[1].jpg"/>
          <p:cNvPicPr>
            <a:picLocks noChangeAspect="1" noChangeArrowheads="1"/>
          </p:cNvPicPr>
          <p:nvPr/>
        </p:nvPicPr>
        <p:blipFill>
          <a:blip r:embed="rId3" cstate="print"/>
          <a:srcRect/>
          <a:stretch>
            <a:fillRect/>
          </a:stretch>
        </p:blipFill>
        <p:spPr bwMode="auto">
          <a:xfrm>
            <a:off x="381000" y="2819400"/>
            <a:ext cx="3446231" cy="2286000"/>
          </a:xfrm>
          <a:prstGeom prst="rect">
            <a:avLst/>
          </a:prstGeom>
          <a:noFill/>
        </p:spPr>
      </p:pic>
      <p:sp>
        <p:nvSpPr>
          <p:cNvPr id="5" name="Title 2"/>
          <p:cNvSpPr>
            <a:spLocks noGrp="1"/>
          </p:cNvSpPr>
          <p:nvPr>
            <p:ph type="title"/>
          </p:nvPr>
        </p:nvSpPr>
        <p:spPr>
          <a:xfrm>
            <a:off x="457200" y="274638"/>
            <a:ext cx="8229600" cy="1143000"/>
          </a:xfrm>
        </p:spPr>
        <p:txBody>
          <a:bodyPr>
            <a:normAutofit fontScale="90000"/>
          </a:bodyPr>
          <a:lstStyle/>
          <a:p>
            <a:r>
              <a:rPr lang="en-US" dirty="0" smtClean="0"/>
              <a:t>Types of Stress</a:t>
            </a:r>
            <a:r>
              <a:rPr lang="en-US" dirty="0"/>
              <a:t/>
            </a:r>
            <a:br>
              <a:rPr lang="en-US" dirty="0"/>
            </a:br>
            <a:endParaRPr lang="en-US" dirty="0"/>
          </a:p>
        </p:txBody>
      </p:sp>
      <p:sp>
        <p:nvSpPr>
          <p:cNvPr id="2" name="Date Placeholder 1"/>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a:noFill/>
        </p:spPr>
        <p:txBody>
          <a:bodyPr>
            <a:normAutofit/>
          </a:bodyPr>
          <a:lstStyle/>
          <a:p>
            <a:r>
              <a:rPr lang="en-US" dirty="0" smtClean="0"/>
              <a:t>Body releases a stress hormone</a:t>
            </a:r>
          </a:p>
          <a:p>
            <a:r>
              <a:rPr lang="en-US" dirty="0" smtClean="0"/>
              <a:t>Results in increased:</a:t>
            </a:r>
          </a:p>
          <a:p>
            <a:pPr lvl="1"/>
            <a:r>
              <a:rPr lang="en-US" dirty="0" smtClean="0"/>
              <a:t>Heart rate</a:t>
            </a:r>
          </a:p>
          <a:p>
            <a:pPr lvl="1"/>
            <a:r>
              <a:rPr lang="en-US" dirty="0"/>
              <a:t>Oxygen demand </a:t>
            </a:r>
            <a:r>
              <a:rPr lang="en-US" dirty="0" smtClean="0"/>
              <a:t>and </a:t>
            </a:r>
            <a:r>
              <a:rPr lang="en-US" dirty="0" smtClean="0"/>
              <a:t>breathing rate </a:t>
            </a:r>
          </a:p>
          <a:p>
            <a:pPr lvl="1"/>
            <a:r>
              <a:rPr lang="en-US" dirty="0" smtClean="0"/>
              <a:t>Tensed muscles</a:t>
            </a:r>
          </a:p>
          <a:p>
            <a:pPr lvl="1"/>
            <a:r>
              <a:rPr lang="en-US" dirty="0" smtClean="0"/>
              <a:t>B</a:t>
            </a:r>
            <a:r>
              <a:rPr lang="en-US" dirty="0" smtClean="0"/>
              <a:t>lood flow</a:t>
            </a:r>
          </a:p>
          <a:p>
            <a:pPr lvl="1"/>
            <a:r>
              <a:rPr lang="en-US" dirty="0" smtClean="0"/>
              <a:t>Alertness</a:t>
            </a:r>
          </a:p>
          <a:p>
            <a:pPr lvl="1"/>
            <a:endParaRPr lang="en-US" dirty="0" smtClean="0"/>
          </a:p>
          <a:p>
            <a:endParaRPr lang="en-US" dirty="0"/>
          </a:p>
        </p:txBody>
      </p:sp>
      <p:sp>
        <p:nvSpPr>
          <p:cNvPr id="6" name="Title 2"/>
          <p:cNvSpPr>
            <a:spLocks noGrp="1"/>
          </p:cNvSpPr>
          <p:nvPr>
            <p:ph type="title"/>
          </p:nvPr>
        </p:nvSpPr>
        <p:spPr>
          <a:xfrm>
            <a:off x="457200" y="274638"/>
            <a:ext cx="8229600" cy="1143000"/>
          </a:xfrm>
        </p:spPr>
        <p:txBody>
          <a:bodyPr/>
          <a:lstStyle/>
          <a:p>
            <a:r>
              <a:rPr lang="en-US" dirty="0" smtClean="0"/>
              <a:t>What Happens During Stress?</a:t>
            </a:r>
            <a:endParaRPr lang="en-US" dirty="0"/>
          </a:p>
        </p:txBody>
      </p:sp>
      <p:sp>
        <p:nvSpPr>
          <p:cNvPr id="5" name="Date Placeholder 4"/>
          <p:cNvSpPr>
            <a:spLocks noGrp="1"/>
          </p:cNvSpPr>
          <p:nvPr>
            <p:ph type="dt" sz="half" idx="10"/>
          </p:nvPr>
        </p:nvSpPr>
        <p:spPr/>
        <p:txBody>
          <a:bodyPr/>
          <a:lstStyle/>
          <a:p>
            <a:r>
              <a:rPr lang="en-US" smtClean="0"/>
              <a:t>5/20/2010</a:t>
            </a:r>
            <a:endParaRPr lang="en-US"/>
          </a:p>
        </p:txBody>
      </p:sp>
      <p:sp>
        <p:nvSpPr>
          <p:cNvPr id="7" name="Footer Placeholder 6"/>
          <p:cNvSpPr>
            <a:spLocks noGrp="1"/>
          </p:cNvSpPr>
          <p:nvPr>
            <p:ph type="ftr" sz="quarter" idx="11"/>
          </p:nvPr>
        </p:nvSpPr>
        <p:spPr/>
        <p:txBody>
          <a:bodyPr/>
          <a:lstStyle/>
          <a:p>
            <a:r>
              <a:rPr lang="en-US" smtClean="0"/>
              <a:t>PBRC</a:t>
            </a:r>
            <a:endParaRPr lang="en-US"/>
          </a:p>
        </p:txBody>
      </p:sp>
      <p:sp>
        <p:nvSpPr>
          <p:cNvPr id="8" name="Slide Number Placeholder 7"/>
          <p:cNvSpPr>
            <a:spLocks noGrp="1"/>
          </p:cNvSpPr>
          <p:nvPr>
            <p:ph type="sldNum" sz="quarter" idx="12"/>
          </p:nvPr>
        </p:nvSpPr>
        <p:spPr/>
        <p:txBody>
          <a:bodyPr/>
          <a:lstStyle/>
          <a:p>
            <a:fld id="{29D13F5D-D754-427E-ACF4-6A4E074C0686}"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752600"/>
            <a:ext cx="5562600" cy="4495800"/>
          </a:xfrm>
        </p:spPr>
        <p:txBody>
          <a:bodyPr>
            <a:normAutofit/>
          </a:bodyPr>
          <a:lstStyle/>
          <a:p>
            <a:r>
              <a:rPr lang="en-US" dirty="0" smtClean="0"/>
              <a:t>Increased Heart Rate</a:t>
            </a:r>
          </a:p>
          <a:p>
            <a:r>
              <a:rPr lang="en-US" dirty="0" smtClean="0"/>
              <a:t>Increased Blood Pressure</a:t>
            </a:r>
          </a:p>
          <a:p>
            <a:r>
              <a:rPr lang="en-US" dirty="0" smtClean="0"/>
              <a:t>Increased risk of a heart attack.</a:t>
            </a:r>
          </a:p>
          <a:p>
            <a:r>
              <a:rPr lang="en-US" dirty="0" smtClean="0"/>
              <a:t>Increased risk for </a:t>
            </a:r>
            <a:r>
              <a:rPr lang="en-US" dirty="0" smtClean="0"/>
              <a:t>cardiac </a:t>
            </a:r>
            <a:r>
              <a:rPr lang="en-US" dirty="0" smtClean="0"/>
              <a:t>arrhythmias</a:t>
            </a:r>
            <a:endParaRPr lang="en-US" dirty="0" smtClean="0"/>
          </a:p>
        </p:txBody>
      </p:sp>
      <p:sp>
        <p:nvSpPr>
          <p:cNvPr id="5" name="Title 4"/>
          <p:cNvSpPr>
            <a:spLocks noGrp="1"/>
          </p:cNvSpPr>
          <p:nvPr>
            <p:ph type="title"/>
          </p:nvPr>
        </p:nvSpPr>
        <p:spPr/>
        <p:txBody>
          <a:bodyPr>
            <a:normAutofit/>
          </a:bodyPr>
          <a:lstStyle/>
          <a:p>
            <a:r>
              <a:rPr lang="en-US" dirty="0" smtClean="0"/>
              <a:t>Effect of Stress on the Heart</a:t>
            </a:r>
            <a:endParaRPr lang="en-US" dirty="0"/>
          </a:p>
        </p:txBody>
      </p:sp>
      <p:sp>
        <p:nvSpPr>
          <p:cNvPr id="6" name="Date Placeholder 5"/>
          <p:cNvSpPr>
            <a:spLocks noGrp="1"/>
          </p:cNvSpPr>
          <p:nvPr>
            <p:ph type="dt" sz="half" idx="10"/>
          </p:nvPr>
        </p:nvSpPr>
        <p:spPr/>
        <p:txBody>
          <a:bodyPr/>
          <a:lstStyle/>
          <a:p>
            <a:r>
              <a:rPr lang="en-US" smtClean="0"/>
              <a:t>5/20/2010</a:t>
            </a:r>
            <a:endParaRPr lang="en-US"/>
          </a:p>
        </p:txBody>
      </p:sp>
      <p:sp>
        <p:nvSpPr>
          <p:cNvPr id="7" name="Footer Placeholder 6"/>
          <p:cNvSpPr>
            <a:spLocks noGrp="1"/>
          </p:cNvSpPr>
          <p:nvPr>
            <p:ph type="ftr" sz="quarter" idx="11"/>
          </p:nvPr>
        </p:nvSpPr>
        <p:spPr/>
        <p:txBody>
          <a:bodyPr/>
          <a:lstStyle/>
          <a:p>
            <a:r>
              <a:rPr lang="en-US" smtClean="0"/>
              <a:t>PBRC</a:t>
            </a:r>
            <a:endParaRPr lang="en-US"/>
          </a:p>
        </p:txBody>
      </p:sp>
      <p:sp>
        <p:nvSpPr>
          <p:cNvPr id="8" name="Slide Number Placeholder 7"/>
          <p:cNvSpPr>
            <a:spLocks noGrp="1"/>
          </p:cNvSpPr>
          <p:nvPr>
            <p:ph type="sldNum" sz="quarter" idx="12"/>
          </p:nvPr>
        </p:nvSpPr>
        <p:spPr/>
        <p:txBody>
          <a:bodyPr/>
          <a:lstStyle/>
          <a:p>
            <a:fld id="{29D13F5D-D754-427E-ACF4-6A4E074C0686}" type="slidenum">
              <a:rPr lang="en-US" smtClean="0"/>
              <a:pPr/>
              <a:t>6</a:t>
            </a:fld>
            <a:endParaRPr lang="en-US"/>
          </a:p>
        </p:txBody>
      </p:sp>
      <p:pic>
        <p:nvPicPr>
          <p:cNvPr id="9" name="Picture 2" descr="C:\Documents and Settings\KalickBA\Local Settings\Temporary Internet Files\Content.IE5\S9YV05Q7\MPj04421970000[1].jpg"/>
          <p:cNvPicPr>
            <a:picLocks noChangeAspect="1" noChangeArrowheads="1"/>
          </p:cNvPicPr>
          <p:nvPr/>
        </p:nvPicPr>
        <p:blipFill>
          <a:blip r:embed="rId3" cstate="print"/>
          <a:srcRect/>
          <a:stretch>
            <a:fillRect/>
          </a:stretch>
        </p:blipFill>
        <p:spPr bwMode="auto">
          <a:xfrm>
            <a:off x="228600" y="3200400"/>
            <a:ext cx="3048000" cy="2286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600200"/>
            <a:ext cx="7086600" cy="3886200"/>
          </a:xfrm>
        </p:spPr>
        <p:txBody>
          <a:bodyPr/>
          <a:lstStyle/>
          <a:p>
            <a:r>
              <a:rPr lang="en-US" dirty="0" smtClean="0"/>
              <a:t>Changes in heart </a:t>
            </a:r>
            <a:r>
              <a:rPr lang="en-US" dirty="0" smtClean="0"/>
              <a:t>rate</a:t>
            </a:r>
          </a:p>
          <a:p>
            <a:r>
              <a:rPr lang="en-US" dirty="0" smtClean="0"/>
              <a:t>Increased blood </a:t>
            </a:r>
            <a:r>
              <a:rPr lang="en-US" dirty="0" smtClean="0"/>
              <a:t>pressure</a:t>
            </a:r>
          </a:p>
          <a:p>
            <a:r>
              <a:rPr lang="en-US" dirty="0" smtClean="0"/>
              <a:t>Increased cholesterol level</a:t>
            </a:r>
            <a:endParaRPr lang="en-US" dirty="0" smtClean="0"/>
          </a:p>
          <a:p>
            <a:r>
              <a:rPr lang="en-US" dirty="0" smtClean="0"/>
              <a:t>Increased triglyceride level</a:t>
            </a:r>
            <a:endParaRPr lang="en-US" dirty="0" smtClean="0"/>
          </a:p>
          <a:p>
            <a:r>
              <a:rPr lang="en-US" dirty="0" smtClean="0"/>
              <a:t>Fat </a:t>
            </a:r>
            <a:r>
              <a:rPr lang="en-US" dirty="0" smtClean="0"/>
              <a:t>deposition around waist</a:t>
            </a:r>
          </a:p>
          <a:p>
            <a:pPr lvl="1"/>
            <a:r>
              <a:rPr lang="en-US" dirty="0" smtClean="0"/>
              <a:t>Metabolic syndrome</a:t>
            </a:r>
            <a:endParaRPr lang="en-US" dirty="0" smtClean="0"/>
          </a:p>
          <a:p>
            <a:endParaRPr lang="en-US" dirty="0">
              <a:solidFill>
                <a:schemeClr val="accent2">
                  <a:lumMod val="75000"/>
                </a:schemeClr>
              </a:solidFill>
            </a:endParaRPr>
          </a:p>
        </p:txBody>
      </p:sp>
      <p:sp>
        <p:nvSpPr>
          <p:cNvPr id="5" name="Title 2"/>
          <p:cNvSpPr>
            <a:spLocks noGrp="1"/>
          </p:cNvSpPr>
          <p:nvPr>
            <p:ph type="title"/>
          </p:nvPr>
        </p:nvSpPr>
        <p:spPr>
          <a:xfrm>
            <a:off x="457200" y="274638"/>
            <a:ext cx="8229600" cy="1143000"/>
          </a:xfrm>
        </p:spPr>
        <p:txBody>
          <a:bodyPr/>
          <a:lstStyle/>
          <a:p>
            <a:r>
              <a:rPr lang="en-US" dirty="0" smtClean="0"/>
              <a:t>Long Term Impact of Stress</a:t>
            </a:r>
            <a:endParaRPr lang="en-US" dirty="0"/>
          </a:p>
        </p:txBody>
      </p:sp>
      <p:sp>
        <p:nvSpPr>
          <p:cNvPr id="2" name="Date Placeholder 1"/>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334000" cy="4800600"/>
          </a:xfrm>
        </p:spPr>
        <p:txBody>
          <a:bodyPr>
            <a:normAutofit/>
          </a:bodyPr>
          <a:lstStyle/>
          <a:p>
            <a:r>
              <a:rPr lang="en-US" dirty="0" smtClean="0"/>
              <a:t>Lifestyle changes</a:t>
            </a:r>
            <a:endParaRPr lang="en-US" dirty="0" smtClean="0"/>
          </a:p>
          <a:p>
            <a:r>
              <a:rPr lang="en-US" dirty="0" smtClean="0"/>
              <a:t>Lack of sleep</a:t>
            </a:r>
            <a:endParaRPr lang="en-US" dirty="0" smtClean="0"/>
          </a:p>
          <a:p>
            <a:r>
              <a:rPr lang="en-US" dirty="0" smtClean="0"/>
              <a:t>Job</a:t>
            </a:r>
            <a:endParaRPr lang="en-US" dirty="0" smtClean="0"/>
          </a:p>
          <a:p>
            <a:r>
              <a:rPr lang="en-US" dirty="0" smtClean="0"/>
              <a:t>Exercise</a:t>
            </a:r>
            <a:endParaRPr lang="en-US" dirty="0" smtClean="0"/>
          </a:p>
          <a:p>
            <a:endParaRPr lang="en-US" dirty="0"/>
          </a:p>
        </p:txBody>
      </p:sp>
      <p:pic>
        <p:nvPicPr>
          <p:cNvPr id="2052" name="Picture 4" descr="C:\Documents and Settings\KalickBA\Local Settings\Temporary Internet Files\Content.IE5\TO7RLJ3V\MPj04228230000[1].jpg"/>
          <p:cNvPicPr>
            <a:picLocks noChangeAspect="1" noChangeArrowheads="1"/>
          </p:cNvPicPr>
          <p:nvPr/>
        </p:nvPicPr>
        <p:blipFill>
          <a:blip r:embed="rId3" cstate="print"/>
          <a:srcRect/>
          <a:stretch>
            <a:fillRect/>
          </a:stretch>
        </p:blipFill>
        <p:spPr bwMode="auto">
          <a:xfrm>
            <a:off x="4876800" y="2819400"/>
            <a:ext cx="2895600" cy="2895600"/>
          </a:xfrm>
          <a:prstGeom prst="rect">
            <a:avLst/>
          </a:prstGeom>
          <a:noFill/>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Factors Contributing to </a:t>
            </a:r>
            <a:r>
              <a:rPr lang="en-US" dirty="0"/>
              <a:t>Stress</a:t>
            </a:r>
          </a:p>
        </p:txBody>
      </p:sp>
      <p:sp>
        <p:nvSpPr>
          <p:cNvPr id="2" name="Date Placeholder 1"/>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1371600"/>
            <a:ext cx="5943600" cy="5181600"/>
          </a:xfrm>
          <a:noFill/>
        </p:spPr>
        <p:txBody>
          <a:bodyPr>
            <a:normAutofit fontScale="92500"/>
          </a:bodyPr>
          <a:lstStyle/>
          <a:p>
            <a:pPr lvl="1"/>
            <a:r>
              <a:rPr lang="en-US" dirty="0" smtClean="0"/>
              <a:t>Eating </a:t>
            </a:r>
            <a:r>
              <a:rPr lang="en-US" dirty="0" smtClean="0"/>
              <a:t>and drinking sensibly</a:t>
            </a:r>
          </a:p>
          <a:p>
            <a:pPr lvl="1"/>
            <a:r>
              <a:rPr lang="en-US" dirty="0" smtClean="0"/>
              <a:t>Remembering that it is okay to say no</a:t>
            </a:r>
          </a:p>
          <a:p>
            <a:pPr lvl="1"/>
            <a:r>
              <a:rPr lang="en-US" dirty="0" smtClean="0"/>
              <a:t>Stopping </a:t>
            </a:r>
            <a:r>
              <a:rPr lang="en-US" dirty="0" smtClean="0"/>
              <a:t>smoking</a:t>
            </a:r>
          </a:p>
          <a:p>
            <a:pPr lvl="1"/>
            <a:r>
              <a:rPr lang="en-US" dirty="0" smtClean="0"/>
              <a:t>Exercising </a:t>
            </a:r>
            <a:r>
              <a:rPr lang="en-US" dirty="0" smtClean="0"/>
              <a:t>regularly</a:t>
            </a:r>
          </a:p>
          <a:p>
            <a:pPr lvl="1"/>
            <a:r>
              <a:rPr lang="en-US" dirty="0" smtClean="0"/>
              <a:t>Relaxing </a:t>
            </a:r>
            <a:r>
              <a:rPr lang="en-US" dirty="0" smtClean="0"/>
              <a:t>every day</a:t>
            </a:r>
          </a:p>
          <a:p>
            <a:pPr lvl="1"/>
            <a:r>
              <a:rPr lang="en-US" dirty="0" smtClean="0"/>
              <a:t>Taking </a:t>
            </a:r>
            <a:r>
              <a:rPr lang="en-US" dirty="0" smtClean="0"/>
              <a:t>responsibility for your actions</a:t>
            </a:r>
          </a:p>
          <a:p>
            <a:pPr lvl="1"/>
            <a:r>
              <a:rPr lang="en-US" dirty="0" smtClean="0"/>
              <a:t>Examining </a:t>
            </a:r>
            <a:r>
              <a:rPr lang="en-US" dirty="0" smtClean="0"/>
              <a:t>your values and </a:t>
            </a:r>
            <a:r>
              <a:rPr lang="en-US" dirty="0" smtClean="0"/>
              <a:t>living </a:t>
            </a:r>
            <a:r>
              <a:rPr lang="en-US" dirty="0" smtClean="0"/>
              <a:t>by them</a:t>
            </a:r>
          </a:p>
          <a:p>
            <a:pPr lvl="1"/>
            <a:r>
              <a:rPr lang="en-US" dirty="0" smtClean="0"/>
              <a:t>Setting </a:t>
            </a:r>
            <a:r>
              <a:rPr lang="en-US" dirty="0" smtClean="0"/>
              <a:t>realistic goals and expectations</a:t>
            </a:r>
          </a:p>
          <a:p>
            <a:pPr lvl="1"/>
            <a:r>
              <a:rPr lang="en-US" dirty="0" smtClean="0"/>
              <a:t>Remindin</a:t>
            </a:r>
            <a:r>
              <a:rPr lang="en-US" dirty="0"/>
              <a:t>g</a:t>
            </a:r>
            <a:r>
              <a:rPr lang="en-US" dirty="0" smtClean="0"/>
              <a:t> </a:t>
            </a:r>
            <a:r>
              <a:rPr lang="en-US" dirty="0" smtClean="0"/>
              <a:t>yourself about things that you do </a:t>
            </a:r>
            <a:r>
              <a:rPr lang="en-US" dirty="0" smtClean="0"/>
              <a:t>well</a:t>
            </a:r>
          </a:p>
          <a:p>
            <a:pPr lvl="1"/>
            <a:r>
              <a:rPr lang="en-US" dirty="0" smtClean="0"/>
              <a:t>Getting </a:t>
            </a:r>
            <a:r>
              <a:rPr lang="en-US" dirty="0" smtClean="0"/>
              <a:t>adequate </a:t>
            </a:r>
            <a:r>
              <a:rPr lang="en-US" dirty="0" smtClean="0"/>
              <a:t>rest</a:t>
            </a:r>
            <a:endParaRPr lang="en-US" dirty="0" smtClean="0"/>
          </a:p>
          <a:p>
            <a:pPr lvl="1" algn="ctr">
              <a:buNone/>
            </a:pPr>
            <a:endParaRPr lang="en-US" dirty="0" smtClean="0"/>
          </a:p>
        </p:txBody>
      </p:sp>
      <p:pic>
        <p:nvPicPr>
          <p:cNvPr id="6146" name="Picture 2" descr="C:\Documents and Settings\KalickBA\Local Settings\Temporary Internet Files\Content.IE5\TO7RLJ3V\MPj04387330000[1].jpg"/>
          <p:cNvPicPr>
            <a:picLocks noChangeAspect="1" noChangeArrowheads="1"/>
          </p:cNvPicPr>
          <p:nvPr/>
        </p:nvPicPr>
        <p:blipFill>
          <a:blip r:embed="rId2" cstate="print"/>
          <a:srcRect/>
          <a:stretch>
            <a:fillRect/>
          </a:stretch>
        </p:blipFill>
        <p:spPr bwMode="auto">
          <a:xfrm>
            <a:off x="762000" y="2857500"/>
            <a:ext cx="1981200" cy="2971800"/>
          </a:xfrm>
          <a:prstGeom prst="rect">
            <a:avLst/>
          </a:prstGeom>
          <a:noFill/>
        </p:spPr>
      </p:pic>
      <p:sp>
        <p:nvSpPr>
          <p:cNvPr id="5" name="Title 2"/>
          <p:cNvSpPr>
            <a:spLocks noGrp="1"/>
          </p:cNvSpPr>
          <p:nvPr>
            <p:ph type="title"/>
          </p:nvPr>
        </p:nvSpPr>
        <p:spPr>
          <a:xfrm>
            <a:off x="76200" y="274638"/>
            <a:ext cx="8839200" cy="1143000"/>
          </a:xfrm>
        </p:spPr>
        <p:txBody>
          <a:bodyPr>
            <a:normAutofit/>
          </a:bodyPr>
          <a:lstStyle/>
          <a:p>
            <a:r>
              <a:rPr lang="en-US" sz="3200" dirty="0" smtClean="0"/>
              <a:t>Simple Ways of Coping with Stress</a:t>
            </a:r>
            <a:endParaRPr lang="en-US" sz="3200" dirty="0"/>
          </a:p>
        </p:txBody>
      </p:sp>
      <p:sp>
        <p:nvSpPr>
          <p:cNvPr id="2" name="Date Placeholder 1"/>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PBRC</a:t>
            </a:r>
            <a:endParaRPr lang="en-US"/>
          </a:p>
        </p:txBody>
      </p:sp>
      <p:sp>
        <p:nvSpPr>
          <p:cNvPr id="7" name="Slide Number Placeholder 6"/>
          <p:cNvSpPr>
            <a:spLocks noGrp="1"/>
          </p:cNvSpPr>
          <p:nvPr>
            <p:ph type="sldNum" sz="quarter" idx="12"/>
          </p:nvPr>
        </p:nvSpPr>
        <p:spPr/>
        <p:txBody>
          <a:bodyPr/>
          <a:lstStyle/>
          <a:p>
            <a:fld id="{29D13F5D-D754-427E-ACF4-6A4E074C0686}"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973</TotalTime>
  <Words>2403</Words>
  <Application>Microsoft Office PowerPoint</Application>
  <PresentationFormat>On-screen Show (4:3)</PresentationFormat>
  <Paragraphs>242</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Stress and your heart</vt:lpstr>
      <vt:lpstr>Stress, what is it?</vt:lpstr>
      <vt:lpstr>Signs and Symptoms of Stress</vt:lpstr>
      <vt:lpstr>Types of Stress </vt:lpstr>
      <vt:lpstr>What Happens During Stress?</vt:lpstr>
      <vt:lpstr>Effect of Stress on the Heart</vt:lpstr>
      <vt:lpstr>Long Term Impact of Stress</vt:lpstr>
      <vt:lpstr>Factors Contributing to Stress</vt:lpstr>
      <vt:lpstr>Simple Ways of Coping with Stress</vt:lpstr>
      <vt:lpstr>Managing Stress</vt:lpstr>
      <vt:lpstr>Treatment For Stress</vt:lpstr>
      <vt:lpstr>PowerPoint Presentation</vt:lpstr>
      <vt:lpstr>About Pennington</vt:lpstr>
      <vt:lpstr>References</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KalickBA</dc:creator>
  <cp:lastModifiedBy>RoyHJ</cp:lastModifiedBy>
  <cp:revision>88</cp:revision>
  <dcterms:created xsi:type="dcterms:W3CDTF">2009-11-11T14:55:29Z</dcterms:created>
  <dcterms:modified xsi:type="dcterms:W3CDTF">2010-05-20T17:46:36Z</dcterms:modified>
</cp:coreProperties>
</file>