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70" r:id="rId3"/>
    <p:sldId id="271" r:id="rId4"/>
    <p:sldId id="258" r:id="rId5"/>
    <p:sldId id="259" r:id="rId6"/>
    <p:sldId id="257" r:id="rId7"/>
    <p:sldId id="260" r:id="rId8"/>
    <p:sldId id="262" r:id="rId9"/>
    <p:sldId id="261"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000" autoAdjust="0"/>
  </p:normalViewPr>
  <p:slideViewPr>
    <p:cSldViewPr>
      <p:cViewPr varScale="1">
        <p:scale>
          <a:sx n="74" d="100"/>
          <a:sy n="74" d="100"/>
        </p:scale>
        <p:origin x="-104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2CBA25-2A18-4DCF-AB61-82C2610FF1B6}" type="datetimeFigureOut">
              <a:rPr lang="en-US" smtClean="0"/>
              <a:pPr/>
              <a:t>6/11/2010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63AC11-8CB6-4C0D-AA36-6004B93F1966}" type="slidenum">
              <a:rPr lang="en-US" smtClean="0"/>
              <a:pPr/>
              <a:t>‹#›</a:t>
            </a:fld>
            <a:endParaRPr lang="en-US"/>
          </a:p>
        </p:txBody>
      </p:sp>
    </p:spTree>
    <p:extLst>
      <p:ext uri="{BB962C8B-B14F-4D97-AF65-F5344CB8AC3E}">
        <p14:creationId xmlns:p14="http://schemas.microsoft.com/office/powerpoint/2010/main" val="2965534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lvl="1"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b="1" baseline="0" dirty="0" smtClean="0"/>
              <a:t>Benefits of Exercise on the Heart:</a:t>
            </a:r>
          </a:p>
          <a:p>
            <a:pPr marL="457200" marR="0" lvl="2"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baseline="0" dirty="0" smtClean="0"/>
              <a:t>Exercise helps to improve heart health in patients with heart disease, and can even reverse some of the risk factors.</a:t>
            </a:r>
          </a:p>
          <a:p>
            <a:pPr marL="457200" marR="0" lvl="2"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baseline="0" dirty="0" smtClean="0"/>
              <a:t>The heart becomes stronger and larger as a product of exercise.  This enables it to pump more blood throughout the body with each beat, and perform at maximum potential with less effort.</a:t>
            </a:r>
          </a:p>
          <a:p>
            <a:pPr marL="457200" marR="0" lvl="2"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baseline="0" dirty="0" smtClean="0"/>
              <a:t>For the greatest amount of heart protection, it is not the duration of your exercise that matters, but the total amount of energy that you use in a day.</a:t>
            </a:r>
          </a:p>
          <a:p>
            <a:r>
              <a:rPr lang="en-US" sz="1200" b="0" i="0" kern="1200" dirty="0" err="1" smtClean="0">
                <a:solidFill>
                  <a:schemeClr val="tx1"/>
                </a:solidFill>
                <a:effectLst/>
                <a:latin typeface="+mn-lt"/>
                <a:ea typeface="+mn-ea"/>
                <a:cs typeface="+mn-cs"/>
              </a:rPr>
              <a:t>Massachusettes</a:t>
            </a:r>
            <a:r>
              <a:rPr lang="en-US" sz="1200" b="0" i="0" kern="1200" dirty="0" smtClean="0">
                <a:solidFill>
                  <a:schemeClr val="tx1"/>
                </a:solidFill>
                <a:effectLst/>
                <a:latin typeface="+mn-lt"/>
                <a:ea typeface="+mn-ea"/>
                <a:cs typeface="+mn-cs"/>
              </a:rPr>
              <a:t> General Hospital researchers enrolled two groups of Harvard University student athletes at the beginning of the fall 2006 semester. One group was comprised of endurance athletes -- 20 male and 20 female rowers -- and the other, strength athletes -- 35 male football players. Student athletes were studied while participating their normal team training, with emphasis on how the heart adapts to a typical season of competitive athletics. At the end of the 90-day study period, both groups had significant overall increases in the size of their hearts. For endurance athletes, the left and right ventricles -- the chambers that send blood into the aorta and to the lungs, respectively -- expanded. In contrast, the heart muscle of the strength athletes tended to thicken, a phenomenon that appeared to be confined to the left ventricle. The most significant functional differences related to the relaxation of the heart muscle between beats -- which increased in the endurance athletes but decreased in strength athletes, while still remaining within normal ranges.</a:t>
            </a:r>
          </a:p>
          <a:p>
            <a:r>
              <a:rPr lang="en-US" sz="1200" b="0" i="0" kern="1200" dirty="0" smtClean="0">
                <a:solidFill>
                  <a:schemeClr val="tx1"/>
                </a:solidFill>
                <a:effectLst/>
                <a:latin typeface="+mn-lt"/>
                <a:ea typeface="+mn-ea"/>
                <a:cs typeface="+mn-cs"/>
              </a:rPr>
              <a:t>Their study appears in the April 2009 Journal of Applied Physiology. </a:t>
            </a:r>
            <a:r>
              <a:rPr lang="en-US" sz="1200" b="0" i="0" kern="1200" dirty="0" err="1" smtClean="0">
                <a:solidFill>
                  <a:schemeClr val="tx1"/>
                </a:solidFill>
                <a:effectLst/>
                <a:latin typeface="+mn-lt"/>
                <a:ea typeface="+mn-ea"/>
                <a:cs typeface="+mn-cs"/>
              </a:rPr>
              <a:t>Baggish</a:t>
            </a:r>
            <a:r>
              <a:rPr lang="en-US" sz="1200" b="0" i="0" kern="1200" dirty="0" smtClean="0">
                <a:solidFill>
                  <a:schemeClr val="tx1"/>
                </a:solidFill>
                <a:effectLst/>
                <a:latin typeface="+mn-lt"/>
                <a:ea typeface="+mn-ea"/>
                <a:cs typeface="+mn-cs"/>
              </a:rPr>
              <a:t> and senior author </a:t>
            </a:r>
            <a:r>
              <a:rPr lang="en-US" sz="1200" b="0" i="0" kern="1200" dirty="0" err="1" smtClean="0">
                <a:solidFill>
                  <a:schemeClr val="tx1"/>
                </a:solidFill>
                <a:effectLst/>
                <a:latin typeface="+mn-lt"/>
                <a:ea typeface="+mn-ea"/>
                <a:cs typeface="+mn-cs"/>
              </a:rPr>
              <a:t>Malissa</a:t>
            </a:r>
            <a:r>
              <a:rPr lang="en-US" sz="1200" b="0" i="0" kern="1200" dirty="0" smtClean="0">
                <a:solidFill>
                  <a:schemeClr val="tx1"/>
                </a:solidFill>
                <a:effectLst/>
                <a:latin typeface="+mn-lt"/>
                <a:ea typeface="+mn-ea"/>
                <a:cs typeface="+mn-cs"/>
              </a:rPr>
              <a:t> J. Wood, MD, of MGH Cardiology note that collaboration with the Harvard University Medical Services, led by Francis Wang, MD, was instrumental in the success of this study. Additional co-authors of the report are Rory Weiner, MD, Jason </a:t>
            </a:r>
            <a:r>
              <a:rPr lang="en-US" sz="1200" b="0" i="0" kern="1200" dirty="0" err="1" smtClean="0">
                <a:solidFill>
                  <a:schemeClr val="tx1"/>
                </a:solidFill>
                <a:effectLst/>
                <a:latin typeface="+mn-lt"/>
                <a:ea typeface="+mn-ea"/>
                <a:cs typeface="+mn-cs"/>
              </a:rPr>
              <a:t>Elinoff</a:t>
            </a:r>
            <a:r>
              <a:rPr lang="en-US" sz="1200" b="0" i="0" kern="1200" dirty="0" smtClean="0">
                <a:solidFill>
                  <a:schemeClr val="tx1"/>
                </a:solidFill>
                <a:effectLst/>
                <a:latin typeface="+mn-lt"/>
                <a:ea typeface="+mn-ea"/>
                <a:cs typeface="+mn-cs"/>
              </a:rPr>
              <a:t>, Francois </a:t>
            </a:r>
            <a:r>
              <a:rPr lang="en-US" sz="1200" b="0" i="0" kern="1200" dirty="0" err="1" smtClean="0">
                <a:solidFill>
                  <a:schemeClr val="tx1"/>
                </a:solidFill>
                <a:effectLst/>
                <a:latin typeface="+mn-lt"/>
                <a:ea typeface="+mn-ea"/>
                <a:cs typeface="+mn-cs"/>
              </a:rPr>
              <a:t>Tournoux</a:t>
            </a:r>
            <a:r>
              <a:rPr lang="en-US" sz="1200" b="0" i="0" kern="1200" dirty="0" smtClean="0">
                <a:solidFill>
                  <a:schemeClr val="tx1"/>
                </a:solidFill>
                <a:effectLst/>
                <a:latin typeface="+mn-lt"/>
                <a:ea typeface="+mn-ea"/>
                <a:cs typeface="+mn-cs"/>
              </a:rPr>
              <a:t>, Michael Picard, MD, and Adolph </a:t>
            </a:r>
            <a:r>
              <a:rPr lang="en-US" sz="1200" b="0" i="0" kern="1200" dirty="0" err="1" smtClean="0">
                <a:solidFill>
                  <a:schemeClr val="tx1"/>
                </a:solidFill>
                <a:effectLst/>
                <a:latin typeface="+mn-lt"/>
                <a:ea typeface="+mn-ea"/>
                <a:cs typeface="+mn-cs"/>
              </a:rPr>
              <a:t>Hutter</a:t>
            </a:r>
            <a:r>
              <a:rPr lang="en-US" sz="1200" b="0" i="0" kern="1200" dirty="0" smtClean="0">
                <a:solidFill>
                  <a:schemeClr val="tx1"/>
                </a:solidFill>
                <a:effectLst/>
                <a:latin typeface="+mn-lt"/>
                <a:ea typeface="+mn-ea"/>
                <a:cs typeface="+mn-cs"/>
              </a:rPr>
              <a:t>, MD, MGH Cardiology; and Arthur Boland, MD, Harvard University Health Services.</a:t>
            </a:r>
          </a:p>
          <a:p>
            <a:endParaRPr lang="en-US" dirty="0"/>
          </a:p>
        </p:txBody>
      </p:sp>
      <p:sp>
        <p:nvSpPr>
          <p:cNvPr id="4" name="Slide Number Placeholder 3"/>
          <p:cNvSpPr>
            <a:spLocks noGrp="1"/>
          </p:cNvSpPr>
          <p:nvPr>
            <p:ph type="sldNum" sz="quarter" idx="10"/>
          </p:nvPr>
        </p:nvSpPr>
        <p:spPr/>
        <p:txBody>
          <a:bodyPr/>
          <a:lstStyle/>
          <a:p>
            <a:fld id="{B263AC11-8CB6-4C0D-AA36-6004B93F1966}" type="slidenum">
              <a:rPr lang="en-US" smtClean="0"/>
              <a:pPr/>
              <a:t>2</a:t>
            </a:fld>
            <a:endParaRPr lang="en-US"/>
          </a:p>
        </p:txBody>
      </p:sp>
    </p:spTree>
    <p:extLst>
      <p:ext uri="{BB962C8B-B14F-4D97-AF65-F5344CB8AC3E}">
        <p14:creationId xmlns:p14="http://schemas.microsoft.com/office/powerpoint/2010/main" val="547100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you start an exercise</a:t>
            </a:r>
            <a:r>
              <a:rPr lang="en-US" baseline="0" dirty="0" smtClean="0"/>
              <a:t> program please make sure you contact your physician first. He or she will likely conduct an exercise stress test to see if you have any hidden problems with your heart. </a:t>
            </a:r>
            <a:endParaRPr lang="en-US" dirty="0"/>
          </a:p>
        </p:txBody>
      </p:sp>
      <p:sp>
        <p:nvSpPr>
          <p:cNvPr id="4" name="Slide Number Placeholder 3"/>
          <p:cNvSpPr>
            <a:spLocks noGrp="1"/>
          </p:cNvSpPr>
          <p:nvPr>
            <p:ph type="sldNum" sz="quarter" idx="10"/>
          </p:nvPr>
        </p:nvSpPr>
        <p:spPr/>
        <p:txBody>
          <a:bodyPr/>
          <a:lstStyle/>
          <a:p>
            <a:fld id="{B263AC11-8CB6-4C0D-AA36-6004B93F1966}" type="slidenum">
              <a:rPr lang="en-US" smtClean="0"/>
              <a:pPr/>
              <a:t>3</a:t>
            </a:fld>
            <a:endParaRPr lang="en-US"/>
          </a:p>
        </p:txBody>
      </p:sp>
    </p:spTree>
    <p:extLst>
      <p:ext uri="{BB962C8B-B14F-4D97-AF65-F5344CB8AC3E}">
        <p14:creationId xmlns:p14="http://schemas.microsoft.com/office/powerpoint/2010/main" val="2753336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Wingdings" pitchFamily="2" charset="2"/>
              <a:buChar char="Ø"/>
            </a:pPr>
            <a:r>
              <a:rPr lang="en-US" dirty="0" smtClean="0">
                <a:solidFill>
                  <a:schemeClr val="bg1"/>
                </a:solidFill>
              </a:rPr>
              <a:t>Everyone can benefit from exercise. Mild physical activity is beneficial</a:t>
            </a:r>
            <a:r>
              <a:rPr lang="en-US" baseline="0" dirty="0" smtClean="0">
                <a:solidFill>
                  <a:schemeClr val="bg1"/>
                </a:solidFill>
              </a:rPr>
              <a:t> to everyone: it can improve mood, help with weight loss, improve muscle tone and balance, </a:t>
            </a:r>
            <a:r>
              <a:rPr lang="en-US" dirty="0" smtClean="0">
                <a:solidFill>
                  <a:schemeClr val="bg1"/>
                </a:solidFill>
              </a:rPr>
              <a:t> improve the vascular system, help speed metabolism, improve</a:t>
            </a:r>
            <a:r>
              <a:rPr lang="en-US" baseline="0" dirty="0" smtClean="0">
                <a:solidFill>
                  <a:schemeClr val="bg1"/>
                </a:solidFill>
              </a:rPr>
              <a:t> elimination, reduce heart rate, increase lung capacity and </a:t>
            </a:r>
            <a:endParaRPr lang="en-US" dirty="0" smtClean="0">
              <a:solidFill>
                <a:schemeClr val="bg1"/>
              </a:solidFill>
            </a:endParaRPr>
          </a:p>
          <a:p>
            <a:pPr>
              <a:buFont typeface="Wingdings" pitchFamily="2" charset="2"/>
              <a:buChar char="Ø"/>
            </a:pPr>
            <a:endParaRPr lang="en-US" dirty="0" smtClean="0">
              <a:solidFill>
                <a:schemeClr val="bg1"/>
              </a:solidFill>
            </a:endParaRPr>
          </a:p>
          <a:p>
            <a:pPr>
              <a:buFont typeface="Wingdings" pitchFamily="2" charset="2"/>
              <a:buChar char="Ø"/>
            </a:pPr>
            <a:r>
              <a:rPr lang="en-US" dirty="0" smtClean="0">
                <a:solidFill>
                  <a:schemeClr val="bg1"/>
                </a:solidFill>
              </a:rPr>
              <a:t>Exercise should be performed at a moderate intensity level.  Especially patients who have heart failure.</a:t>
            </a:r>
          </a:p>
        </p:txBody>
      </p:sp>
      <p:sp>
        <p:nvSpPr>
          <p:cNvPr id="4" name="Slide Number Placeholder 3"/>
          <p:cNvSpPr>
            <a:spLocks noGrp="1"/>
          </p:cNvSpPr>
          <p:nvPr>
            <p:ph type="sldNum" sz="quarter" idx="10"/>
          </p:nvPr>
        </p:nvSpPr>
        <p:spPr/>
        <p:txBody>
          <a:bodyPr/>
          <a:lstStyle/>
          <a:p>
            <a:fld id="{B263AC11-8CB6-4C0D-AA36-6004B93F1966}"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buFont typeface="Arial" pitchFamily="34" charset="0"/>
              <a:buChar char="•"/>
            </a:pPr>
            <a:r>
              <a:rPr lang="en-US" dirty="0" smtClean="0"/>
              <a:t>Aerobic</a:t>
            </a:r>
            <a:r>
              <a:rPr lang="en-US" baseline="0" dirty="0" smtClean="0"/>
              <a:t> exercise has the most benefits for your heart.  It can help decrease heart rate and blood pressure at rest, as well as improve breathing.</a:t>
            </a:r>
          </a:p>
          <a:p>
            <a:pPr>
              <a:buFont typeface="Arial" pitchFamily="34" charset="0"/>
              <a:buChar char="•"/>
            </a:pPr>
            <a:r>
              <a:rPr lang="en-US" baseline="0" dirty="0" smtClean="0"/>
              <a:t>Aerobic exercise also strengthens the heart and lungs, in addition to improving the body’s ability to use oxygen.</a:t>
            </a:r>
          </a:p>
          <a:p>
            <a:pPr>
              <a:buFont typeface="Arial" pitchFamily="34" charset="0"/>
              <a:buChar char="•"/>
            </a:pPr>
            <a:r>
              <a:rPr lang="en-US" baseline="0" dirty="0" smtClean="0"/>
              <a:t>Aerobic exercise reduces the risk of Atherosclerosis, which is the leading cause of heart disease.</a:t>
            </a:r>
          </a:p>
          <a:p>
            <a:pPr>
              <a:buFont typeface="Arial" pitchFamily="34" charset="0"/>
              <a:buChar char="•"/>
            </a:pPr>
            <a:endParaRPr lang="en-US" baseline="0" dirty="0" smtClean="0"/>
          </a:p>
          <a:p>
            <a:pPr>
              <a:buFont typeface="Arial" pitchFamily="34" charset="0"/>
              <a:buChar char="•"/>
            </a:pPr>
            <a:r>
              <a:rPr lang="en-US" baseline="0" dirty="0" smtClean="0"/>
              <a:t>Some examples of Aerobic exercise are: walking, jogging, jumping rope, bicycling, skating, rowing, rollerblading, and low impact aerobics/water aerobics.</a:t>
            </a:r>
          </a:p>
          <a:p>
            <a:pPr>
              <a:buFont typeface="Arial" pitchFamily="34" charset="0"/>
              <a:buChar char="•"/>
            </a:pPr>
            <a:endParaRPr lang="en-US" baseline="0" dirty="0" smtClean="0"/>
          </a:p>
          <a:p>
            <a:pPr>
              <a:buFont typeface="Arial" pitchFamily="34" charset="0"/>
              <a:buChar char="•"/>
            </a:pPr>
            <a:r>
              <a:rPr lang="en-US" baseline="0" dirty="0" smtClean="0"/>
              <a:t>You may ask, what are the benefits of getting exercise regularly?, well…</a:t>
            </a:r>
          </a:p>
          <a:p>
            <a:pPr lvl="1">
              <a:buFont typeface="Arial" pitchFamily="34" charset="0"/>
              <a:buChar char="•"/>
            </a:pPr>
            <a:r>
              <a:rPr lang="en-US" baseline="0" dirty="0" smtClean="0"/>
              <a:t>It has numerous heart healthy benefits; which will be further discussed on the next slide.</a:t>
            </a:r>
          </a:p>
          <a:p>
            <a:pPr lvl="1">
              <a:buFont typeface="Arial" pitchFamily="34" charset="0"/>
              <a:buChar char="•"/>
            </a:pPr>
            <a:r>
              <a:rPr lang="en-US" baseline="0" dirty="0" smtClean="0"/>
              <a:t>People who exercise often and at a high level of intensity, have the lowest risk for heart disease, but all exercise is beneficial.</a:t>
            </a:r>
          </a:p>
          <a:p>
            <a:pPr lvl="1">
              <a:buFont typeface="Arial" pitchFamily="34" charset="0"/>
              <a:buChar char="•"/>
            </a:pPr>
            <a:r>
              <a:rPr lang="en-US" baseline="0" dirty="0" smtClean="0"/>
              <a:t>Exercise improves cholesterol and lipid levels, reduces inflammation in the arteries, and assists with being successful in weight loss programs.</a:t>
            </a:r>
          </a:p>
          <a:p>
            <a:pPr lvl="1">
              <a:buFont typeface="Arial" pitchFamily="34" charset="0"/>
              <a:buChar char="•"/>
            </a:pPr>
            <a:r>
              <a:rPr lang="en-US" baseline="0" dirty="0" smtClean="0"/>
              <a:t>Exercise helps to keep arteries elastic, which aides blood flow and maintains normal blood pressure.</a:t>
            </a:r>
          </a:p>
          <a:p>
            <a:pPr lvl="1">
              <a:buFont typeface="Arial" pitchFamily="34" charset="0"/>
              <a:buChar char="•"/>
            </a:pPr>
            <a:r>
              <a:rPr lang="en-US" baseline="0" dirty="0" smtClean="0"/>
              <a:t>Exercise reduces systemic inflammation, which can lead to heart disease.</a:t>
            </a:r>
          </a:p>
          <a:p>
            <a:pPr lvl="1">
              <a:buFont typeface="Arial" pitchFamily="34" charset="0"/>
              <a:buChar char="•"/>
            </a:pPr>
            <a:r>
              <a:rPr lang="en-US" baseline="0" dirty="0" smtClean="0"/>
              <a:t>Physical activity, along with avoiding high fat foods, are the two most successful means of maintaining heart healthy fitness and weight.</a:t>
            </a:r>
          </a:p>
          <a:p>
            <a:pPr lvl="1">
              <a:buFont typeface="Arial" pitchFamily="34" charset="0"/>
              <a:buChar char="•"/>
            </a:pPr>
            <a:r>
              <a:rPr lang="en-US" baseline="0" dirty="0" smtClean="0"/>
              <a:t>Inactivity is a major risk factor for coronary heart disease.</a:t>
            </a:r>
          </a:p>
          <a:p>
            <a:pPr lvl="1">
              <a:buFont typeface="Arial" pitchFamily="34" charset="0"/>
              <a:buChar char="•"/>
            </a:pPr>
            <a:r>
              <a:rPr lang="en-US" baseline="0" dirty="0" smtClean="0"/>
              <a:t>Exercise has been shown to improve heart and blood circulation.</a:t>
            </a:r>
          </a:p>
          <a:p>
            <a:pPr lvl="1">
              <a:buFont typeface="Arial" pitchFamily="34" charset="0"/>
              <a:buChar char="•"/>
            </a:pPr>
            <a:endParaRPr lang="en-US" baseline="0" dirty="0" smtClean="0"/>
          </a:p>
          <a:p>
            <a:pPr lvl="1">
              <a:buFont typeface="Arial" pitchFamily="34" charset="0"/>
              <a:buChar char="•"/>
            </a:pPr>
            <a:endParaRPr lang="en-US" baseline="0" dirty="0" smtClean="0"/>
          </a:p>
          <a:p>
            <a:pPr lvl="1">
              <a:buFont typeface="Arial" pitchFamily="34" charset="0"/>
              <a:buChar char="•"/>
            </a:pPr>
            <a:endParaRPr lang="en-US" baseline="0" dirty="0" smtClean="0"/>
          </a:p>
          <a:p>
            <a:pPr>
              <a:buFont typeface="Arial"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B263AC11-8CB6-4C0D-AA36-6004B93F1966}"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study</a:t>
            </a:r>
            <a:r>
              <a:rPr lang="en-US" baseline="0" dirty="0" smtClean="0"/>
              <a:t> performed at Duke University, involving 2331 men and women who had heart failure, separated participants into two separate groups to discover the effect of exercise on the body.  One of the groups received only standard care, while the other received both standard care and basic aerobic exercise training.  Over a period of 36 supervised exercise sessions and being sent home with an exercise bike or a treadmill, the experimental group was told to exercise 120 to 200 minutes per week.  After a period of 3 months, it was noted that overall, the group who exercised, felt better than the group who had only received standard care.  Two and a half years later, the study proved that the people in the exercise group were less likely to be hospitalized for any cause related to heart failure.  Exercise had also decreased their risk factors for dying from having heart failure.  Research further noted that exercise did not pose a risk for people who had stable heart failure.</a:t>
            </a:r>
            <a:endParaRPr lang="en-US" dirty="0"/>
          </a:p>
        </p:txBody>
      </p:sp>
      <p:sp>
        <p:nvSpPr>
          <p:cNvPr id="4" name="Slide Number Placeholder 3"/>
          <p:cNvSpPr>
            <a:spLocks noGrp="1"/>
          </p:cNvSpPr>
          <p:nvPr>
            <p:ph type="sldNum" sz="quarter" idx="10"/>
          </p:nvPr>
        </p:nvSpPr>
        <p:spPr/>
        <p:txBody>
          <a:bodyPr/>
          <a:lstStyle/>
          <a:p>
            <a:fld id="{B263AC11-8CB6-4C0D-AA36-6004B93F1966}"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b="1" baseline="0" dirty="0" smtClean="0"/>
              <a:t>Statistics on exercise and chronic diseases:</a:t>
            </a:r>
          </a:p>
          <a:p>
            <a:pPr marL="457200" marR="0" lvl="2"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b="0" baseline="0" dirty="0" smtClean="0"/>
              <a:t>People who maintain an active lifestyle have a 45% lower risk of developing heart disease, when compared to sedentary people.</a:t>
            </a:r>
          </a:p>
          <a:p>
            <a:pPr marL="457200" marR="0" lvl="2"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b="0" baseline="0" dirty="0" smtClean="0"/>
              <a:t>Sedentary people have a 35% chance greater risk of hypertension, when compared to athletes.</a:t>
            </a:r>
          </a:p>
          <a:p>
            <a:pPr marL="457200" marR="0" lvl="2"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b="0" baseline="0" dirty="0" smtClean="0"/>
              <a:t>By jogging 2 miles a day, patients were able to control their hypertension to he point that more than half of those who had been taking drugs.</a:t>
            </a:r>
          </a:p>
          <a:p>
            <a:pPr marL="457200" marR="0" lvl="2"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b="0" baseline="0" dirty="0" smtClean="0"/>
              <a:t>Men can cut their risk for stroke in half if their exercise program was close to an hour of brisk walking 5 days per week.</a:t>
            </a:r>
          </a:p>
          <a:p>
            <a:pPr marL="457200" marR="0" lvl="2" indent="0" algn="l" defTabSz="914400" rtl="0" eaLnBrk="1" fontAlgn="auto" latinLnBrk="0" hangingPunct="1">
              <a:lnSpc>
                <a:spcPct val="100000"/>
              </a:lnSpc>
              <a:spcBef>
                <a:spcPts val="0"/>
              </a:spcBef>
              <a:spcAft>
                <a:spcPts val="0"/>
              </a:spcAft>
              <a:buClrTx/>
              <a:buSzTx/>
              <a:buFont typeface="Wingdings" pitchFamily="2" charset="2"/>
              <a:buChar char="§"/>
              <a:tabLst/>
              <a:defRPr/>
            </a:pPr>
            <a:endParaRPr lang="en-US" b="0" baseline="0" dirty="0" smtClean="0"/>
          </a:p>
          <a:p>
            <a:pPr marL="457200" marR="0" lvl="2" indent="0" algn="l" defTabSz="914400" rtl="0" eaLnBrk="1" fontAlgn="auto" latinLnBrk="0" hangingPunct="1">
              <a:lnSpc>
                <a:spcPct val="100000"/>
              </a:lnSpc>
              <a:spcBef>
                <a:spcPts val="0"/>
              </a:spcBef>
              <a:spcAft>
                <a:spcPts val="0"/>
              </a:spcAft>
              <a:buClrTx/>
              <a:buSzTx/>
              <a:buFont typeface="Wingdings" pitchFamily="2" charset="2"/>
              <a:buChar char="§"/>
              <a:tabLst/>
              <a:defRPr/>
            </a:pPr>
            <a:endParaRPr lang="en-US" b="0"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263AC11-8CB6-4C0D-AA36-6004B93F1966}"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Wingdings" pitchFamily="2" charset="2"/>
              <a:buChar char="Ø"/>
            </a:pPr>
            <a:r>
              <a:rPr lang="en-US" sz="1200" dirty="0" smtClean="0"/>
              <a:t>Be sure to wait at least one and a half hours after eating a meal before you begin exercising.</a:t>
            </a:r>
          </a:p>
          <a:p>
            <a:pPr>
              <a:buFont typeface="Wingdings" pitchFamily="2" charset="2"/>
              <a:buChar char="Ø"/>
            </a:pPr>
            <a:r>
              <a:rPr lang="en-US" sz="1200" dirty="0" smtClean="0"/>
              <a:t>The warm-up session is used to reduce the stress on your heart and muscles.  It slowly increases your breathing rate, heart rate, and body temperature.</a:t>
            </a:r>
          </a:p>
          <a:p>
            <a:pPr>
              <a:buFont typeface="Wingdings" pitchFamily="2" charset="2"/>
              <a:buChar char="Ø"/>
            </a:pPr>
            <a:r>
              <a:rPr lang="en-US" sz="1200" dirty="0" smtClean="0"/>
              <a:t>Begin to drink water when you</a:t>
            </a:r>
            <a:r>
              <a:rPr lang="en-US" sz="1200" baseline="0" dirty="0" smtClean="0"/>
              <a:t> exercise, even before you feel thirsty.</a:t>
            </a:r>
          </a:p>
          <a:p>
            <a:pPr>
              <a:buFont typeface="Wingdings" pitchFamily="2" charset="2"/>
              <a:buChar char="Ø"/>
            </a:pPr>
            <a:r>
              <a:rPr lang="en-US" sz="1200" baseline="0" dirty="0" smtClean="0"/>
              <a:t>High humidity can make you feel tired more quickly, and extreme temperatures will interfere with circulation.  This is why it is recommended that you exercise indoors if possible to avoid fatigue and possible dehydration.</a:t>
            </a:r>
          </a:p>
          <a:p>
            <a:pPr>
              <a:buFont typeface="Wingdings" pitchFamily="2" charset="2"/>
              <a:buChar char="Ø"/>
            </a:pPr>
            <a:r>
              <a:rPr lang="en-US" sz="1200" baseline="0" dirty="0" smtClean="0"/>
              <a:t>Always consult a doctor before you begin any exercise program.  Sedentary people who suddenly begin a grueling workout have a very high risk of a heart attack.</a:t>
            </a:r>
          </a:p>
          <a:p>
            <a:pPr>
              <a:buFont typeface="Wingdings" pitchFamily="2" charset="2"/>
              <a:buChar char="Ø"/>
            </a:pPr>
            <a:r>
              <a:rPr lang="en-US" sz="1200" baseline="0" dirty="0" smtClean="0"/>
              <a:t>Snow shoveling, jogging, speed-walking, tennis, heavy lifting, and heavy gardening may stress the heart, raise blood pressure for a short time, or may cause a spasm in the arteries that are leading to the heart.  This is why these activities may be considered hazardous to people who have heart disease.</a:t>
            </a:r>
          </a:p>
          <a:p>
            <a:pPr>
              <a:buFont typeface="Wingdings" pitchFamily="2" charset="2"/>
              <a:buChar char="Ø"/>
            </a:pPr>
            <a:r>
              <a:rPr lang="en-US" sz="1200" dirty="0" smtClean="0"/>
              <a:t>Strenuous</a:t>
            </a:r>
            <a:r>
              <a:rPr lang="en-US" sz="1200" baseline="0" dirty="0" smtClean="0"/>
              <a:t> exercise is not recommended for people who have uncontrolled diabetes, uncontrolled seizures, uncontrolled high blood pressure, have had a heart attack within the last six months, have been in heart failure, have unstable angina, a significant valve disease, or those with an aortic aneurysm.</a:t>
            </a:r>
          </a:p>
          <a:p>
            <a:pPr>
              <a:buFont typeface="Wingdings" pitchFamily="2" charset="2"/>
              <a:buChar char="Ø"/>
            </a:pPr>
            <a:r>
              <a:rPr lang="en-US" sz="1200" baseline="0" dirty="0" smtClean="0"/>
              <a:t>You should not eat right after exercising, as it may promote regurgitation.  </a:t>
            </a:r>
          </a:p>
          <a:p>
            <a:pPr>
              <a:buFont typeface="Wingdings" pitchFamily="2" charset="2"/>
              <a:buChar char="Ø"/>
            </a:pPr>
            <a:r>
              <a:rPr lang="en-US" sz="1200" baseline="0" dirty="0" smtClean="0"/>
              <a:t>You should avoid taking hot or cold showers or sauna baths right after exercising.</a:t>
            </a:r>
          </a:p>
          <a:p>
            <a:pPr>
              <a:buFont typeface="Wingdings" pitchFamily="2" charset="2"/>
              <a:buChar char="Ø"/>
            </a:pPr>
            <a:r>
              <a:rPr lang="en-US" sz="1200" baseline="0" dirty="0" smtClean="0"/>
              <a:t>If you sit down right after you exercise, you will become dizzy and may have heart palpitations.</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B263AC11-8CB6-4C0D-AA36-6004B93F1966}"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endParaRPr lang="en-US" dirty="0"/>
          </a:p>
        </p:txBody>
      </p:sp>
      <p:sp>
        <p:nvSpPr>
          <p:cNvPr id="4" name="Slide Number Placeholder 3"/>
          <p:cNvSpPr>
            <a:spLocks noGrp="1"/>
          </p:cNvSpPr>
          <p:nvPr>
            <p:ph type="sldNum" sz="quarter" idx="10"/>
          </p:nvPr>
        </p:nvSpPr>
        <p:spPr/>
        <p:txBody>
          <a:bodyPr/>
          <a:lstStyle/>
          <a:p>
            <a:fld id="{B263AC11-8CB6-4C0D-AA36-6004B93F196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FA95C5-5D17-4883-AF16-0213D1B38D5D}" type="datetime1">
              <a:rPr lang="en-US" smtClean="0"/>
              <a:t>6/11/2010</a:t>
            </a:fld>
            <a:endParaRPr lang="en-US"/>
          </a:p>
        </p:txBody>
      </p:sp>
      <p:sp>
        <p:nvSpPr>
          <p:cNvPr id="5" name="Footer Placeholder 4"/>
          <p:cNvSpPr>
            <a:spLocks noGrp="1"/>
          </p:cNvSpPr>
          <p:nvPr>
            <p:ph type="ftr" sz="quarter" idx="11"/>
          </p:nvPr>
        </p:nvSpPr>
        <p:spPr/>
        <p:txBody>
          <a:bodyPr/>
          <a:lstStyle/>
          <a:p>
            <a:r>
              <a:rPr lang="en-US" dirty="0" smtClean="0"/>
              <a:t>Pennington Biomedical Research Center</a:t>
            </a:r>
          </a:p>
        </p:txBody>
      </p:sp>
      <p:sp>
        <p:nvSpPr>
          <p:cNvPr id="6" name="Slide Number Placeholder 5"/>
          <p:cNvSpPr>
            <a:spLocks noGrp="1"/>
          </p:cNvSpPr>
          <p:nvPr>
            <p:ph type="sldNum" sz="quarter" idx="12"/>
          </p:nvPr>
        </p:nvSpPr>
        <p:spPr/>
        <p:txBody>
          <a:bodyPr/>
          <a:lstStyle/>
          <a:p>
            <a:fld id="{9EC4FB56-5A90-4160-B5DE-693D65D5F4D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B38866-7A94-4968-B12D-37178899F27E}" type="datetime1">
              <a:rPr lang="en-US" smtClean="0"/>
              <a:t>6/11/2010</a:t>
            </a:fld>
            <a:endParaRPr lang="en-US"/>
          </a:p>
        </p:txBody>
      </p:sp>
      <p:sp>
        <p:nvSpPr>
          <p:cNvPr id="5" name="Footer Placeholder 4"/>
          <p:cNvSpPr>
            <a:spLocks noGrp="1"/>
          </p:cNvSpPr>
          <p:nvPr>
            <p:ph type="ftr" sz="quarter" idx="11"/>
          </p:nvPr>
        </p:nvSpPr>
        <p:spPr/>
        <p:txBody>
          <a:bodyPr/>
          <a:lstStyle/>
          <a:p>
            <a:r>
              <a:rPr lang="en-US" smtClean="0"/>
              <a:t>Pennington Biomedical Research Center</a:t>
            </a:r>
            <a:endParaRPr lang="en-US"/>
          </a:p>
        </p:txBody>
      </p:sp>
      <p:sp>
        <p:nvSpPr>
          <p:cNvPr id="6" name="Slide Number Placeholder 5"/>
          <p:cNvSpPr>
            <a:spLocks noGrp="1"/>
          </p:cNvSpPr>
          <p:nvPr>
            <p:ph type="sldNum" sz="quarter" idx="12"/>
          </p:nvPr>
        </p:nvSpPr>
        <p:spPr/>
        <p:txBody>
          <a:bodyPr/>
          <a:lstStyle/>
          <a:p>
            <a:fld id="{9EC4FB56-5A90-4160-B5DE-693D65D5F4D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BF4534-60FF-441B-960E-7FD2E7E3544F}" type="datetime1">
              <a:rPr lang="en-US" smtClean="0"/>
              <a:t>6/11/2010</a:t>
            </a:fld>
            <a:endParaRPr lang="en-US"/>
          </a:p>
        </p:txBody>
      </p:sp>
      <p:sp>
        <p:nvSpPr>
          <p:cNvPr id="5" name="Footer Placeholder 4"/>
          <p:cNvSpPr>
            <a:spLocks noGrp="1"/>
          </p:cNvSpPr>
          <p:nvPr>
            <p:ph type="ftr" sz="quarter" idx="11"/>
          </p:nvPr>
        </p:nvSpPr>
        <p:spPr/>
        <p:txBody>
          <a:bodyPr/>
          <a:lstStyle/>
          <a:p>
            <a:r>
              <a:rPr lang="en-US" smtClean="0"/>
              <a:t>Pennington Biomedical Research Center</a:t>
            </a:r>
            <a:endParaRPr lang="en-US"/>
          </a:p>
        </p:txBody>
      </p:sp>
      <p:sp>
        <p:nvSpPr>
          <p:cNvPr id="6" name="Slide Number Placeholder 5"/>
          <p:cNvSpPr>
            <a:spLocks noGrp="1"/>
          </p:cNvSpPr>
          <p:nvPr>
            <p:ph type="sldNum" sz="quarter" idx="12"/>
          </p:nvPr>
        </p:nvSpPr>
        <p:spPr/>
        <p:txBody>
          <a:bodyPr/>
          <a:lstStyle/>
          <a:p>
            <a:fld id="{9EC4FB56-5A90-4160-B5DE-693D65D5F4D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8629E1-DF6A-4959-B63F-F399F07ABB23}" type="datetime1">
              <a:rPr lang="en-US" smtClean="0"/>
              <a:t>6/11/2010</a:t>
            </a:fld>
            <a:endParaRPr lang="en-US"/>
          </a:p>
        </p:txBody>
      </p:sp>
      <p:sp>
        <p:nvSpPr>
          <p:cNvPr id="5" name="Footer Placeholder 4"/>
          <p:cNvSpPr>
            <a:spLocks noGrp="1"/>
          </p:cNvSpPr>
          <p:nvPr>
            <p:ph type="ftr" sz="quarter" idx="11"/>
          </p:nvPr>
        </p:nvSpPr>
        <p:spPr/>
        <p:txBody>
          <a:bodyPr/>
          <a:lstStyle/>
          <a:p>
            <a:r>
              <a:rPr lang="en-US" dirty="0" smtClean="0"/>
              <a:t>Pennington Biomedical Research Center</a:t>
            </a:r>
            <a:endParaRPr lang="en-US" dirty="0"/>
          </a:p>
        </p:txBody>
      </p:sp>
      <p:sp>
        <p:nvSpPr>
          <p:cNvPr id="6" name="Slide Number Placeholder 5"/>
          <p:cNvSpPr>
            <a:spLocks noGrp="1"/>
          </p:cNvSpPr>
          <p:nvPr>
            <p:ph type="sldNum" sz="quarter" idx="12"/>
          </p:nvPr>
        </p:nvSpPr>
        <p:spPr/>
        <p:txBody>
          <a:bodyPr/>
          <a:lstStyle/>
          <a:p>
            <a:fld id="{9EC4FB56-5A90-4160-B5DE-693D65D5F4D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8C29D8-276B-4E4E-85E9-74D32A59A78D}" type="datetime1">
              <a:rPr lang="en-US" smtClean="0"/>
              <a:t>6/11/2010</a:t>
            </a:fld>
            <a:endParaRPr lang="en-US"/>
          </a:p>
        </p:txBody>
      </p:sp>
      <p:sp>
        <p:nvSpPr>
          <p:cNvPr id="5" name="Footer Placeholder 4"/>
          <p:cNvSpPr>
            <a:spLocks noGrp="1"/>
          </p:cNvSpPr>
          <p:nvPr>
            <p:ph type="ftr" sz="quarter" idx="11"/>
          </p:nvPr>
        </p:nvSpPr>
        <p:spPr/>
        <p:txBody>
          <a:bodyPr/>
          <a:lstStyle/>
          <a:p>
            <a:r>
              <a:rPr lang="en-US" smtClean="0"/>
              <a:t>Pennington Biomedical Research Center</a:t>
            </a:r>
            <a:endParaRPr lang="en-US"/>
          </a:p>
        </p:txBody>
      </p:sp>
      <p:sp>
        <p:nvSpPr>
          <p:cNvPr id="6" name="Slide Number Placeholder 5"/>
          <p:cNvSpPr>
            <a:spLocks noGrp="1"/>
          </p:cNvSpPr>
          <p:nvPr>
            <p:ph type="sldNum" sz="quarter" idx="12"/>
          </p:nvPr>
        </p:nvSpPr>
        <p:spPr/>
        <p:txBody>
          <a:bodyPr/>
          <a:lstStyle/>
          <a:p>
            <a:fld id="{9EC4FB56-5A90-4160-B5DE-693D65D5F4D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7C5000-5BA1-4715-9ED9-3166AAE0E8D8}" type="datetime1">
              <a:rPr lang="en-US" smtClean="0"/>
              <a:t>6/11/2010</a:t>
            </a:fld>
            <a:endParaRPr lang="en-US"/>
          </a:p>
        </p:txBody>
      </p:sp>
      <p:sp>
        <p:nvSpPr>
          <p:cNvPr id="6" name="Footer Placeholder 5"/>
          <p:cNvSpPr>
            <a:spLocks noGrp="1"/>
          </p:cNvSpPr>
          <p:nvPr>
            <p:ph type="ftr" sz="quarter" idx="11"/>
          </p:nvPr>
        </p:nvSpPr>
        <p:spPr/>
        <p:txBody>
          <a:bodyPr/>
          <a:lstStyle/>
          <a:p>
            <a:r>
              <a:rPr lang="en-US" smtClean="0"/>
              <a:t>Pennington Biomedical Research Center</a:t>
            </a:r>
            <a:endParaRPr lang="en-US"/>
          </a:p>
        </p:txBody>
      </p:sp>
      <p:sp>
        <p:nvSpPr>
          <p:cNvPr id="7" name="Slide Number Placeholder 6"/>
          <p:cNvSpPr>
            <a:spLocks noGrp="1"/>
          </p:cNvSpPr>
          <p:nvPr>
            <p:ph type="sldNum" sz="quarter" idx="12"/>
          </p:nvPr>
        </p:nvSpPr>
        <p:spPr/>
        <p:txBody>
          <a:bodyPr/>
          <a:lstStyle/>
          <a:p>
            <a:fld id="{9EC4FB56-5A90-4160-B5DE-693D65D5F4D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70BBA8-EE95-4249-9575-11D559C8B5C2}" type="datetime1">
              <a:rPr lang="en-US" smtClean="0"/>
              <a:t>6/11/2010</a:t>
            </a:fld>
            <a:endParaRPr lang="en-US"/>
          </a:p>
        </p:txBody>
      </p:sp>
      <p:sp>
        <p:nvSpPr>
          <p:cNvPr id="8" name="Footer Placeholder 7"/>
          <p:cNvSpPr>
            <a:spLocks noGrp="1"/>
          </p:cNvSpPr>
          <p:nvPr>
            <p:ph type="ftr" sz="quarter" idx="11"/>
          </p:nvPr>
        </p:nvSpPr>
        <p:spPr/>
        <p:txBody>
          <a:bodyPr/>
          <a:lstStyle/>
          <a:p>
            <a:r>
              <a:rPr lang="en-US" smtClean="0"/>
              <a:t>Pennington Biomedical Research Center</a:t>
            </a:r>
            <a:endParaRPr lang="en-US"/>
          </a:p>
        </p:txBody>
      </p:sp>
      <p:sp>
        <p:nvSpPr>
          <p:cNvPr id="9" name="Slide Number Placeholder 8"/>
          <p:cNvSpPr>
            <a:spLocks noGrp="1"/>
          </p:cNvSpPr>
          <p:nvPr>
            <p:ph type="sldNum" sz="quarter" idx="12"/>
          </p:nvPr>
        </p:nvSpPr>
        <p:spPr/>
        <p:txBody>
          <a:bodyPr/>
          <a:lstStyle/>
          <a:p>
            <a:fld id="{9EC4FB56-5A90-4160-B5DE-693D65D5F4D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6FD2E5-26FC-4931-92C9-7E6E586753D8}" type="datetime1">
              <a:rPr lang="en-US" smtClean="0"/>
              <a:t>6/11/2010</a:t>
            </a:fld>
            <a:endParaRPr lang="en-US"/>
          </a:p>
        </p:txBody>
      </p:sp>
      <p:sp>
        <p:nvSpPr>
          <p:cNvPr id="4" name="Footer Placeholder 3"/>
          <p:cNvSpPr>
            <a:spLocks noGrp="1"/>
          </p:cNvSpPr>
          <p:nvPr>
            <p:ph type="ftr" sz="quarter" idx="11"/>
          </p:nvPr>
        </p:nvSpPr>
        <p:spPr/>
        <p:txBody>
          <a:bodyPr/>
          <a:lstStyle/>
          <a:p>
            <a:r>
              <a:rPr lang="en-US" dirty="0" smtClean="0"/>
              <a:t>Pennington Biomedical Research Center</a:t>
            </a:r>
          </a:p>
        </p:txBody>
      </p:sp>
      <p:sp>
        <p:nvSpPr>
          <p:cNvPr id="5" name="Slide Number Placeholder 4"/>
          <p:cNvSpPr>
            <a:spLocks noGrp="1"/>
          </p:cNvSpPr>
          <p:nvPr>
            <p:ph type="sldNum" sz="quarter" idx="12"/>
          </p:nvPr>
        </p:nvSpPr>
        <p:spPr/>
        <p:txBody>
          <a:bodyPr/>
          <a:lstStyle/>
          <a:p>
            <a:fld id="{9EC4FB56-5A90-4160-B5DE-693D65D5F4D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E544A4-74B4-4CA6-BE11-FC77337B5046}" type="datetime1">
              <a:rPr lang="en-US" smtClean="0"/>
              <a:t>6/11/2010</a:t>
            </a:fld>
            <a:endParaRPr lang="en-US"/>
          </a:p>
        </p:txBody>
      </p:sp>
      <p:sp>
        <p:nvSpPr>
          <p:cNvPr id="3" name="Footer Placeholder 2"/>
          <p:cNvSpPr>
            <a:spLocks noGrp="1"/>
          </p:cNvSpPr>
          <p:nvPr>
            <p:ph type="ftr" sz="quarter" idx="11"/>
          </p:nvPr>
        </p:nvSpPr>
        <p:spPr/>
        <p:txBody>
          <a:bodyPr/>
          <a:lstStyle/>
          <a:p>
            <a:r>
              <a:rPr lang="en-US" dirty="0" smtClean="0"/>
              <a:t>Pennington Biomedical Research Center</a:t>
            </a:r>
          </a:p>
        </p:txBody>
      </p:sp>
      <p:sp>
        <p:nvSpPr>
          <p:cNvPr id="4" name="Slide Number Placeholder 3"/>
          <p:cNvSpPr>
            <a:spLocks noGrp="1"/>
          </p:cNvSpPr>
          <p:nvPr>
            <p:ph type="sldNum" sz="quarter" idx="12"/>
          </p:nvPr>
        </p:nvSpPr>
        <p:spPr/>
        <p:txBody>
          <a:bodyPr/>
          <a:lstStyle/>
          <a:p>
            <a:fld id="{9EC4FB56-5A90-4160-B5DE-693D65D5F4D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36754-EED7-49BC-B0F0-B6B055C61897}" type="datetime1">
              <a:rPr lang="en-US" smtClean="0"/>
              <a:t>6/11/2010</a:t>
            </a:fld>
            <a:endParaRPr lang="en-US"/>
          </a:p>
        </p:txBody>
      </p:sp>
      <p:sp>
        <p:nvSpPr>
          <p:cNvPr id="6" name="Footer Placeholder 5"/>
          <p:cNvSpPr>
            <a:spLocks noGrp="1"/>
          </p:cNvSpPr>
          <p:nvPr>
            <p:ph type="ftr" sz="quarter" idx="11"/>
          </p:nvPr>
        </p:nvSpPr>
        <p:spPr/>
        <p:txBody>
          <a:bodyPr/>
          <a:lstStyle/>
          <a:p>
            <a:r>
              <a:rPr lang="en-US" smtClean="0"/>
              <a:t>Pennington Biomedical Research Center</a:t>
            </a:r>
            <a:endParaRPr lang="en-US"/>
          </a:p>
        </p:txBody>
      </p:sp>
      <p:sp>
        <p:nvSpPr>
          <p:cNvPr id="7" name="Slide Number Placeholder 6"/>
          <p:cNvSpPr>
            <a:spLocks noGrp="1"/>
          </p:cNvSpPr>
          <p:nvPr>
            <p:ph type="sldNum" sz="quarter" idx="12"/>
          </p:nvPr>
        </p:nvSpPr>
        <p:spPr/>
        <p:txBody>
          <a:bodyPr/>
          <a:lstStyle/>
          <a:p>
            <a:fld id="{9EC4FB56-5A90-4160-B5DE-693D65D5F4D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8D17DB-71DD-46A9-860B-801830EBD762}" type="datetime1">
              <a:rPr lang="en-US" smtClean="0"/>
              <a:t>6/11/2010</a:t>
            </a:fld>
            <a:endParaRPr lang="en-US"/>
          </a:p>
        </p:txBody>
      </p:sp>
      <p:sp>
        <p:nvSpPr>
          <p:cNvPr id="6" name="Footer Placeholder 5"/>
          <p:cNvSpPr>
            <a:spLocks noGrp="1"/>
          </p:cNvSpPr>
          <p:nvPr>
            <p:ph type="ftr" sz="quarter" idx="11"/>
          </p:nvPr>
        </p:nvSpPr>
        <p:spPr/>
        <p:txBody>
          <a:bodyPr/>
          <a:lstStyle/>
          <a:p>
            <a:r>
              <a:rPr lang="en-US" smtClean="0"/>
              <a:t>Pennington Biomedical Research Center</a:t>
            </a:r>
            <a:endParaRPr lang="en-US"/>
          </a:p>
        </p:txBody>
      </p:sp>
      <p:sp>
        <p:nvSpPr>
          <p:cNvPr id="7" name="Slide Number Placeholder 6"/>
          <p:cNvSpPr>
            <a:spLocks noGrp="1"/>
          </p:cNvSpPr>
          <p:nvPr>
            <p:ph type="sldNum" sz="quarter" idx="12"/>
          </p:nvPr>
        </p:nvSpPr>
        <p:spPr/>
        <p:txBody>
          <a:bodyPr/>
          <a:lstStyle/>
          <a:p>
            <a:fld id="{9EC4FB56-5A90-4160-B5DE-693D65D5F4D2}"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B8768-2C21-486D-B501-A0B250BBD459}" type="datetime1">
              <a:rPr lang="en-US" smtClean="0"/>
              <a:t>6/11/2010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Pennington Biomedical Research Center</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4FB56-5A90-4160-B5DE-693D65D5F4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image" Target="../media/image12.wmf"/><Relationship Id="rId3" Type="http://schemas.openxmlformats.org/officeDocument/2006/relationships/image" Target="../media/image2.wmf"/><Relationship Id="rId7" Type="http://schemas.openxmlformats.org/officeDocument/2006/relationships/image" Target="../media/image6.wmf"/><Relationship Id="rId12" Type="http://schemas.openxmlformats.org/officeDocument/2006/relationships/image" Target="../media/image11.w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wmf"/><Relationship Id="rId11" Type="http://schemas.openxmlformats.org/officeDocument/2006/relationships/image" Target="../media/image10.wmf"/><Relationship Id="rId5" Type="http://schemas.openxmlformats.org/officeDocument/2006/relationships/image" Target="../media/image4.wmf"/><Relationship Id="rId15" Type="http://schemas.openxmlformats.org/officeDocument/2006/relationships/image" Target="../media/image14.wmf"/><Relationship Id="rId10" Type="http://schemas.openxmlformats.org/officeDocument/2006/relationships/image" Target="../media/image9.wmf"/><Relationship Id="rId4" Type="http://schemas.openxmlformats.org/officeDocument/2006/relationships/image" Target="../media/image3.wmf"/><Relationship Id="rId9" Type="http://schemas.openxmlformats.org/officeDocument/2006/relationships/image" Target="../media/image8.wmf"/><Relationship Id="rId14" Type="http://schemas.openxmlformats.org/officeDocument/2006/relationships/image" Target="../media/image13.wmf"/></Relationships>
</file>

<file path=ppt/slides/_rels/slide10.xml.rels><?xml version="1.0" encoding="UTF-8" standalone="yes"?>
<Relationships xmlns="http://schemas.openxmlformats.org/package/2006/relationships"><Relationship Id="rId3" Type="http://schemas.openxmlformats.org/officeDocument/2006/relationships/image" Target="../media/image25.tiff"/><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KalickBA\Local Settings\Temporary Internet Files\Content.IE5\BDH4ZNXI\MCj04405360000[1].wmf"/>
          <p:cNvPicPr>
            <a:picLocks noChangeAspect="1" noChangeArrowheads="1"/>
          </p:cNvPicPr>
          <p:nvPr/>
        </p:nvPicPr>
        <p:blipFill>
          <a:blip r:embed="rId2" cstate="print"/>
          <a:srcRect/>
          <a:stretch>
            <a:fillRect/>
          </a:stretch>
        </p:blipFill>
        <p:spPr bwMode="auto">
          <a:xfrm>
            <a:off x="0" y="5715000"/>
            <a:ext cx="1083469" cy="1143000"/>
          </a:xfrm>
          <a:prstGeom prst="rect">
            <a:avLst/>
          </a:prstGeom>
          <a:noFill/>
        </p:spPr>
      </p:pic>
      <p:pic>
        <p:nvPicPr>
          <p:cNvPr id="1027" name="Picture 3" descr="C:\Documents and Settings\KalickBA\Local Settings\Temporary Internet Files\Content.IE5\S9YV05Q7\MCj04405200000[1].wmf"/>
          <p:cNvPicPr>
            <a:picLocks noChangeAspect="1" noChangeArrowheads="1"/>
          </p:cNvPicPr>
          <p:nvPr/>
        </p:nvPicPr>
        <p:blipFill>
          <a:blip r:embed="rId3" cstate="print"/>
          <a:srcRect/>
          <a:stretch>
            <a:fillRect/>
          </a:stretch>
        </p:blipFill>
        <p:spPr bwMode="auto">
          <a:xfrm>
            <a:off x="0" y="0"/>
            <a:ext cx="1073426" cy="1028700"/>
          </a:xfrm>
          <a:prstGeom prst="rect">
            <a:avLst/>
          </a:prstGeom>
          <a:noFill/>
        </p:spPr>
      </p:pic>
      <p:pic>
        <p:nvPicPr>
          <p:cNvPr id="1028" name="Picture 4" descr="C:\Documents and Settings\KalickBA\Local Settings\Temporary Internet Files\Content.IE5\BDH4ZNXI\MCj04238000000[1].wmf"/>
          <p:cNvPicPr>
            <a:picLocks noChangeAspect="1" noChangeArrowheads="1"/>
          </p:cNvPicPr>
          <p:nvPr/>
        </p:nvPicPr>
        <p:blipFill>
          <a:blip r:embed="rId4" cstate="print"/>
          <a:srcRect/>
          <a:stretch>
            <a:fillRect/>
          </a:stretch>
        </p:blipFill>
        <p:spPr bwMode="auto">
          <a:xfrm>
            <a:off x="8320087" y="5790936"/>
            <a:ext cx="823913" cy="1067064"/>
          </a:xfrm>
          <a:prstGeom prst="rect">
            <a:avLst/>
          </a:prstGeom>
          <a:noFill/>
        </p:spPr>
      </p:pic>
      <p:pic>
        <p:nvPicPr>
          <p:cNvPr id="1029" name="Picture 5" descr="C:\Documents and Settings\KalickBA\Local Settings\Temporary Internet Files\Content.IE5\SLQN0XMB\MCj04114420000[1].wmf"/>
          <p:cNvPicPr>
            <a:picLocks noChangeAspect="1" noChangeArrowheads="1"/>
          </p:cNvPicPr>
          <p:nvPr/>
        </p:nvPicPr>
        <p:blipFill>
          <a:blip r:embed="rId5" cstate="print"/>
          <a:srcRect/>
          <a:stretch>
            <a:fillRect/>
          </a:stretch>
        </p:blipFill>
        <p:spPr bwMode="auto">
          <a:xfrm>
            <a:off x="-1" y="3733800"/>
            <a:ext cx="1079119" cy="1141412"/>
          </a:xfrm>
          <a:prstGeom prst="rect">
            <a:avLst/>
          </a:prstGeom>
          <a:noFill/>
        </p:spPr>
      </p:pic>
      <p:pic>
        <p:nvPicPr>
          <p:cNvPr id="1030" name="Picture 6" descr="C:\Documents and Settings\KalickBA\Local Settings\Temporary Internet Files\Content.IE5\8DIZSDUJ\MCj04114620000[1].wmf"/>
          <p:cNvPicPr>
            <a:picLocks noChangeAspect="1" noChangeArrowheads="1"/>
          </p:cNvPicPr>
          <p:nvPr/>
        </p:nvPicPr>
        <p:blipFill>
          <a:blip r:embed="rId6" cstate="print"/>
          <a:srcRect/>
          <a:stretch>
            <a:fillRect/>
          </a:stretch>
        </p:blipFill>
        <p:spPr bwMode="auto">
          <a:xfrm>
            <a:off x="0" y="1828800"/>
            <a:ext cx="1076397" cy="1160462"/>
          </a:xfrm>
          <a:prstGeom prst="rect">
            <a:avLst/>
          </a:prstGeom>
          <a:noFill/>
        </p:spPr>
      </p:pic>
      <p:pic>
        <p:nvPicPr>
          <p:cNvPr id="1032" name="Picture 8" descr="C:\Documents and Settings\KalickBA\Local Settings\Temporary Internet Files\Content.IE5\S9YV05Q7\MCj04121740000[1].wmf"/>
          <p:cNvPicPr>
            <a:picLocks noChangeAspect="1" noChangeArrowheads="1"/>
          </p:cNvPicPr>
          <p:nvPr/>
        </p:nvPicPr>
        <p:blipFill>
          <a:blip r:embed="rId7" cstate="print"/>
          <a:srcRect/>
          <a:stretch>
            <a:fillRect/>
          </a:stretch>
        </p:blipFill>
        <p:spPr bwMode="auto">
          <a:xfrm>
            <a:off x="8129653" y="0"/>
            <a:ext cx="1014347" cy="1146175"/>
          </a:xfrm>
          <a:prstGeom prst="rect">
            <a:avLst/>
          </a:prstGeom>
          <a:noFill/>
        </p:spPr>
      </p:pic>
      <p:pic>
        <p:nvPicPr>
          <p:cNvPr id="1033" name="Picture 9" descr="C:\Documents and Settings\KalickBA\Local Settings\Temporary Internet Files\Content.IE5\41U7SH6B\MCj04114560000[1].wmf"/>
          <p:cNvPicPr>
            <a:picLocks noChangeAspect="1" noChangeArrowheads="1"/>
          </p:cNvPicPr>
          <p:nvPr/>
        </p:nvPicPr>
        <p:blipFill>
          <a:blip r:embed="rId8" cstate="print"/>
          <a:srcRect/>
          <a:stretch>
            <a:fillRect/>
          </a:stretch>
        </p:blipFill>
        <p:spPr bwMode="auto">
          <a:xfrm>
            <a:off x="4114800" y="5791200"/>
            <a:ext cx="952562" cy="1066800"/>
          </a:xfrm>
          <a:prstGeom prst="rect">
            <a:avLst/>
          </a:prstGeom>
          <a:noFill/>
        </p:spPr>
      </p:pic>
      <p:pic>
        <p:nvPicPr>
          <p:cNvPr id="1035" name="Picture 11" descr="C:\Documents and Settings\KalickBA\Local Settings\Temporary Internet Files\Content.IE5\TO7RLJ3V\MCj04405600000[1].wmf"/>
          <p:cNvPicPr>
            <a:picLocks noChangeAspect="1" noChangeArrowheads="1"/>
          </p:cNvPicPr>
          <p:nvPr/>
        </p:nvPicPr>
        <p:blipFill>
          <a:blip r:embed="rId9" cstate="print"/>
          <a:srcRect/>
          <a:stretch>
            <a:fillRect/>
          </a:stretch>
        </p:blipFill>
        <p:spPr bwMode="auto">
          <a:xfrm>
            <a:off x="8305800" y="3733800"/>
            <a:ext cx="838200" cy="1257300"/>
          </a:xfrm>
          <a:prstGeom prst="rect">
            <a:avLst/>
          </a:prstGeom>
          <a:noFill/>
        </p:spPr>
      </p:pic>
      <p:pic>
        <p:nvPicPr>
          <p:cNvPr id="2" name="Picture 12" descr="C:\Documents and Settings\KalickBA\Local Settings\Temporary Internet Files\Content.IE5\NSP56JRW\MCj04405540000[1].wmf"/>
          <p:cNvPicPr>
            <a:picLocks noChangeAspect="1" noChangeArrowheads="1"/>
          </p:cNvPicPr>
          <p:nvPr/>
        </p:nvPicPr>
        <p:blipFill>
          <a:blip r:embed="rId10" cstate="print"/>
          <a:srcRect/>
          <a:stretch>
            <a:fillRect/>
          </a:stretch>
        </p:blipFill>
        <p:spPr bwMode="auto">
          <a:xfrm>
            <a:off x="8332787" y="1676400"/>
            <a:ext cx="811213" cy="1273184"/>
          </a:xfrm>
          <a:prstGeom prst="rect">
            <a:avLst/>
          </a:prstGeom>
          <a:noFill/>
        </p:spPr>
      </p:pic>
      <p:pic>
        <p:nvPicPr>
          <p:cNvPr id="1037" name="Picture 13" descr="C:\Documents and Settings\KalickBA\Local Settings\Temporary Internet Files\Content.IE5\BDH4ZNXI\MCj04405380000[1].wmf"/>
          <p:cNvPicPr>
            <a:picLocks noChangeAspect="1" noChangeArrowheads="1"/>
          </p:cNvPicPr>
          <p:nvPr/>
        </p:nvPicPr>
        <p:blipFill>
          <a:blip r:embed="rId11" cstate="print"/>
          <a:srcRect/>
          <a:stretch>
            <a:fillRect/>
          </a:stretch>
        </p:blipFill>
        <p:spPr bwMode="auto">
          <a:xfrm>
            <a:off x="6324600" y="5638800"/>
            <a:ext cx="808567" cy="1219200"/>
          </a:xfrm>
          <a:prstGeom prst="rect">
            <a:avLst/>
          </a:prstGeom>
          <a:noFill/>
        </p:spPr>
      </p:pic>
      <p:pic>
        <p:nvPicPr>
          <p:cNvPr id="3" name="Picture 14" descr="C:\Documents and Settings\KalickBA\Local Settings\Temporary Internet Files\Content.IE5\S9YV05Q7\MCj04405420000[1].wmf"/>
          <p:cNvPicPr>
            <a:picLocks noChangeAspect="1" noChangeArrowheads="1"/>
          </p:cNvPicPr>
          <p:nvPr/>
        </p:nvPicPr>
        <p:blipFill>
          <a:blip r:embed="rId12" cstate="print"/>
          <a:srcRect/>
          <a:stretch>
            <a:fillRect/>
          </a:stretch>
        </p:blipFill>
        <p:spPr bwMode="auto">
          <a:xfrm>
            <a:off x="2286000" y="5686173"/>
            <a:ext cx="693738" cy="1171827"/>
          </a:xfrm>
          <a:prstGeom prst="rect">
            <a:avLst/>
          </a:prstGeom>
          <a:noFill/>
        </p:spPr>
      </p:pic>
      <p:pic>
        <p:nvPicPr>
          <p:cNvPr id="4" name="Picture 15" descr="C:\Documents and Settings\KalickBA\Local Settings\Temporary Internet Files\Content.IE5\41U7SH6B\MCj04405280000[1].wmf"/>
          <p:cNvPicPr>
            <a:picLocks noChangeAspect="1" noChangeArrowheads="1"/>
          </p:cNvPicPr>
          <p:nvPr/>
        </p:nvPicPr>
        <p:blipFill>
          <a:blip r:embed="rId13" cstate="print"/>
          <a:srcRect/>
          <a:stretch>
            <a:fillRect/>
          </a:stretch>
        </p:blipFill>
        <p:spPr bwMode="auto">
          <a:xfrm>
            <a:off x="1905000" y="0"/>
            <a:ext cx="809625" cy="1295400"/>
          </a:xfrm>
          <a:prstGeom prst="rect">
            <a:avLst/>
          </a:prstGeom>
          <a:noFill/>
        </p:spPr>
      </p:pic>
      <p:pic>
        <p:nvPicPr>
          <p:cNvPr id="1040" name="Picture 16" descr="C:\Documents and Settings\KalickBA\Local Settings\Temporary Internet Files\Content.IE5\SLQN0XMB\MCj04405460000[1].wmf"/>
          <p:cNvPicPr>
            <a:picLocks noChangeAspect="1" noChangeArrowheads="1"/>
          </p:cNvPicPr>
          <p:nvPr/>
        </p:nvPicPr>
        <p:blipFill>
          <a:blip r:embed="rId14" cstate="print"/>
          <a:srcRect/>
          <a:stretch>
            <a:fillRect/>
          </a:stretch>
        </p:blipFill>
        <p:spPr bwMode="auto">
          <a:xfrm>
            <a:off x="3810000" y="0"/>
            <a:ext cx="1050131" cy="1066800"/>
          </a:xfrm>
          <a:prstGeom prst="rect">
            <a:avLst/>
          </a:prstGeom>
          <a:noFill/>
        </p:spPr>
      </p:pic>
      <p:pic>
        <p:nvPicPr>
          <p:cNvPr id="5" name="Picture 17" descr="C:\Documents and Settings\KalickBA\Local Settings\Temporary Internet Files\Content.IE5\8DIZSDUJ\MCj04405480000[1].wmf"/>
          <p:cNvPicPr>
            <a:picLocks noChangeAspect="1" noChangeArrowheads="1"/>
          </p:cNvPicPr>
          <p:nvPr/>
        </p:nvPicPr>
        <p:blipFill>
          <a:blip r:embed="rId15" cstate="print"/>
          <a:srcRect/>
          <a:stretch>
            <a:fillRect/>
          </a:stretch>
        </p:blipFill>
        <p:spPr bwMode="auto">
          <a:xfrm>
            <a:off x="6172200" y="0"/>
            <a:ext cx="685800" cy="1219200"/>
          </a:xfrm>
          <a:prstGeom prst="rect">
            <a:avLst/>
          </a:prstGeom>
          <a:noFill/>
        </p:spPr>
      </p:pic>
      <p:sp>
        <p:nvSpPr>
          <p:cNvPr id="32" name="Rectangle 31"/>
          <p:cNvSpPr/>
          <p:nvPr/>
        </p:nvSpPr>
        <p:spPr>
          <a:xfrm>
            <a:off x="1102309" y="2133600"/>
            <a:ext cx="696787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Exercise And The Heart</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p>
        </p:txBody>
      </p:sp>
      <p:sp>
        <p:nvSpPr>
          <p:cNvPr id="6" name="TextBox 5"/>
          <p:cNvSpPr txBox="1"/>
          <p:nvPr/>
        </p:nvSpPr>
        <p:spPr>
          <a:xfrm>
            <a:off x="3352800" y="3733800"/>
            <a:ext cx="3900170" cy="923330"/>
          </a:xfrm>
          <a:prstGeom prst="rect">
            <a:avLst/>
          </a:prstGeom>
          <a:noFill/>
        </p:spPr>
        <p:txBody>
          <a:bodyPr wrap="none" rtlCol="0">
            <a:spAutoFit/>
          </a:bodyPr>
          <a:lstStyle/>
          <a:p>
            <a:r>
              <a:rPr lang="en-US" dirty="0" smtClean="0"/>
              <a:t>Beth Kalicki</a:t>
            </a:r>
          </a:p>
          <a:p>
            <a:r>
              <a:rPr lang="en-US" dirty="0" err="1" smtClean="0"/>
              <a:t>Heli</a:t>
            </a:r>
            <a:r>
              <a:rPr lang="en-US" dirty="0" smtClean="0"/>
              <a:t> J. Roy, PhD, MBA, RD</a:t>
            </a:r>
          </a:p>
          <a:p>
            <a:r>
              <a:rPr lang="en-US" dirty="0" smtClean="0"/>
              <a:t>Pennington Biomedical Research Center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000724front_newpennington.jpg"/>
          <p:cNvPicPr>
            <a:picLocks noChangeAspect="1"/>
          </p:cNvPicPr>
          <p:nvPr/>
        </p:nvPicPr>
        <p:blipFill>
          <a:blip r:embed="rId2" cstate="print"/>
          <a:stretch>
            <a:fillRect/>
          </a:stretch>
        </p:blipFill>
        <p:spPr>
          <a:xfrm>
            <a:off x="1143000" y="228600"/>
            <a:ext cx="6781800" cy="1524000"/>
          </a:xfrm>
          <a:prstGeom prst="rect">
            <a:avLst/>
          </a:prstGeom>
        </p:spPr>
      </p:pic>
      <p:sp>
        <p:nvSpPr>
          <p:cNvPr id="5" name="TextBox 4"/>
          <p:cNvSpPr txBox="1"/>
          <p:nvPr/>
        </p:nvSpPr>
        <p:spPr>
          <a:xfrm>
            <a:off x="1676400" y="2209800"/>
            <a:ext cx="5715000" cy="3293209"/>
          </a:xfrm>
          <a:prstGeom prst="rect">
            <a:avLst/>
          </a:prstGeom>
          <a:noFill/>
        </p:spPr>
        <p:txBody>
          <a:bodyPr wrap="square" rtlCol="0">
            <a:spAutoFit/>
          </a:bodyPr>
          <a:lstStyle/>
          <a:p>
            <a:pPr algn="ctr"/>
            <a:r>
              <a:rPr lang="en-US" sz="2400" b="1" dirty="0" smtClean="0">
                <a:latin typeface="Cooper Black" pitchFamily="18" charset="0"/>
              </a:rPr>
              <a:t>Pennington Biomedical Research Center</a:t>
            </a:r>
          </a:p>
          <a:p>
            <a:endParaRPr lang="en-US" sz="1600" i="1" dirty="0" smtClean="0">
              <a:latin typeface="Cooper Black" pitchFamily="18" charset="0"/>
            </a:endParaRPr>
          </a:p>
          <a:p>
            <a:r>
              <a:rPr lang="en-US" sz="1600" i="1" dirty="0" smtClean="0">
                <a:latin typeface="Cooper Black" pitchFamily="18" charset="0"/>
              </a:rPr>
              <a:t>Authors:</a:t>
            </a:r>
          </a:p>
          <a:p>
            <a:r>
              <a:rPr lang="en-US" sz="1600" dirty="0" smtClean="0">
                <a:latin typeface="Cooper Black" pitchFamily="18" charset="0"/>
              </a:rPr>
              <a:t>Beth A. Kalicki</a:t>
            </a:r>
          </a:p>
          <a:p>
            <a:r>
              <a:rPr lang="en-US" sz="1600" dirty="0" smtClean="0">
                <a:latin typeface="Cooper Black" pitchFamily="18" charset="0"/>
              </a:rPr>
              <a:t>Heli J. Roy, RD, PhD</a:t>
            </a:r>
          </a:p>
          <a:p>
            <a:endParaRPr lang="en-US" sz="1600" dirty="0" smtClean="0">
              <a:latin typeface="Cooper Black" pitchFamily="18" charset="0"/>
            </a:endParaRPr>
          </a:p>
          <a:p>
            <a:r>
              <a:rPr lang="en-US" sz="1600" i="1" dirty="0" smtClean="0">
                <a:latin typeface="Cooper Black" pitchFamily="18" charset="0"/>
              </a:rPr>
              <a:t>Division of Education</a:t>
            </a:r>
          </a:p>
          <a:p>
            <a:r>
              <a:rPr lang="en-US" sz="1600" dirty="0" smtClean="0">
                <a:latin typeface="Cooper Black" pitchFamily="18" charset="0"/>
              </a:rPr>
              <a:t>Phillip Brantley, PhD, Director</a:t>
            </a:r>
          </a:p>
          <a:p>
            <a:endParaRPr lang="en-US" sz="1600" dirty="0" smtClean="0">
              <a:latin typeface="Cooper Black" pitchFamily="18" charset="0"/>
            </a:endParaRPr>
          </a:p>
          <a:p>
            <a:r>
              <a:rPr lang="en-US" sz="1600" i="1" dirty="0" smtClean="0">
                <a:latin typeface="Cooper Black" pitchFamily="18" charset="0"/>
              </a:rPr>
              <a:t>Pennington Biomedical Research Center</a:t>
            </a:r>
          </a:p>
          <a:p>
            <a:r>
              <a:rPr lang="en-US" sz="1600" dirty="0" smtClean="0">
                <a:latin typeface="Cooper Black" pitchFamily="18" charset="0"/>
              </a:rPr>
              <a:t>Steven </a:t>
            </a:r>
            <a:r>
              <a:rPr lang="en-US" sz="1600" dirty="0" err="1" smtClean="0">
                <a:latin typeface="Cooper Black" pitchFamily="18" charset="0"/>
              </a:rPr>
              <a:t>Heymsfield</a:t>
            </a:r>
            <a:r>
              <a:rPr lang="en-US" sz="1600" dirty="0" smtClean="0">
                <a:latin typeface="Cooper Black" pitchFamily="18" charset="0"/>
              </a:rPr>
              <a:t>, MD, </a:t>
            </a:r>
            <a:r>
              <a:rPr lang="en-US" sz="1600" dirty="0" smtClean="0">
                <a:latin typeface="Cooper Black" pitchFamily="18" charset="0"/>
              </a:rPr>
              <a:t>Executive Director</a:t>
            </a:r>
            <a:endParaRPr lang="en-US" sz="1600" dirty="0">
              <a:latin typeface="Cooper Black" pitchFamily="18" charset="0"/>
            </a:endParaRPr>
          </a:p>
        </p:txBody>
      </p:sp>
      <p:pic>
        <p:nvPicPr>
          <p:cNvPr id="6" name="Picture 5" descr="PBRC logotype.tif"/>
          <p:cNvPicPr>
            <a:picLocks noChangeAspect="1"/>
          </p:cNvPicPr>
          <p:nvPr/>
        </p:nvPicPr>
        <p:blipFill>
          <a:blip r:embed="rId3" cstate="print"/>
          <a:stretch>
            <a:fillRect/>
          </a:stretch>
        </p:blipFill>
        <p:spPr>
          <a:xfrm>
            <a:off x="4191000" y="5800344"/>
            <a:ext cx="953779" cy="1057656"/>
          </a:xfrm>
          <a:prstGeom prst="rect">
            <a:avLst/>
          </a:prstGeom>
        </p:spPr>
      </p:pic>
      <p:sp>
        <p:nvSpPr>
          <p:cNvPr id="2" name="Footer Placeholder 1"/>
          <p:cNvSpPr>
            <a:spLocks noGrp="1"/>
          </p:cNvSpPr>
          <p:nvPr>
            <p:ph type="ftr" sz="quarter" idx="11"/>
          </p:nvPr>
        </p:nvSpPr>
        <p:spPr/>
        <p:txBody>
          <a:bodyPr/>
          <a:lstStyle/>
          <a:p>
            <a:r>
              <a:rPr lang="en-US" smtClean="0"/>
              <a:t>Pennington Biomedical Research Center</a:t>
            </a:r>
            <a:endParaRPr lang="en-US" dirty="0"/>
          </a:p>
        </p:txBody>
      </p:sp>
      <p:sp>
        <p:nvSpPr>
          <p:cNvPr id="3" name="Date Placeholder 2"/>
          <p:cNvSpPr>
            <a:spLocks noGrp="1"/>
          </p:cNvSpPr>
          <p:nvPr>
            <p:ph type="dt" sz="half" idx="10"/>
          </p:nvPr>
        </p:nvSpPr>
        <p:spPr/>
        <p:txBody>
          <a:bodyPr/>
          <a:lstStyle/>
          <a:p>
            <a:fld id="{5B16A80A-E7DA-4463-BD04-E67D06E1E7B0}" type="datetime1">
              <a:rPr lang="en-US" smtClean="0"/>
              <a:t>6/11/2010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chemeClr val="accent1">
                    <a:lumMod val="50000"/>
                  </a:schemeClr>
                </a:solidFill>
                <a:latin typeface="Bodoni MT Black" pitchFamily="18" charset="0"/>
              </a:rPr>
              <a:t>About Our Company…</a:t>
            </a:r>
            <a:endParaRPr lang="en-US" dirty="0">
              <a:solidFill>
                <a:schemeClr val="accent1">
                  <a:lumMod val="50000"/>
                </a:schemeClr>
              </a:solidFill>
              <a:latin typeface="Bodoni MT Black" pitchFamily="18" charset="0"/>
            </a:endParaRPr>
          </a:p>
        </p:txBody>
      </p:sp>
      <p:sp>
        <p:nvSpPr>
          <p:cNvPr id="3" name="Content Placeholder 2"/>
          <p:cNvSpPr>
            <a:spLocks noGrp="1"/>
          </p:cNvSpPr>
          <p:nvPr>
            <p:ph idx="1"/>
          </p:nvPr>
        </p:nvSpPr>
        <p:spPr>
          <a:xfrm>
            <a:off x="457200" y="1066800"/>
            <a:ext cx="8229600" cy="4525963"/>
          </a:xfrm>
        </p:spPr>
        <p:txBody>
          <a:bodyPr>
            <a:normAutofit fontScale="25000" lnSpcReduction="20000"/>
          </a:bodyPr>
          <a:lstStyle/>
          <a:p>
            <a:pPr>
              <a:defRPr/>
            </a:pPr>
            <a:r>
              <a:rPr lang="en-US" sz="5600" dirty="0" smtClean="0"/>
              <a:t>The Pennington Biomedical Research Center is a world-renowned nutrition research center.</a:t>
            </a:r>
          </a:p>
          <a:p>
            <a:pPr>
              <a:defRPr/>
            </a:pPr>
            <a:r>
              <a:rPr lang="en-US" sz="5600" dirty="0" smtClean="0"/>
              <a:t> </a:t>
            </a:r>
          </a:p>
          <a:p>
            <a:pPr>
              <a:defRPr/>
            </a:pPr>
            <a:r>
              <a:rPr lang="en-US" sz="5600" b="1" dirty="0" smtClean="0"/>
              <a:t>Mission:</a:t>
            </a:r>
            <a:endParaRPr lang="en-US" sz="5600" dirty="0" smtClean="0"/>
          </a:p>
          <a:p>
            <a:pPr>
              <a:defRPr/>
            </a:pPr>
            <a:r>
              <a:rPr lang="en-US" sz="5600" dirty="0" smtClean="0"/>
              <a:t>To promote healthier lives through research and education in nutrition and preventive medicine. </a:t>
            </a:r>
          </a:p>
          <a:p>
            <a:pPr>
              <a:defRPr/>
            </a:pPr>
            <a:r>
              <a:rPr lang="en-US" sz="5600" dirty="0" smtClean="0"/>
              <a:t> The Pennington Center has several research areas, including:</a:t>
            </a:r>
          </a:p>
          <a:p>
            <a:pPr>
              <a:defRPr/>
            </a:pPr>
            <a:r>
              <a:rPr lang="en-US" sz="5600" dirty="0" smtClean="0"/>
              <a:t> Clinical Obesity Research</a:t>
            </a:r>
          </a:p>
          <a:p>
            <a:pPr>
              <a:defRPr/>
            </a:pPr>
            <a:r>
              <a:rPr lang="en-US" sz="5600" dirty="0" smtClean="0"/>
              <a:t>Experimental Obesity</a:t>
            </a:r>
          </a:p>
          <a:p>
            <a:pPr>
              <a:defRPr/>
            </a:pPr>
            <a:r>
              <a:rPr lang="en-US" sz="5600" dirty="0" smtClean="0"/>
              <a:t>Functional Foods</a:t>
            </a:r>
          </a:p>
          <a:p>
            <a:pPr>
              <a:defRPr/>
            </a:pPr>
            <a:r>
              <a:rPr lang="en-US" sz="5600" dirty="0" smtClean="0"/>
              <a:t>Health and Performance Enhancement</a:t>
            </a:r>
          </a:p>
          <a:p>
            <a:pPr>
              <a:defRPr/>
            </a:pPr>
            <a:r>
              <a:rPr lang="en-US" sz="5600" dirty="0" smtClean="0"/>
              <a:t>Nutrition and Chronic Diseases</a:t>
            </a:r>
          </a:p>
          <a:p>
            <a:pPr>
              <a:defRPr/>
            </a:pPr>
            <a:r>
              <a:rPr lang="en-US" sz="5600" dirty="0" smtClean="0"/>
              <a:t>Nutrition and the Brain</a:t>
            </a:r>
          </a:p>
          <a:p>
            <a:pPr>
              <a:defRPr/>
            </a:pPr>
            <a:r>
              <a:rPr lang="en-US" sz="5600" dirty="0" smtClean="0"/>
              <a:t>Dementia, Alzheimer’s and healthy aging</a:t>
            </a:r>
          </a:p>
          <a:p>
            <a:pPr>
              <a:defRPr/>
            </a:pPr>
            <a:r>
              <a:rPr lang="en-US" sz="5600" dirty="0" smtClean="0"/>
              <a:t>Diet, exercise, weight loss and weight loss maintenance</a:t>
            </a:r>
          </a:p>
          <a:p>
            <a:pPr>
              <a:defRPr/>
            </a:pPr>
            <a:r>
              <a:rPr lang="en-US" sz="5600" dirty="0" smtClean="0"/>
              <a:t>The research fostered in these areas can have a profound impact on healthy living and on the prevention of common chronic diseases, such as heart disease, cancer, diabetes, hypertension and osteoporosis. </a:t>
            </a:r>
          </a:p>
          <a:p>
            <a:pPr>
              <a:defRPr/>
            </a:pPr>
            <a:r>
              <a:rPr lang="en-US" sz="5600" dirty="0" smtClean="0"/>
              <a:t> The Division of Education provides education and information to the scientific community and the public about research findings, training programs and research areas, and coordinates educational events for the public on various health issues.</a:t>
            </a:r>
          </a:p>
          <a:p>
            <a:pPr>
              <a:defRPr/>
            </a:pPr>
            <a:r>
              <a:rPr lang="en-US" sz="5600" dirty="0" smtClean="0"/>
              <a:t> We invite people of all ages and backgrounds to participate in the exciting research studies being conducted at the Pennington  Center in Baton Rouge, Louisiana. If you would like to take part, visit the clinical trials web page at www.pbrc.edu or call (225) 763-3000.</a:t>
            </a:r>
          </a:p>
          <a:p>
            <a:pPr>
              <a:buNone/>
            </a:pPr>
            <a:endParaRPr lang="en-US" dirty="0"/>
          </a:p>
        </p:txBody>
      </p:sp>
      <p:sp>
        <p:nvSpPr>
          <p:cNvPr id="4" name="Footer Placeholder 3"/>
          <p:cNvSpPr>
            <a:spLocks noGrp="1"/>
          </p:cNvSpPr>
          <p:nvPr>
            <p:ph type="ftr" sz="quarter" idx="11"/>
          </p:nvPr>
        </p:nvSpPr>
        <p:spPr/>
        <p:txBody>
          <a:bodyPr/>
          <a:lstStyle/>
          <a:p>
            <a:r>
              <a:rPr lang="en-US" smtClean="0"/>
              <a:t>Pennington Biomedical Research Center</a:t>
            </a:r>
            <a:endParaRPr lang="en-US" dirty="0"/>
          </a:p>
        </p:txBody>
      </p:sp>
      <p:sp>
        <p:nvSpPr>
          <p:cNvPr id="5" name="Date Placeholder 4"/>
          <p:cNvSpPr>
            <a:spLocks noGrp="1"/>
          </p:cNvSpPr>
          <p:nvPr>
            <p:ph type="dt" sz="half" idx="10"/>
          </p:nvPr>
        </p:nvSpPr>
        <p:spPr/>
        <p:txBody>
          <a:bodyPr/>
          <a:lstStyle/>
          <a:p>
            <a:fld id="{5C72F6F6-0A12-4F8E-B313-054AA82760EC}" type="datetime1">
              <a:rPr lang="en-US" smtClean="0"/>
              <a:t>6/11/2010</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US" dirty="0" smtClean="0">
                <a:latin typeface="Cooper Black" pitchFamily="18" charset="0"/>
              </a:rPr>
              <a:t>References</a:t>
            </a:r>
            <a:endParaRPr lang="en-US" dirty="0">
              <a:latin typeface="Cooper Black" pitchFamily="18" charset="0"/>
            </a:endParaRPr>
          </a:p>
        </p:txBody>
      </p:sp>
      <p:sp>
        <p:nvSpPr>
          <p:cNvPr id="3" name="Content Placeholder 2"/>
          <p:cNvSpPr>
            <a:spLocks noGrp="1"/>
          </p:cNvSpPr>
          <p:nvPr>
            <p:ph idx="1"/>
          </p:nvPr>
        </p:nvSpPr>
        <p:spPr>
          <a:blipFill>
            <a:blip r:embed="rId2" cstate="print"/>
            <a:tile tx="0" ty="0" sx="100000" sy="100000" flip="none" algn="tl"/>
          </a:blipFill>
        </p:spPr>
        <p:txBody>
          <a:bodyPr>
            <a:normAutofit/>
          </a:bodyPr>
          <a:lstStyle/>
          <a:p>
            <a:r>
              <a:rPr lang="en-US" sz="1800" dirty="0" smtClean="0"/>
              <a:t>Kevin </a:t>
            </a:r>
            <a:r>
              <a:rPr lang="en-US" sz="1800" dirty="0"/>
              <a:t>E. </a:t>
            </a:r>
            <a:r>
              <a:rPr lang="en-US" sz="1800" dirty="0" err="1"/>
              <a:t>Yarasheski</a:t>
            </a:r>
            <a:r>
              <a:rPr lang="en-US" sz="1800" dirty="0"/>
              <a:t> </a:t>
            </a:r>
            <a:r>
              <a:rPr lang="en-US" sz="1800" dirty="0" smtClean="0"/>
              <a:t>, </a:t>
            </a:r>
            <a:r>
              <a:rPr lang="en-US" sz="1800" dirty="0"/>
              <a:t>Exercise, Aging, and Muscle Protein Metabolism </a:t>
            </a:r>
            <a:r>
              <a:rPr lang="en-US" sz="1800" dirty="0" smtClean="0"/>
              <a:t>. Journal </a:t>
            </a:r>
            <a:r>
              <a:rPr lang="en-US" sz="1800" dirty="0"/>
              <a:t>of </a:t>
            </a:r>
            <a:r>
              <a:rPr lang="en-US" sz="1800" dirty="0" smtClean="0"/>
              <a:t>Gerontology, 2003</a:t>
            </a:r>
            <a:r>
              <a:rPr lang="en-US" sz="1800" dirty="0"/>
              <a:t>, Vol. 58A, No. 10, </a:t>
            </a:r>
            <a:r>
              <a:rPr lang="en-US" sz="1800" dirty="0" smtClean="0"/>
              <a:t>918–922. </a:t>
            </a:r>
          </a:p>
          <a:p>
            <a:r>
              <a:rPr lang="en-US" sz="1800" dirty="0" smtClean="0"/>
              <a:t>Larson EB. et al. </a:t>
            </a:r>
            <a:r>
              <a:rPr lang="en-US" sz="1800" dirty="0"/>
              <a:t>Exercise Is Associated with Reduced Risk for Incident </a:t>
            </a:r>
            <a:r>
              <a:rPr lang="en-US" sz="1800" dirty="0" smtClean="0"/>
              <a:t>Dementia among </a:t>
            </a:r>
            <a:r>
              <a:rPr lang="en-US" sz="1800" dirty="0"/>
              <a:t>Persons 65 Years of Age and </a:t>
            </a:r>
            <a:r>
              <a:rPr lang="en-US" sz="1800" dirty="0" smtClean="0"/>
              <a:t>Older. </a:t>
            </a:r>
            <a:r>
              <a:rPr lang="en-US" sz="1800" i="1" dirty="0" smtClean="0"/>
              <a:t>Ann </a:t>
            </a:r>
            <a:r>
              <a:rPr lang="en-US" sz="1800" i="1" dirty="0"/>
              <a:t>Intern Med. </a:t>
            </a:r>
            <a:r>
              <a:rPr lang="en-US" sz="1800" dirty="0"/>
              <a:t>2006;144:73-81.</a:t>
            </a:r>
            <a:endParaRPr lang="en-US" sz="1800" dirty="0" smtClean="0"/>
          </a:p>
          <a:p>
            <a:r>
              <a:rPr lang="en-US" sz="1800" dirty="0" smtClean="0"/>
              <a:t>Kendrick, ZV. Exercise, Aging and Nutrition.  Southern Medical Journal, 1994: 87 (5): S50-S60. </a:t>
            </a:r>
          </a:p>
          <a:p>
            <a:r>
              <a:rPr lang="en-US" sz="1800" dirty="0" err="1" smtClean="0"/>
              <a:t>Limacher</a:t>
            </a:r>
            <a:r>
              <a:rPr lang="en-US" sz="1800" dirty="0" smtClean="0"/>
              <a:t> MC. Aging and cardiac function: Influence of exercise. Southern Medical Journal 1994: 87 (5): S13-S16.  </a:t>
            </a:r>
          </a:p>
        </p:txBody>
      </p:sp>
      <p:sp>
        <p:nvSpPr>
          <p:cNvPr id="4" name="Footer Placeholder 3"/>
          <p:cNvSpPr>
            <a:spLocks noGrp="1"/>
          </p:cNvSpPr>
          <p:nvPr>
            <p:ph type="ftr" sz="quarter" idx="11"/>
          </p:nvPr>
        </p:nvSpPr>
        <p:spPr/>
        <p:txBody>
          <a:bodyPr/>
          <a:lstStyle/>
          <a:p>
            <a:r>
              <a:rPr lang="en-US" smtClean="0"/>
              <a:t>Pennington Biomedical Research Center</a:t>
            </a:r>
            <a:endParaRPr lang="en-US" dirty="0"/>
          </a:p>
        </p:txBody>
      </p:sp>
      <p:sp>
        <p:nvSpPr>
          <p:cNvPr id="5" name="Date Placeholder 4"/>
          <p:cNvSpPr>
            <a:spLocks noGrp="1"/>
          </p:cNvSpPr>
          <p:nvPr>
            <p:ph type="dt" sz="half" idx="10"/>
          </p:nvPr>
        </p:nvSpPr>
        <p:spPr/>
        <p:txBody>
          <a:bodyPr/>
          <a:lstStyle/>
          <a:p>
            <a:fld id="{E132C904-F54A-4A70-B335-520169D2F0D4}" type="datetime1">
              <a:rPr lang="en-US" smtClean="0"/>
              <a:t>6/11/2010</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US" dirty="0" smtClean="0">
                <a:latin typeface="Cooper Black" pitchFamily="18" charset="0"/>
              </a:rPr>
              <a:t>References</a:t>
            </a:r>
            <a:endParaRPr lang="en-US" dirty="0">
              <a:latin typeface="Cooper Black" pitchFamily="18" charset="0"/>
            </a:endParaRPr>
          </a:p>
        </p:txBody>
      </p:sp>
      <p:sp>
        <p:nvSpPr>
          <p:cNvPr id="3" name="Content Placeholder 2"/>
          <p:cNvSpPr>
            <a:spLocks noGrp="1"/>
          </p:cNvSpPr>
          <p:nvPr>
            <p:ph idx="1"/>
          </p:nvPr>
        </p:nvSpPr>
        <p:spPr>
          <a:blipFill>
            <a:blip r:embed="rId2" cstate="print"/>
            <a:tile tx="0" ty="0" sx="100000" sy="100000" flip="none" algn="tl"/>
          </a:blipFill>
        </p:spPr>
        <p:txBody>
          <a:bodyPr>
            <a:normAutofit/>
          </a:bodyPr>
          <a:lstStyle/>
          <a:p>
            <a:pPr>
              <a:buNone/>
            </a:pPr>
            <a:r>
              <a:rPr lang="en-US" sz="1800" b="1" dirty="0" smtClean="0"/>
              <a:t>5.	McMaster University.  (2008, June 4).  Brief, Intense Exercise Can Benefit The </a:t>
            </a:r>
            <a:br>
              <a:rPr lang="en-US" sz="1800" b="1" dirty="0" smtClean="0"/>
            </a:br>
            <a:r>
              <a:rPr lang="en-US" sz="1800" b="1" dirty="0" smtClean="0"/>
              <a:t>	Heart, Study Shows.  </a:t>
            </a:r>
            <a:r>
              <a:rPr lang="en-US" sz="1800" b="1" i="1" dirty="0" smtClean="0"/>
              <a:t>Science Daily</a:t>
            </a:r>
            <a:r>
              <a:rPr lang="en-US" sz="1800" b="1" dirty="0" smtClean="0"/>
              <a:t>.  Retrieved August 12, 2009, from </a:t>
            </a:r>
            <a:br>
              <a:rPr lang="en-US" sz="1800" b="1" dirty="0" smtClean="0"/>
            </a:br>
            <a:r>
              <a:rPr lang="en-US" sz="1800" b="1" dirty="0" smtClean="0"/>
              <a:t>	http://www.sciencedaily.com/releases/2008/06/080604101529.htm</a:t>
            </a:r>
          </a:p>
          <a:p>
            <a:pPr>
              <a:buAutoNum type="arabicPeriod" startAt="6"/>
            </a:pPr>
            <a:r>
              <a:rPr lang="en-US" sz="1800" b="1" dirty="0" err="1" smtClean="0"/>
              <a:t>Protica</a:t>
            </a:r>
            <a:r>
              <a:rPr lang="en-US" sz="1800" b="1" dirty="0" smtClean="0"/>
              <a:t> Incorporated.  (2005).  Inactive Alert:  Essential Proteins for Sedentary</a:t>
            </a:r>
            <a:br>
              <a:rPr lang="en-US" sz="1800" b="1" dirty="0" smtClean="0"/>
            </a:br>
            <a:r>
              <a:rPr lang="en-US" sz="1800" b="1" dirty="0" smtClean="0"/>
              <a:t>	People.  </a:t>
            </a:r>
            <a:r>
              <a:rPr lang="en-US" sz="1800" b="1" i="1" dirty="0" smtClean="0"/>
              <a:t>Inactivity.</a:t>
            </a:r>
            <a:r>
              <a:rPr lang="en-US" sz="1800" b="1" dirty="0" smtClean="0"/>
              <a:t>  Retrieved August 25, 2009, from 		http://walking.about.com/od/healthbenefits/a/telomere1-08.htm?p=1</a:t>
            </a:r>
          </a:p>
          <a:p>
            <a:pPr>
              <a:buAutoNum type="arabicPeriod" startAt="6"/>
            </a:pPr>
            <a:r>
              <a:rPr lang="en-US" sz="1800" b="1" dirty="0" smtClean="0"/>
              <a:t>Simon, Harvey, MD.  (2006).  Exercise’s Effects on the Heart.  </a:t>
            </a:r>
            <a:r>
              <a:rPr lang="en-US" sz="1800" b="1" i="1" dirty="0" smtClean="0"/>
              <a:t>Diet and Exercise</a:t>
            </a:r>
            <a:r>
              <a:rPr lang="en-US" sz="1800" b="1" dirty="0" smtClean="0"/>
              <a:t>.  </a:t>
            </a:r>
            <a:br>
              <a:rPr lang="en-US" sz="1800" b="1" dirty="0" smtClean="0"/>
            </a:br>
            <a:r>
              <a:rPr lang="en-US" sz="1800" b="1" dirty="0" smtClean="0"/>
              <a:t>	Retrieved August 11, 2009, from http://www.fi.edu/learn/heart/healthy/</a:t>
            </a:r>
            <a:br>
              <a:rPr lang="en-US" sz="1800" b="1" dirty="0" smtClean="0"/>
            </a:br>
            <a:r>
              <a:rPr lang="en-US" sz="1800" b="1" dirty="0" smtClean="0"/>
              <a:t>	tips.html</a:t>
            </a:r>
          </a:p>
          <a:p>
            <a:pPr>
              <a:buAutoNum type="arabicPeriod" startAt="6"/>
            </a:pPr>
            <a:r>
              <a:rPr lang="en-US" sz="1800" b="1" dirty="0" smtClean="0"/>
              <a:t>The Cleveland Clinic.  (2007).  Exercise for a Healthy Heart.  </a:t>
            </a:r>
            <a:r>
              <a:rPr lang="en-US" sz="1800" b="1" i="1" dirty="0" smtClean="0"/>
              <a:t>Health and Fitness.</a:t>
            </a:r>
            <a:r>
              <a:rPr lang="en-US" sz="1800" b="1" dirty="0" smtClean="0"/>
              <a:t>  	Retrieved August 11, 2009, from http://www.webmd.com/fitness-	exercise/exercise-healthy-</a:t>
            </a:r>
            <a:r>
              <a:rPr lang="en-US" sz="1800" b="1" dirty="0" err="1" smtClean="0"/>
              <a:t>heart?print</a:t>
            </a:r>
            <a:r>
              <a:rPr lang="en-US" sz="1800" b="1" dirty="0" smtClean="0"/>
              <a:t>=true</a:t>
            </a:r>
          </a:p>
          <a:p>
            <a:pPr>
              <a:buAutoNum type="arabicPeriod" startAt="6"/>
            </a:pPr>
            <a:r>
              <a:rPr lang="en-US" sz="1800" b="1" dirty="0" smtClean="0"/>
              <a:t>The Franklin Institute.  (2009).  Everyday Heart Health Tips.  </a:t>
            </a:r>
            <a:r>
              <a:rPr lang="en-US" sz="1800" b="1" i="1" dirty="0" smtClean="0"/>
              <a:t>Healthy Hearts</a:t>
            </a:r>
            <a:r>
              <a:rPr lang="en-US" sz="1800" b="1" dirty="0" smtClean="0"/>
              <a:t>.  	Retrieved August 11, 2009, from http://www.fi.edu/learn/heart/healthy/</a:t>
            </a:r>
            <a:br>
              <a:rPr lang="en-US" sz="1800" b="1" dirty="0" smtClean="0"/>
            </a:br>
            <a:r>
              <a:rPr lang="en-US" sz="1800" b="1" dirty="0" smtClean="0"/>
              <a:t>	tips.html</a:t>
            </a:r>
            <a:endParaRPr lang="en-US" sz="1800" b="1" dirty="0"/>
          </a:p>
        </p:txBody>
      </p:sp>
      <p:sp>
        <p:nvSpPr>
          <p:cNvPr id="4" name="Footer Placeholder 3"/>
          <p:cNvSpPr>
            <a:spLocks noGrp="1"/>
          </p:cNvSpPr>
          <p:nvPr>
            <p:ph type="ftr" sz="quarter" idx="11"/>
          </p:nvPr>
        </p:nvSpPr>
        <p:spPr/>
        <p:txBody>
          <a:bodyPr/>
          <a:lstStyle/>
          <a:p>
            <a:r>
              <a:rPr lang="en-US" smtClean="0"/>
              <a:t>Pennington Biomedical Research Center</a:t>
            </a:r>
            <a:endParaRPr lang="en-US" dirty="0"/>
          </a:p>
        </p:txBody>
      </p:sp>
      <p:sp>
        <p:nvSpPr>
          <p:cNvPr id="5" name="Date Placeholder 4"/>
          <p:cNvSpPr>
            <a:spLocks noGrp="1"/>
          </p:cNvSpPr>
          <p:nvPr>
            <p:ph type="dt" sz="half" idx="10"/>
          </p:nvPr>
        </p:nvSpPr>
        <p:spPr/>
        <p:txBody>
          <a:bodyPr/>
          <a:lstStyle/>
          <a:p>
            <a:fld id="{E605C3F8-8968-4FEE-ACD1-AA6567A60373}" type="datetime1">
              <a:rPr lang="en-US" smtClean="0"/>
              <a:t>6/11/2010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Role of Exercise on the Heart</a:t>
            </a:r>
            <a:endParaRPr lang="en-US" dirty="0"/>
          </a:p>
        </p:txBody>
      </p:sp>
      <p:sp>
        <p:nvSpPr>
          <p:cNvPr id="3" name="Content Placeholder 2"/>
          <p:cNvSpPr>
            <a:spLocks noGrp="1"/>
          </p:cNvSpPr>
          <p:nvPr>
            <p:ph idx="1"/>
          </p:nvPr>
        </p:nvSpPr>
        <p:spPr/>
        <p:txBody>
          <a:bodyPr/>
          <a:lstStyle/>
          <a:p>
            <a:r>
              <a:rPr lang="en-US" dirty="0"/>
              <a:t>I</a:t>
            </a:r>
            <a:r>
              <a:rPr lang="en-US" dirty="0" smtClean="0"/>
              <a:t>ncrease </a:t>
            </a:r>
            <a:r>
              <a:rPr lang="en-US" dirty="0"/>
              <a:t>in the size </a:t>
            </a:r>
            <a:r>
              <a:rPr lang="en-US" dirty="0" smtClean="0"/>
              <a:t>and strength of the heart</a:t>
            </a:r>
          </a:p>
          <a:p>
            <a:r>
              <a:rPr lang="en-US" dirty="0" smtClean="0"/>
              <a:t>Expansion </a:t>
            </a:r>
            <a:r>
              <a:rPr lang="en-US" dirty="0"/>
              <a:t>of the left and right ventricles </a:t>
            </a:r>
          </a:p>
          <a:p>
            <a:r>
              <a:rPr lang="en-US" dirty="0"/>
              <a:t>Thickening of the heart muscle</a:t>
            </a:r>
          </a:p>
          <a:p>
            <a:r>
              <a:rPr lang="en-US" dirty="0"/>
              <a:t>B</a:t>
            </a:r>
            <a:r>
              <a:rPr lang="en-US" dirty="0" smtClean="0"/>
              <a:t>etter delivery of blood to extremities</a:t>
            </a:r>
          </a:p>
          <a:p>
            <a:r>
              <a:rPr lang="en-US" dirty="0" smtClean="0"/>
              <a:t>Relaxation between beats changes</a:t>
            </a:r>
          </a:p>
          <a:p>
            <a:r>
              <a:rPr lang="en-US" dirty="0" smtClean="0"/>
              <a:t>Reduced heart rate</a:t>
            </a:r>
            <a:endParaRPr lang="en-US" dirty="0"/>
          </a:p>
        </p:txBody>
      </p:sp>
      <p:pic>
        <p:nvPicPr>
          <p:cNvPr id="4" name="Picture 9" descr="1055-inter-ph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4724400"/>
            <a:ext cx="191778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11"/>
          </p:nvPr>
        </p:nvSpPr>
        <p:spPr/>
        <p:txBody>
          <a:bodyPr/>
          <a:lstStyle/>
          <a:p>
            <a:r>
              <a:rPr lang="en-US" smtClean="0"/>
              <a:t>Pennington Biomedical Research Center</a:t>
            </a:r>
            <a:endParaRPr lang="en-US" dirty="0"/>
          </a:p>
        </p:txBody>
      </p:sp>
      <p:sp>
        <p:nvSpPr>
          <p:cNvPr id="6" name="Date Placeholder 5"/>
          <p:cNvSpPr>
            <a:spLocks noGrp="1"/>
          </p:cNvSpPr>
          <p:nvPr>
            <p:ph type="dt" sz="half" idx="10"/>
          </p:nvPr>
        </p:nvSpPr>
        <p:spPr/>
        <p:txBody>
          <a:bodyPr/>
          <a:lstStyle/>
          <a:p>
            <a:fld id="{848ABA4F-06C8-43B0-A0D3-2B3225E542BC}" type="datetime1">
              <a:rPr lang="en-US" smtClean="0"/>
              <a:t>6/11/2010</a:t>
            </a:fld>
            <a:endParaRPr lang="en-US"/>
          </a:p>
        </p:txBody>
      </p:sp>
    </p:spTree>
    <p:extLst>
      <p:ext uri="{BB962C8B-B14F-4D97-AF65-F5344CB8AC3E}">
        <p14:creationId xmlns:p14="http://schemas.microsoft.com/office/powerpoint/2010/main" val="3965427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Starting on an exercise program</a:t>
            </a:r>
            <a:endParaRPr lang="en-US" dirty="0"/>
          </a:p>
        </p:txBody>
      </p:sp>
      <p:sp>
        <p:nvSpPr>
          <p:cNvPr id="3" name="Content Placeholder 2"/>
          <p:cNvSpPr>
            <a:spLocks noGrp="1"/>
          </p:cNvSpPr>
          <p:nvPr>
            <p:ph idx="1"/>
          </p:nvPr>
        </p:nvSpPr>
        <p:spPr/>
        <p:txBody>
          <a:bodyPr/>
          <a:lstStyle/>
          <a:p>
            <a:r>
              <a:rPr lang="en-US" dirty="0" smtClean="0"/>
              <a:t>Contact your doctor to see if it is safe to start exercising</a:t>
            </a:r>
          </a:p>
          <a:p>
            <a:r>
              <a:rPr lang="en-US" dirty="0" smtClean="0"/>
              <a:t>Stress test</a:t>
            </a:r>
          </a:p>
          <a:p>
            <a:endParaRPr lang="en-US" dirty="0"/>
          </a:p>
        </p:txBody>
      </p:sp>
      <p:pic>
        <p:nvPicPr>
          <p:cNvPr id="2050" name="Picture 2" descr="/DAS/PEBB/images/2010/HeartRe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3200400"/>
            <a:ext cx="2857500" cy="2933701"/>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a:spLocks noGrp="1"/>
          </p:cNvSpPr>
          <p:nvPr>
            <p:ph type="ftr" sz="quarter" idx="11"/>
          </p:nvPr>
        </p:nvSpPr>
        <p:spPr/>
        <p:txBody>
          <a:bodyPr/>
          <a:lstStyle/>
          <a:p>
            <a:r>
              <a:rPr lang="en-US" smtClean="0"/>
              <a:t>Pennington Biomedical Research Center</a:t>
            </a:r>
            <a:endParaRPr lang="en-US" dirty="0"/>
          </a:p>
        </p:txBody>
      </p:sp>
      <p:sp>
        <p:nvSpPr>
          <p:cNvPr id="5" name="Date Placeholder 4"/>
          <p:cNvSpPr>
            <a:spLocks noGrp="1"/>
          </p:cNvSpPr>
          <p:nvPr>
            <p:ph type="dt" sz="half" idx="10"/>
          </p:nvPr>
        </p:nvSpPr>
        <p:spPr/>
        <p:txBody>
          <a:bodyPr/>
          <a:lstStyle/>
          <a:p>
            <a:fld id="{4DD89E42-9309-4CDC-B9A4-C818112839B4}" type="datetime1">
              <a:rPr lang="en-US" smtClean="0"/>
              <a:t>6/11/2010</a:t>
            </a:fld>
            <a:endParaRPr lang="en-US"/>
          </a:p>
        </p:txBody>
      </p:sp>
    </p:spTree>
    <p:extLst>
      <p:ext uri="{BB962C8B-B14F-4D97-AF65-F5344CB8AC3E}">
        <p14:creationId xmlns:p14="http://schemas.microsoft.com/office/powerpoint/2010/main" val="2548897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9144000" cy="830997"/>
          </a:xfrm>
          <a:prstGeom prst="rect">
            <a:avLst/>
          </a:prstGeom>
          <a:noFill/>
        </p:spPr>
        <p:txBody>
          <a:bodyPr wrap="square" lIns="91440" tIns="45720" rIns="91440" bIns="45720">
            <a:spAutoFit/>
          </a:bodyPr>
          <a:lstStyle/>
          <a:p>
            <a:pPr algn="ctr"/>
            <a:r>
              <a:rPr lang="en-US" sz="48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Who Can Benefit from Exercise?</a:t>
            </a:r>
            <a:endParaRPr lang="en-US" sz="48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pic>
        <p:nvPicPr>
          <p:cNvPr id="3" name="Picture 2" descr="man_walking - exercise heart.jpg"/>
          <p:cNvPicPr>
            <a:picLocks noChangeAspect="1"/>
          </p:cNvPicPr>
          <p:nvPr/>
        </p:nvPicPr>
        <p:blipFill>
          <a:blip r:embed="rId3" cstate="print"/>
          <a:stretch>
            <a:fillRect/>
          </a:stretch>
        </p:blipFill>
        <p:spPr>
          <a:xfrm>
            <a:off x="762000" y="2057400"/>
            <a:ext cx="2514600" cy="3759200"/>
          </a:xfrm>
          <a:prstGeom prst="rect">
            <a:avLst/>
          </a:prstGeom>
        </p:spPr>
      </p:pic>
      <p:sp>
        <p:nvSpPr>
          <p:cNvPr id="5" name="Rectangle 4"/>
          <p:cNvSpPr/>
          <p:nvPr/>
        </p:nvSpPr>
        <p:spPr>
          <a:xfrm>
            <a:off x="3962400" y="1676400"/>
            <a:ext cx="4800600" cy="472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114800" y="1828800"/>
            <a:ext cx="4495800" cy="4031873"/>
          </a:xfrm>
          <a:prstGeom prst="rect">
            <a:avLst/>
          </a:prstGeom>
          <a:noFill/>
        </p:spPr>
        <p:txBody>
          <a:bodyPr wrap="square" rtlCol="0">
            <a:spAutoFit/>
          </a:bodyPr>
          <a:lstStyle/>
          <a:p>
            <a:pPr>
              <a:buFont typeface="Wingdings" pitchFamily="2" charset="2"/>
              <a:buChar char="Ø"/>
            </a:pPr>
            <a:r>
              <a:rPr lang="en-US" sz="3200" dirty="0" smtClean="0">
                <a:solidFill>
                  <a:schemeClr val="bg1"/>
                </a:solidFill>
              </a:rPr>
              <a:t>Everyone can benefit from exercise.</a:t>
            </a:r>
          </a:p>
          <a:p>
            <a:pPr>
              <a:buFont typeface="Wingdings" pitchFamily="2" charset="2"/>
              <a:buChar char="Ø"/>
            </a:pPr>
            <a:endParaRPr lang="en-US" sz="3200" dirty="0" smtClean="0">
              <a:solidFill>
                <a:schemeClr val="bg1"/>
              </a:solidFill>
            </a:endParaRPr>
          </a:p>
          <a:p>
            <a:pPr>
              <a:buFont typeface="Wingdings" pitchFamily="2" charset="2"/>
              <a:buChar char="Ø"/>
            </a:pPr>
            <a:r>
              <a:rPr lang="en-US" sz="3200" dirty="0" smtClean="0">
                <a:solidFill>
                  <a:schemeClr val="bg1"/>
                </a:solidFill>
              </a:rPr>
              <a:t>Exercise should be performed at a moderate intensity level.  Especially patients who have heart failure.</a:t>
            </a:r>
          </a:p>
        </p:txBody>
      </p:sp>
      <p:sp>
        <p:nvSpPr>
          <p:cNvPr id="4" name="Footer Placeholder 3"/>
          <p:cNvSpPr>
            <a:spLocks noGrp="1"/>
          </p:cNvSpPr>
          <p:nvPr>
            <p:ph type="ftr" sz="quarter" idx="11"/>
          </p:nvPr>
        </p:nvSpPr>
        <p:spPr/>
        <p:txBody>
          <a:bodyPr/>
          <a:lstStyle/>
          <a:p>
            <a:r>
              <a:rPr lang="en-US" smtClean="0"/>
              <a:t>Pennington Biomedical Research Center</a:t>
            </a:r>
            <a:endParaRPr lang="en-US" dirty="0"/>
          </a:p>
        </p:txBody>
      </p:sp>
      <p:sp>
        <p:nvSpPr>
          <p:cNvPr id="7" name="Date Placeholder 6"/>
          <p:cNvSpPr>
            <a:spLocks noGrp="1"/>
          </p:cNvSpPr>
          <p:nvPr>
            <p:ph type="dt" sz="half" idx="10"/>
          </p:nvPr>
        </p:nvSpPr>
        <p:spPr/>
        <p:txBody>
          <a:bodyPr/>
          <a:lstStyle/>
          <a:p>
            <a:fld id="{3107986F-F34C-491A-A89B-B1DF3B54EEEE}" type="datetime1">
              <a:rPr lang="en-US" smtClean="0"/>
              <a:t>6/11/2010</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85800" y="1371600"/>
            <a:ext cx="4800600" cy="487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685800" y="304800"/>
            <a:ext cx="7620000" cy="923330"/>
          </a:xfrm>
          <a:prstGeom prst="rect">
            <a:avLst/>
          </a:prstGeom>
          <a:noFill/>
        </p:spPr>
        <p:txBody>
          <a:bodyPr wrap="none" lIns="91440" tIns="45720" rIns="91440" bIns="45720">
            <a:prstTxWarp prst="textInflateBottom">
              <a:avLst/>
            </a:prstTxWarp>
            <a:spAutoFit/>
          </a:bodyPr>
          <a:lstStyle/>
          <a:p>
            <a:pPr algn="ctr"/>
            <a:r>
              <a:rPr lang="en-US"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Benefits of </a:t>
            </a: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Exercise</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7" name="TextBox 6"/>
          <p:cNvSpPr txBox="1"/>
          <p:nvPr/>
        </p:nvSpPr>
        <p:spPr>
          <a:xfrm>
            <a:off x="685800" y="1284283"/>
            <a:ext cx="4800600" cy="5386090"/>
          </a:xfrm>
          <a:prstGeom prst="rect">
            <a:avLst/>
          </a:prstGeom>
          <a:noFill/>
        </p:spPr>
        <p:txBody>
          <a:bodyPr wrap="square" rtlCol="0">
            <a:spAutoFit/>
          </a:bodyPr>
          <a:lstStyle/>
          <a:p>
            <a:pPr marL="457200" indent="-457200">
              <a:buFont typeface="Wingdings" pitchFamily="2" charset="2"/>
              <a:buChar char="§"/>
            </a:pPr>
            <a:r>
              <a:rPr lang="en-US" sz="3200" dirty="0" smtClean="0">
                <a:solidFill>
                  <a:schemeClr val="bg1"/>
                </a:solidFill>
              </a:rPr>
              <a:t>Aerobic Exercise is the most beneficial </a:t>
            </a:r>
          </a:p>
          <a:p>
            <a:pPr marL="914400" lvl="1" indent="-457200">
              <a:buFont typeface="Wingdings" pitchFamily="2" charset="2"/>
              <a:buChar char="§"/>
            </a:pPr>
            <a:r>
              <a:rPr lang="en-US" sz="3200" dirty="0" smtClean="0">
                <a:solidFill>
                  <a:schemeClr val="bg1"/>
                </a:solidFill>
              </a:rPr>
              <a:t>walking</a:t>
            </a:r>
            <a:r>
              <a:rPr lang="en-US" sz="3200" dirty="0">
                <a:solidFill>
                  <a:schemeClr val="bg1"/>
                </a:solidFill>
              </a:rPr>
              <a:t>, jogging, jumping rope, bicycling</a:t>
            </a:r>
            <a:endParaRPr lang="en-US" sz="3200" dirty="0" smtClean="0">
              <a:solidFill>
                <a:schemeClr val="bg1"/>
              </a:solidFill>
            </a:endParaRPr>
          </a:p>
          <a:p>
            <a:pPr marL="457200" indent="-457200">
              <a:buFont typeface="Wingdings" pitchFamily="2" charset="2"/>
              <a:buChar char="§"/>
            </a:pPr>
            <a:r>
              <a:rPr lang="en-US" sz="3200" dirty="0" smtClean="0">
                <a:solidFill>
                  <a:schemeClr val="bg1"/>
                </a:solidFill>
              </a:rPr>
              <a:t>Benefits</a:t>
            </a:r>
          </a:p>
          <a:p>
            <a:pPr marL="914400" lvl="1" indent="-457200">
              <a:buFont typeface="Wingdings" pitchFamily="2" charset="2"/>
              <a:buChar char="§"/>
            </a:pPr>
            <a:r>
              <a:rPr lang="en-US" sz="3200" dirty="0" smtClean="0">
                <a:solidFill>
                  <a:schemeClr val="bg1"/>
                </a:solidFill>
              </a:rPr>
              <a:t>Strengthens the heart</a:t>
            </a:r>
          </a:p>
          <a:p>
            <a:pPr marL="914400" lvl="1" indent="-457200">
              <a:buFont typeface="Wingdings" pitchFamily="2" charset="2"/>
              <a:buChar char="§"/>
            </a:pPr>
            <a:r>
              <a:rPr lang="en-US" sz="3200" dirty="0" smtClean="0">
                <a:solidFill>
                  <a:schemeClr val="bg1"/>
                </a:solidFill>
              </a:rPr>
              <a:t>Normalization of lipid levels</a:t>
            </a:r>
          </a:p>
          <a:p>
            <a:pPr marL="914400" lvl="1" indent="-457200">
              <a:buFont typeface="Wingdings" pitchFamily="2" charset="2"/>
              <a:buChar char="§"/>
            </a:pPr>
            <a:r>
              <a:rPr lang="en-US" sz="3200" dirty="0" smtClean="0">
                <a:solidFill>
                  <a:schemeClr val="bg1"/>
                </a:solidFill>
              </a:rPr>
              <a:t>Weight loss</a:t>
            </a:r>
          </a:p>
          <a:p>
            <a:pPr marL="342900" indent="-342900" algn="ctr">
              <a:buFont typeface="Wingdings" pitchFamily="2" charset="2"/>
              <a:buChar char="§"/>
            </a:pPr>
            <a:endParaRPr lang="en-US" sz="2400" dirty="0" smtClean="0"/>
          </a:p>
        </p:txBody>
      </p:sp>
      <p:pic>
        <p:nvPicPr>
          <p:cNvPr id="10" name="Picture 11" descr="vol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50012">
            <a:off x="6248400" y="1859442"/>
            <a:ext cx="2562225" cy="3484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Pennington Biomedical Research Center</a:t>
            </a:r>
            <a:endParaRPr lang="en-US" dirty="0"/>
          </a:p>
        </p:txBody>
      </p:sp>
      <p:sp>
        <p:nvSpPr>
          <p:cNvPr id="3" name="Date Placeholder 2"/>
          <p:cNvSpPr>
            <a:spLocks noGrp="1"/>
          </p:cNvSpPr>
          <p:nvPr>
            <p:ph type="dt" sz="half" idx="10"/>
          </p:nvPr>
        </p:nvSpPr>
        <p:spPr/>
        <p:txBody>
          <a:bodyPr/>
          <a:lstStyle/>
          <a:p>
            <a:fld id="{202203FD-53B2-44BA-851A-BB0161A51922}" type="datetime1">
              <a:rPr lang="en-US" smtClean="0"/>
              <a:t>6/11/2010</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42900" y="1295400"/>
            <a:ext cx="5372100" cy="5067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42899" y="228600"/>
            <a:ext cx="8349067"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31550" cmpd="sng">
                  <a:gradFill>
                    <a:gsLst>
                      <a:gs pos="25000">
                        <a:srgbClr val="4F81BD">
                          <a:shade val="25000"/>
                          <a:satMod val="190000"/>
                        </a:srgbClr>
                      </a:gs>
                      <a:gs pos="80000">
                        <a:srgbClr val="4F81BD">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rPr>
              <a:t>Research on the Benefits of Exercise</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TextBox 4"/>
          <p:cNvSpPr txBox="1"/>
          <p:nvPr/>
        </p:nvSpPr>
        <p:spPr>
          <a:xfrm>
            <a:off x="342900" y="1413004"/>
            <a:ext cx="5505450" cy="4832092"/>
          </a:xfrm>
          <a:prstGeom prst="rect">
            <a:avLst/>
          </a:prstGeom>
          <a:noFill/>
        </p:spPr>
        <p:txBody>
          <a:bodyPr wrap="square" rtlCol="0">
            <a:spAutoFit/>
          </a:bodyPr>
          <a:lstStyle/>
          <a:p>
            <a:pPr marL="457200" indent="-457200">
              <a:buFont typeface="Wingdings" pitchFamily="2" charset="2"/>
              <a:buChar char="§"/>
            </a:pPr>
            <a:r>
              <a:rPr lang="en-US" sz="2800" dirty="0" smtClean="0">
                <a:solidFill>
                  <a:schemeClr val="bg1"/>
                </a:solidFill>
              </a:rPr>
              <a:t>Over 2000 heart failure patients.</a:t>
            </a:r>
          </a:p>
          <a:p>
            <a:pPr marL="457200" indent="-457200">
              <a:buFont typeface="Wingdings" pitchFamily="2" charset="2"/>
              <a:buChar char="§"/>
            </a:pPr>
            <a:endParaRPr lang="en-US" sz="2800" dirty="0" smtClean="0">
              <a:solidFill>
                <a:schemeClr val="bg1"/>
              </a:solidFill>
            </a:endParaRPr>
          </a:p>
          <a:p>
            <a:pPr marL="457200" indent="-457200">
              <a:buFont typeface="Wingdings" pitchFamily="2" charset="2"/>
              <a:buChar char="§"/>
            </a:pPr>
            <a:r>
              <a:rPr lang="en-US" sz="2800" dirty="0" smtClean="0">
                <a:solidFill>
                  <a:schemeClr val="bg1"/>
                </a:solidFill>
              </a:rPr>
              <a:t>Separated into two groups:</a:t>
            </a:r>
          </a:p>
          <a:p>
            <a:pPr marL="1371600" lvl="2" indent="-457200">
              <a:buFont typeface="Wingdings" pitchFamily="2" charset="2"/>
              <a:buChar char="§"/>
            </a:pPr>
            <a:r>
              <a:rPr lang="en-US" sz="2800" dirty="0" smtClean="0">
                <a:solidFill>
                  <a:schemeClr val="bg1"/>
                </a:solidFill>
              </a:rPr>
              <a:t>Standard health care </a:t>
            </a:r>
          </a:p>
          <a:p>
            <a:pPr marL="1371600" lvl="2" indent="-457200">
              <a:buFont typeface="Wingdings" pitchFamily="2" charset="2"/>
              <a:buChar char="§"/>
            </a:pPr>
            <a:r>
              <a:rPr lang="en-US" sz="2800" dirty="0" smtClean="0">
                <a:solidFill>
                  <a:schemeClr val="bg1"/>
                </a:solidFill>
              </a:rPr>
              <a:t>Health care and aerobic exercise training</a:t>
            </a:r>
          </a:p>
          <a:p>
            <a:pPr marL="914400" lvl="1" indent="-457200">
              <a:buFont typeface="Wingdings" pitchFamily="2" charset="2"/>
              <a:buChar char="§"/>
            </a:pPr>
            <a:endParaRPr lang="en-US" sz="2800" dirty="0">
              <a:solidFill>
                <a:schemeClr val="bg1"/>
              </a:solidFill>
            </a:endParaRPr>
          </a:p>
          <a:p>
            <a:pPr marL="457200" indent="-457200">
              <a:buFont typeface="Wingdings" pitchFamily="2" charset="2"/>
              <a:buChar char="§"/>
            </a:pPr>
            <a:r>
              <a:rPr lang="en-US" sz="2800" dirty="0" smtClean="0">
                <a:solidFill>
                  <a:schemeClr val="bg1"/>
                </a:solidFill>
              </a:rPr>
              <a:t>After 3 months, the </a:t>
            </a:r>
            <a:r>
              <a:rPr lang="en-US" sz="2800" dirty="0">
                <a:solidFill>
                  <a:schemeClr val="bg1"/>
                </a:solidFill>
              </a:rPr>
              <a:t>group who exercised, felt </a:t>
            </a:r>
            <a:r>
              <a:rPr lang="en-US" sz="2800" dirty="0" smtClean="0">
                <a:solidFill>
                  <a:schemeClr val="bg1"/>
                </a:solidFill>
              </a:rPr>
              <a:t>better.  </a:t>
            </a:r>
          </a:p>
          <a:p>
            <a:pPr marL="457200" indent="-457200">
              <a:buFont typeface="Wingdings" pitchFamily="2" charset="2"/>
              <a:buChar char="§"/>
            </a:pPr>
            <a:r>
              <a:rPr lang="en-US" sz="2800" dirty="0" smtClean="0">
                <a:solidFill>
                  <a:schemeClr val="bg1"/>
                </a:solidFill>
              </a:rPr>
              <a:t>Less hospitalizations in the exercise group.</a:t>
            </a:r>
            <a:endParaRPr lang="en-US" sz="2800" dirty="0">
              <a:solidFill>
                <a:schemeClr val="bg1"/>
              </a:solidFill>
            </a:endParaRPr>
          </a:p>
        </p:txBody>
      </p:sp>
      <p:pic>
        <p:nvPicPr>
          <p:cNvPr id="8" name="Picture 5" descr="pa_componen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1981" y="1905000"/>
            <a:ext cx="2386219"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Pennington Biomedical Research Center</a:t>
            </a:r>
            <a:endParaRPr lang="en-US" dirty="0"/>
          </a:p>
        </p:txBody>
      </p:sp>
      <p:sp>
        <p:nvSpPr>
          <p:cNvPr id="3" name="Date Placeholder 2"/>
          <p:cNvSpPr>
            <a:spLocks noGrp="1"/>
          </p:cNvSpPr>
          <p:nvPr>
            <p:ph type="dt" sz="half" idx="10"/>
          </p:nvPr>
        </p:nvSpPr>
        <p:spPr/>
        <p:txBody>
          <a:bodyPr/>
          <a:lstStyle/>
          <a:p>
            <a:fld id="{90E0AC05-6762-4C1F-A328-293D8CB57C47}" type="datetime1">
              <a:rPr lang="en-US" smtClean="0"/>
              <a:t>6/11/2010</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319866" y="1295400"/>
            <a:ext cx="5372100" cy="5067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415116" y="1200150"/>
            <a:ext cx="5181600" cy="5257800"/>
          </a:xfrm>
        </p:spPr>
        <p:txBody>
          <a:bodyPr>
            <a:normAutofit/>
          </a:bodyPr>
          <a:lstStyle/>
          <a:p>
            <a:pPr marL="457200" lvl="1" indent="-342900">
              <a:spcBef>
                <a:spcPts val="0"/>
              </a:spcBef>
              <a:spcAft>
                <a:spcPts val="600"/>
              </a:spcAft>
              <a:defRPr/>
            </a:pPr>
            <a:r>
              <a:rPr lang="en-US" sz="3200" dirty="0">
                <a:solidFill>
                  <a:schemeClr val="bg1"/>
                </a:solidFill>
              </a:rPr>
              <a:t>A</a:t>
            </a:r>
            <a:r>
              <a:rPr lang="en-US" sz="3200" dirty="0" smtClean="0">
                <a:solidFill>
                  <a:schemeClr val="bg1"/>
                </a:solidFill>
              </a:rPr>
              <a:t>n </a:t>
            </a:r>
            <a:r>
              <a:rPr lang="en-US" sz="3200" dirty="0">
                <a:solidFill>
                  <a:schemeClr val="bg1"/>
                </a:solidFill>
              </a:rPr>
              <a:t>active lifestyle </a:t>
            </a:r>
            <a:r>
              <a:rPr lang="en-US" sz="3200" dirty="0" smtClean="0">
                <a:solidFill>
                  <a:schemeClr val="bg1"/>
                </a:solidFill>
              </a:rPr>
              <a:t>leads to 45</a:t>
            </a:r>
            <a:r>
              <a:rPr lang="en-US" sz="3200" dirty="0">
                <a:solidFill>
                  <a:schemeClr val="bg1"/>
                </a:solidFill>
              </a:rPr>
              <a:t>% lower risk of </a:t>
            </a:r>
            <a:r>
              <a:rPr lang="en-US" sz="3200" dirty="0" smtClean="0">
                <a:solidFill>
                  <a:schemeClr val="bg1"/>
                </a:solidFill>
              </a:rPr>
              <a:t>heart disease</a:t>
            </a:r>
            <a:endParaRPr lang="en-US" sz="3200" dirty="0">
              <a:solidFill>
                <a:schemeClr val="bg1"/>
              </a:solidFill>
            </a:endParaRPr>
          </a:p>
          <a:p>
            <a:pPr marL="457200" lvl="1" indent="-342900">
              <a:spcBef>
                <a:spcPts val="0"/>
              </a:spcBef>
              <a:spcAft>
                <a:spcPts val="600"/>
              </a:spcAft>
              <a:defRPr/>
            </a:pPr>
            <a:r>
              <a:rPr lang="en-US" sz="3200" dirty="0" smtClean="0">
                <a:solidFill>
                  <a:schemeClr val="bg1"/>
                </a:solidFill>
              </a:rPr>
              <a:t>Reduced risk of hypertension</a:t>
            </a:r>
            <a:endParaRPr lang="en-US" sz="3200" dirty="0">
              <a:solidFill>
                <a:schemeClr val="bg1"/>
              </a:solidFill>
            </a:endParaRPr>
          </a:p>
          <a:p>
            <a:pPr marL="457200" lvl="1" indent="-342900">
              <a:spcBef>
                <a:spcPts val="0"/>
              </a:spcBef>
              <a:spcAft>
                <a:spcPts val="600"/>
              </a:spcAft>
              <a:defRPr/>
            </a:pPr>
            <a:r>
              <a:rPr lang="en-US" sz="3200" dirty="0" smtClean="0">
                <a:solidFill>
                  <a:schemeClr val="bg1"/>
                </a:solidFill>
              </a:rPr>
              <a:t>Helps in hypertension control </a:t>
            </a:r>
          </a:p>
          <a:p>
            <a:pPr marL="457200" lvl="1" indent="-342900">
              <a:spcBef>
                <a:spcPts val="0"/>
              </a:spcBef>
              <a:spcAft>
                <a:spcPts val="600"/>
              </a:spcAft>
              <a:defRPr/>
            </a:pPr>
            <a:r>
              <a:rPr lang="en-US" sz="3200" dirty="0" smtClean="0">
                <a:solidFill>
                  <a:schemeClr val="bg1"/>
                </a:solidFill>
              </a:rPr>
              <a:t>Can </a:t>
            </a:r>
            <a:r>
              <a:rPr lang="en-US" sz="3200" dirty="0">
                <a:solidFill>
                  <a:schemeClr val="bg1"/>
                </a:solidFill>
              </a:rPr>
              <a:t>cut </a:t>
            </a:r>
            <a:r>
              <a:rPr lang="en-US" sz="3200" dirty="0" smtClean="0">
                <a:solidFill>
                  <a:schemeClr val="bg1"/>
                </a:solidFill>
              </a:rPr>
              <a:t>the </a:t>
            </a:r>
            <a:r>
              <a:rPr lang="en-US" sz="3200" dirty="0">
                <a:solidFill>
                  <a:schemeClr val="bg1"/>
                </a:solidFill>
              </a:rPr>
              <a:t>risk for stroke in </a:t>
            </a:r>
            <a:r>
              <a:rPr lang="en-US" sz="3200" dirty="0" smtClean="0">
                <a:solidFill>
                  <a:schemeClr val="bg1"/>
                </a:solidFill>
              </a:rPr>
              <a:t>half</a:t>
            </a:r>
            <a:endParaRPr lang="en-US" sz="3200" dirty="0"/>
          </a:p>
        </p:txBody>
      </p:sp>
      <p:sp>
        <p:nvSpPr>
          <p:cNvPr id="5" name="Rectangle 4"/>
          <p:cNvSpPr/>
          <p:nvPr/>
        </p:nvSpPr>
        <p:spPr>
          <a:xfrm>
            <a:off x="342899" y="228600"/>
            <a:ext cx="8349067"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31550" cmpd="sng">
                  <a:gradFill>
                    <a:gsLst>
                      <a:gs pos="25000">
                        <a:srgbClr val="4F81BD">
                          <a:shade val="25000"/>
                          <a:satMod val="190000"/>
                        </a:srgbClr>
                      </a:gs>
                      <a:gs pos="80000">
                        <a:srgbClr val="4F81BD">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rPr>
              <a:t>Research on the Benefits of Exercise</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7" name="Picture 8" descr="woman_on_bike_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893194"/>
            <a:ext cx="2209800" cy="3419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Pennington Biomedical Research Center</a:t>
            </a:r>
            <a:endParaRPr lang="en-US" dirty="0"/>
          </a:p>
        </p:txBody>
      </p:sp>
      <p:sp>
        <p:nvSpPr>
          <p:cNvPr id="4" name="Date Placeholder 3"/>
          <p:cNvSpPr>
            <a:spLocks noGrp="1"/>
          </p:cNvSpPr>
          <p:nvPr>
            <p:ph type="dt" sz="half" idx="10"/>
          </p:nvPr>
        </p:nvSpPr>
        <p:spPr/>
        <p:txBody>
          <a:bodyPr/>
          <a:lstStyle/>
          <a:p>
            <a:fld id="{AB9870E4-2CC8-432A-A06F-A96CF1B7C07A}" type="datetime1">
              <a:rPr lang="en-US" smtClean="0"/>
              <a:t>6/11/2010</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304800"/>
            <a:ext cx="603434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Exercise Precautions</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5" name="Picture 4" descr="C:\Documents and Settings\KalickBA\Local Settings\Temporary Internet Files\Content.IE5\S9YV05Q7\MPj04421870000[1].jpg"/>
          <p:cNvPicPr>
            <a:picLocks noChangeAspect="1" noChangeArrowheads="1"/>
          </p:cNvPicPr>
          <p:nvPr/>
        </p:nvPicPr>
        <p:blipFill>
          <a:blip r:embed="rId3" cstate="print"/>
          <a:srcRect/>
          <a:stretch>
            <a:fillRect/>
          </a:stretch>
        </p:blipFill>
        <p:spPr bwMode="auto">
          <a:xfrm>
            <a:off x="228600" y="0"/>
            <a:ext cx="1164964" cy="1752600"/>
          </a:xfrm>
          <a:prstGeom prst="rect">
            <a:avLst/>
          </a:prstGeom>
          <a:noFill/>
        </p:spPr>
      </p:pic>
      <p:pic>
        <p:nvPicPr>
          <p:cNvPr id="6" name="Picture 4" descr="C:\Documents and Settings\KalickBA\Local Settings\Temporary Internet Files\Content.IE5\S9YV05Q7\MPj04421870000[1].jpg"/>
          <p:cNvPicPr>
            <a:picLocks noGrp="1" noChangeAspect="1" noChangeArrowheads="1"/>
          </p:cNvPicPr>
          <p:nvPr>
            <p:ph idx="1"/>
          </p:nvPr>
        </p:nvPicPr>
        <p:blipFill>
          <a:blip r:embed="rId3" cstate="print"/>
          <a:srcRect/>
          <a:stretch>
            <a:fillRect/>
          </a:stretch>
        </p:blipFill>
        <p:spPr bwMode="auto">
          <a:xfrm>
            <a:off x="7696200" y="0"/>
            <a:ext cx="1163782" cy="1753985"/>
          </a:xfrm>
          <a:prstGeom prst="rect">
            <a:avLst/>
          </a:prstGeom>
          <a:noFill/>
        </p:spPr>
      </p:pic>
      <p:sp>
        <p:nvSpPr>
          <p:cNvPr id="8" name="TextBox 7"/>
          <p:cNvSpPr txBox="1"/>
          <p:nvPr/>
        </p:nvSpPr>
        <p:spPr>
          <a:xfrm>
            <a:off x="228600" y="1752600"/>
            <a:ext cx="8610600" cy="5447645"/>
          </a:xfrm>
          <a:prstGeom prst="rect">
            <a:avLst/>
          </a:prstGeom>
          <a:noFill/>
        </p:spPr>
        <p:txBody>
          <a:bodyPr wrap="square" rtlCol="0">
            <a:spAutoFit/>
          </a:bodyPr>
          <a:lstStyle/>
          <a:p>
            <a:pPr marL="342900" indent="-342900">
              <a:buFont typeface="Arial" pitchFamily="34" charset="0"/>
              <a:buChar char="•"/>
            </a:pPr>
            <a:r>
              <a:rPr lang="en-US" sz="2400" dirty="0"/>
              <a:t>Always consult a doctor before you begin any exercise program. </a:t>
            </a:r>
          </a:p>
          <a:p>
            <a:pPr marL="342900" indent="-342900">
              <a:buFont typeface="Arial" pitchFamily="34" charset="0"/>
              <a:buChar char="•"/>
            </a:pPr>
            <a:r>
              <a:rPr lang="en-US" sz="2400" dirty="0"/>
              <a:t>Do warm-ups.</a:t>
            </a:r>
          </a:p>
          <a:p>
            <a:pPr marL="342900" indent="-342900">
              <a:buFont typeface="Arial" pitchFamily="34" charset="0"/>
              <a:buChar char="•"/>
            </a:pPr>
            <a:r>
              <a:rPr lang="en-US" sz="2400" dirty="0"/>
              <a:t>Drink water before, during and after exercise.</a:t>
            </a:r>
          </a:p>
          <a:p>
            <a:pPr marL="342900" indent="-342900">
              <a:buFont typeface="Arial" pitchFamily="34" charset="0"/>
              <a:buChar char="•"/>
            </a:pPr>
            <a:r>
              <a:rPr lang="en-US" sz="2400" dirty="0" smtClean="0"/>
              <a:t>Wait 30 minutes </a:t>
            </a:r>
            <a:r>
              <a:rPr lang="en-US" sz="2400" dirty="0"/>
              <a:t>after </a:t>
            </a:r>
            <a:r>
              <a:rPr lang="en-US" sz="2400" dirty="0" smtClean="0"/>
              <a:t>eating.</a:t>
            </a:r>
            <a:endParaRPr lang="en-US" sz="2400" dirty="0"/>
          </a:p>
          <a:p>
            <a:pPr marL="342900" indent="-342900">
              <a:buFont typeface="Arial" pitchFamily="34" charset="0"/>
              <a:buChar char="•"/>
            </a:pPr>
            <a:r>
              <a:rPr lang="en-US" sz="2400" dirty="0" smtClean="0"/>
              <a:t>Avoid exercising in high heat and humidity.</a:t>
            </a:r>
            <a:endParaRPr lang="en-US" sz="2400" dirty="0"/>
          </a:p>
          <a:p>
            <a:pPr marL="342900" indent="-342900">
              <a:buFont typeface="Arial" pitchFamily="34" charset="0"/>
              <a:buChar char="•"/>
            </a:pPr>
            <a:r>
              <a:rPr lang="en-US" sz="2400" dirty="0" smtClean="0"/>
              <a:t>Avoid strenuous physical labor if you have </a:t>
            </a:r>
            <a:r>
              <a:rPr lang="en-US" sz="2400" dirty="0"/>
              <a:t>heart </a:t>
            </a:r>
            <a:r>
              <a:rPr lang="en-US" sz="2400" dirty="0" smtClean="0"/>
              <a:t>disease</a:t>
            </a:r>
            <a:r>
              <a:rPr lang="en-US" sz="2400" dirty="0"/>
              <a:t> </a:t>
            </a:r>
            <a:r>
              <a:rPr lang="en-US" sz="2400" dirty="0" smtClean="0"/>
              <a:t>or uncontrolled </a:t>
            </a:r>
            <a:r>
              <a:rPr lang="en-US" sz="2400" dirty="0"/>
              <a:t>diabetes, </a:t>
            </a:r>
            <a:r>
              <a:rPr lang="en-US" sz="2400" dirty="0" smtClean="0"/>
              <a:t>seizures</a:t>
            </a:r>
            <a:r>
              <a:rPr lang="en-US" sz="2400" dirty="0"/>
              <a:t>, </a:t>
            </a:r>
            <a:r>
              <a:rPr lang="en-US" sz="2400" dirty="0" smtClean="0"/>
              <a:t>high </a:t>
            </a:r>
            <a:r>
              <a:rPr lang="en-US" sz="2400" dirty="0"/>
              <a:t>blood pressure, have had a heart attack within the last six months, have been in heart failure, have unstable angina, a significant valve disease, or those with an aortic aneurysm.</a:t>
            </a:r>
          </a:p>
          <a:p>
            <a:pPr marL="342900" indent="-342900">
              <a:buFont typeface="Arial" pitchFamily="34" charset="0"/>
              <a:buChar char="•"/>
            </a:pPr>
            <a:r>
              <a:rPr lang="en-US" sz="2400" dirty="0" smtClean="0"/>
              <a:t>Avoid eating </a:t>
            </a:r>
            <a:r>
              <a:rPr lang="en-US" sz="2400" dirty="0"/>
              <a:t>right after </a:t>
            </a:r>
            <a:r>
              <a:rPr lang="en-US" sz="2400" dirty="0" smtClean="0"/>
              <a:t>exercising.  </a:t>
            </a:r>
            <a:endParaRPr lang="en-US" sz="2400" dirty="0"/>
          </a:p>
          <a:p>
            <a:pPr marL="342900" indent="-342900">
              <a:buFont typeface="Arial" pitchFamily="34" charset="0"/>
              <a:buChar char="•"/>
            </a:pPr>
            <a:r>
              <a:rPr lang="en-US" sz="2400" dirty="0" smtClean="0"/>
              <a:t>Continue moving after a vigorous workout.</a:t>
            </a:r>
            <a:endParaRPr lang="en-US" sz="2400" dirty="0"/>
          </a:p>
          <a:p>
            <a:pPr>
              <a:buFont typeface="Wingdings" pitchFamily="2" charset="2"/>
              <a:buChar char="Ø"/>
            </a:pPr>
            <a:endParaRPr lang="en-US" sz="2000" dirty="0" smtClean="0"/>
          </a:p>
          <a:p>
            <a:pPr>
              <a:buFont typeface="Wingdings" pitchFamily="2" charset="2"/>
              <a:buChar char="Ø"/>
            </a:pPr>
            <a:endParaRPr lang="en-US" sz="2000" dirty="0" smtClean="0"/>
          </a:p>
          <a:p>
            <a:pPr>
              <a:buFont typeface="Wingdings" pitchFamily="2" charset="2"/>
              <a:buChar char="Ø"/>
            </a:pPr>
            <a:endParaRPr lang="en-US" sz="2000" dirty="0"/>
          </a:p>
        </p:txBody>
      </p:sp>
      <p:sp>
        <p:nvSpPr>
          <p:cNvPr id="2" name="Footer Placeholder 1"/>
          <p:cNvSpPr>
            <a:spLocks noGrp="1"/>
          </p:cNvSpPr>
          <p:nvPr>
            <p:ph type="ftr" sz="quarter" idx="11"/>
          </p:nvPr>
        </p:nvSpPr>
        <p:spPr/>
        <p:txBody>
          <a:bodyPr/>
          <a:lstStyle/>
          <a:p>
            <a:r>
              <a:rPr lang="en-US" smtClean="0"/>
              <a:t>Pennington Biomedical Research Center</a:t>
            </a:r>
            <a:endParaRPr lang="en-US" dirty="0"/>
          </a:p>
        </p:txBody>
      </p:sp>
      <p:sp>
        <p:nvSpPr>
          <p:cNvPr id="3" name="Date Placeholder 2"/>
          <p:cNvSpPr>
            <a:spLocks noGrp="1"/>
          </p:cNvSpPr>
          <p:nvPr>
            <p:ph type="dt" sz="half" idx="10"/>
          </p:nvPr>
        </p:nvSpPr>
        <p:spPr/>
        <p:txBody>
          <a:bodyPr/>
          <a:lstStyle/>
          <a:p>
            <a:fld id="{E21A4B4C-61F3-4004-81B0-50E5FB280EE5}" type="datetime1">
              <a:rPr lang="en-US" smtClean="0"/>
              <a:t>6/11/2010</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r>
              <a:rPr lang="en-US" dirty="0" smtClean="0"/>
              <a:t>Other Benefits of Exercise</a:t>
            </a:r>
            <a:endParaRPr lang="en-US" dirty="0"/>
          </a:p>
        </p:txBody>
      </p:sp>
      <p:sp>
        <p:nvSpPr>
          <p:cNvPr id="4" name="Rectangle 3"/>
          <p:cNvSpPr/>
          <p:nvPr/>
        </p:nvSpPr>
        <p:spPr>
          <a:xfrm>
            <a:off x="152400" y="1524000"/>
            <a:ext cx="5791200" cy="502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spcAft>
                <a:spcPts val="600"/>
              </a:spcAft>
              <a:buFont typeface="Arial" pitchFamily="34" charset="0"/>
              <a:buChar char="•"/>
            </a:pPr>
            <a:r>
              <a:rPr lang="en-US" sz="2400" dirty="0"/>
              <a:t>R</a:t>
            </a:r>
            <a:r>
              <a:rPr lang="en-US" sz="2400" dirty="0" smtClean="0"/>
              <a:t>egular </a:t>
            </a:r>
            <a:r>
              <a:rPr lang="en-US" sz="2400" dirty="0"/>
              <a:t>exercise is associated with a delay in onset of dementia and Alzheimer </a:t>
            </a:r>
            <a:r>
              <a:rPr lang="en-US" sz="2400" dirty="0" smtClean="0"/>
              <a:t>disease.</a:t>
            </a:r>
          </a:p>
          <a:p>
            <a:pPr marL="342900" indent="-342900">
              <a:spcAft>
                <a:spcPts val="600"/>
              </a:spcAft>
              <a:buFont typeface="Arial" pitchFamily="34" charset="0"/>
              <a:buChar char="•"/>
            </a:pPr>
            <a:r>
              <a:rPr lang="en-US" sz="2400" dirty="0" smtClean="0"/>
              <a:t>Older </a:t>
            </a:r>
            <a:r>
              <a:rPr lang="en-US" sz="2400" dirty="0"/>
              <a:t>adults may have a decreased thirst response to fluid deprivation. A</a:t>
            </a:r>
            <a:r>
              <a:rPr lang="en-US" sz="2400" dirty="0" smtClean="0"/>
              <a:t>dequate fluid </a:t>
            </a:r>
            <a:r>
              <a:rPr lang="en-US" sz="2400" dirty="0"/>
              <a:t>intake </a:t>
            </a:r>
            <a:r>
              <a:rPr lang="en-US" sz="2400" dirty="0" smtClean="0"/>
              <a:t>is important during exercise.</a:t>
            </a:r>
          </a:p>
          <a:p>
            <a:pPr marL="342900" indent="-342900">
              <a:spcAft>
                <a:spcPts val="600"/>
              </a:spcAft>
              <a:buFont typeface="Arial" pitchFamily="34" charset="0"/>
              <a:buChar char="•"/>
            </a:pPr>
            <a:r>
              <a:rPr lang="en-US" sz="2400" dirty="0"/>
              <a:t>Older individuals who exercise regularly have a lower resting heart rate and blood pressure and improved fitness, balance, and gait. </a:t>
            </a:r>
            <a:endParaRPr lang="en-US" sz="2400" dirty="0" smtClean="0"/>
          </a:p>
          <a:p>
            <a:pPr marL="342900" indent="-342900">
              <a:spcAft>
                <a:spcPts val="600"/>
              </a:spcAft>
              <a:buFont typeface="Arial" pitchFamily="34" charset="0"/>
              <a:buChar char="•"/>
            </a:pPr>
            <a:r>
              <a:rPr lang="en-US" sz="2400" dirty="0" smtClean="0"/>
              <a:t>Regular exercise and increased antioxidant nutrient intake will decrease oxidative damage to muscles. </a:t>
            </a:r>
            <a:endParaRPr lang="en-US" sz="2400" dirty="0"/>
          </a:p>
        </p:txBody>
      </p:sp>
      <p:pic>
        <p:nvPicPr>
          <p:cNvPr id="6" name="Picture 7" descr="sw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1828800"/>
            <a:ext cx="24003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wmactvty_tips_swimm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92482" y="4038600"/>
            <a:ext cx="2264535" cy="1717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11"/>
          </p:nvPr>
        </p:nvSpPr>
        <p:spPr/>
        <p:txBody>
          <a:bodyPr/>
          <a:lstStyle/>
          <a:p>
            <a:r>
              <a:rPr lang="en-US" smtClean="0"/>
              <a:t>Pennington Biomedical Research Center</a:t>
            </a:r>
            <a:endParaRPr lang="en-US" dirty="0"/>
          </a:p>
        </p:txBody>
      </p:sp>
      <p:sp>
        <p:nvSpPr>
          <p:cNvPr id="5" name="Date Placeholder 4"/>
          <p:cNvSpPr>
            <a:spLocks noGrp="1"/>
          </p:cNvSpPr>
          <p:nvPr>
            <p:ph type="dt" sz="half" idx="10"/>
          </p:nvPr>
        </p:nvSpPr>
        <p:spPr/>
        <p:txBody>
          <a:bodyPr/>
          <a:lstStyle/>
          <a:p>
            <a:fld id="{C0D67950-236A-470F-AD35-F897E62B0B96}" type="datetime1">
              <a:rPr lang="en-US" smtClean="0"/>
              <a:t>6/11/2010</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748</TotalTime>
  <Words>1883</Words>
  <Application>Microsoft Office PowerPoint</Application>
  <PresentationFormat>On-screen Show (4:3)</PresentationFormat>
  <Paragraphs>170</Paragraphs>
  <Slides>13</Slides>
  <Notes>8</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Role of Exercise on the Heart</vt:lpstr>
      <vt:lpstr>Starting on an exercise program</vt:lpstr>
      <vt:lpstr>PowerPoint Presentation</vt:lpstr>
      <vt:lpstr>PowerPoint Presentation</vt:lpstr>
      <vt:lpstr>PowerPoint Presentation</vt:lpstr>
      <vt:lpstr>PowerPoint Presentation</vt:lpstr>
      <vt:lpstr>PowerPoint Presentation</vt:lpstr>
      <vt:lpstr>Other Benefits of Exercise</vt:lpstr>
      <vt:lpstr>PowerPoint Presentation</vt:lpstr>
      <vt:lpstr>About Our Company…</vt:lpstr>
      <vt:lpstr>References</vt:lpstr>
      <vt:lpstr>References</vt:lpstr>
    </vt:vector>
  </TitlesOfParts>
  <Company>PBRC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KalickBA</dc:creator>
  <cp:lastModifiedBy>RoyHJ</cp:lastModifiedBy>
  <cp:revision>71</cp:revision>
  <dcterms:created xsi:type="dcterms:W3CDTF">2009-10-27T18:29:19Z</dcterms:created>
  <dcterms:modified xsi:type="dcterms:W3CDTF">2010-06-11T21:46:39Z</dcterms:modified>
</cp:coreProperties>
</file>