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handoutMasterIdLst>
    <p:handoutMasterId r:id="rId21"/>
  </p:handoutMasterIdLst>
  <p:sldIdLst>
    <p:sldId id="256" r:id="rId2"/>
    <p:sldId id="265" r:id="rId3"/>
    <p:sldId id="273" r:id="rId4"/>
    <p:sldId id="258" r:id="rId5"/>
    <p:sldId id="267" r:id="rId6"/>
    <p:sldId id="259" r:id="rId7"/>
    <p:sldId id="270" r:id="rId8"/>
    <p:sldId id="269" r:id="rId9"/>
    <p:sldId id="268" r:id="rId10"/>
    <p:sldId id="271" r:id="rId11"/>
    <p:sldId id="261" r:id="rId12"/>
    <p:sldId id="262" r:id="rId13"/>
    <p:sldId id="264" r:id="rId14"/>
    <p:sldId id="274" r:id="rId15"/>
    <p:sldId id="263" r:id="rId16"/>
    <p:sldId id="272" r:id="rId17"/>
    <p:sldId id="260" r:id="rId18"/>
    <p:sldId id="275" r:id="rId1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99" autoAdjust="0"/>
  </p:normalViewPr>
  <p:slideViewPr>
    <p:cSldViewPr>
      <p:cViewPr>
        <p:scale>
          <a:sx n="80" d="100"/>
          <a:sy n="80" d="100"/>
        </p:scale>
        <p:origin x="-86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19A5D4EE-B372-4D59-A3DF-94A0A095B02F}" type="datetimeFigureOut">
              <a:rPr lang="en-US" smtClean="0"/>
              <a:t>8/16/2013</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B8CED36A-77D2-4958-998A-97463F4EE3B4}" type="slidenum">
              <a:rPr lang="en-US" smtClean="0"/>
              <a:t>‹#›</a:t>
            </a:fld>
            <a:endParaRPr lang="en-US"/>
          </a:p>
        </p:txBody>
      </p:sp>
    </p:spTree>
    <p:extLst>
      <p:ext uri="{BB962C8B-B14F-4D97-AF65-F5344CB8AC3E}">
        <p14:creationId xmlns:p14="http://schemas.microsoft.com/office/powerpoint/2010/main" val="4252945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a:defRPr sz="1200"/>
            </a:lvl1pPr>
          </a:lstStyle>
          <a:p>
            <a:fld id="{73BF79DB-95A5-4499-87AE-5DA26A692E5E}" type="datetimeFigureOut">
              <a:rPr lang="en-US" smtClean="0"/>
              <a:t>8/16/2013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a:defRPr sz="1200"/>
            </a:lvl1pPr>
          </a:lstStyle>
          <a:p>
            <a:fld id="{17C165AC-0048-4458-B483-4147786120BB}" type="slidenum">
              <a:rPr lang="en-US" smtClean="0"/>
              <a:t>‹#›</a:t>
            </a:fld>
            <a:endParaRPr lang="en-US"/>
          </a:p>
        </p:txBody>
      </p:sp>
    </p:spTree>
    <p:extLst>
      <p:ext uri="{BB962C8B-B14F-4D97-AF65-F5344CB8AC3E}">
        <p14:creationId xmlns:p14="http://schemas.microsoft.com/office/powerpoint/2010/main" val="413029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Fat is an important component of the diet:</a:t>
            </a:r>
          </a:p>
          <a:p>
            <a:r>
              <a:rPr lang="en-US" dirty="0" smtClean="0"/>
              <a:t>It is used for making many hormones</a:t>
            </a:r>
          </a:p>
          <a:p>
            <a:r>
              <a:rPr lang="en-US" dirty="0" smtClean="0"/>
              <a:t>It protects our nerves and internal organs as a thermal covering</a:t>
            </a:r>
          </a:p>
          <a:p>
            <a:r>
              <a:rPr lang="en-US" dirty="0" smtClean="0"/>
              <a:t>It is essential for growth</a:t>
            </a:r>
          </a:p>
          <a:p>
            <a:pPr lvl="1"/>
            <a:r>
              <a:rPr lang="en-US" dirty="0" smtClean="0"/>
              <a:t>Some fatty acids are essential, we must get them from the diet, and they are used to make important compounds that are used for growth and in metabolism</a:t>
            </a:r>
          </a:p>
          <a:p>
            <a:r>
              <a:rPr lang="en-US" dirty="0" smtClean="0"/>
              <a:t>It is used for energy</a:t>
            </a:r>
          </a:p>
          <a:p>
            <a:endParaRPr lang="en-US" dirty="0"/>
          </a:p>
        </p:txBody>
      </p:sp>
      <p:sp>
        <p:nvSpPr>
          <p:cNvPr id="4" name="Slide Number Placeholder 3"/>
          <p:cNvSpPr>
            <a:spLocks noGrp="1"/>
          </p:cNvSpPr>
          <p:nvPr>
            <p:ph type="sldNum" sz="quarter" idx="10"/>
          </p:nvPr>
        </p:nvSpPr>
        <p:spPr/>
        <p:txBody>
          <a:bodyPr/>
          <a:lstStyle/>
          <a:p>
            <a:fld id="{17C165AC-0048-4458-B483-4147786120BB}" type="slidenum">
              <a:rPr lang="en-US" smtClean="0"/>
              <a:t>3</a:t>
            </a:fld>
            <a:endParaRPr lang="en-US"/>
          </a:p>
        </p:txBody>
      </p:sp>
    </p:spTree>
    <p:extLst>
      <p:ext uri="{BB962C8B-B14F-4D97-AF65-F5344CB8AC3E}">
        <p14:creationId xmlns:p14="http://schemas.microsoft.com/office/powerpoint/2010/main" val="321787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replace vegetable oils (soy, corn, canola, olive) with coconut oil?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Coconut oil has a high percent of saturated fatty</a:t>
            </a:r>
            <a:r>
              <a:rPr lang="en-US" baseline="0" dirty="0" smtClean="0"/>
              <a:t> acids, but because they are medium chain, not long chain, they are not necessarily bad for your heart.</a:t>
            </a:r>
            <a:r>
              <a:rPr lang="en-US" dirty="0" smtClean="0"/>
              <a:t> If use</a:t>
            </a:r>
            <a:r>
              <a:rPr lang="en-US" baseline="0" dirty="0" smtClean="0"/>
              <a:t> virgin coconut oil, it has  small percent of unsaturated fats as well. H</a:t>
            </a:r>
            <a:r>
              <a:rPr lang="en-US" dirty="0" smtClean="0"/>
              <a:t>ot extraction of coconut oil actually includes more beneficial phytochemicals than cold extracted oil</a:t>
            </a:r>
            <a:r>
              <a:rPr lang="en-US" baseline="0" dirty="0" smtClean="0"/>
              <a:t> (if mentioned in the label)</a:t>
            </a:r>
            <a:r>
              <a:rPr lang="en-US" dirty="0" smtClean="0"/>
              <a:t>.</a:t>
            </a:r>
          </a:p>
          <a:p>
            <a:r>
              <a:rPr lang="en-US" dirty="0" smtClean="0"/>
              <a:t>Vegetables oils contain more of the healthful fats  (polyunsaturated and monounsaturated) that help prevent heart disease and they have essential fatty acids. </a:t>
            </a:r>
          </a:p>
          <a:p>
            <a:r>
              <a:rPr lang="en-US" dirty="0" smtClean="0"/>
              <a:t>Replacing all healthful fats with coconut oil is not prudent since coconut oil does not provide any essential fatty acids.</a:t>
            </a:r>
          </a:p>
          <a:p>
            <a:r>
              <a:rPr lang="en-US" dirty="0" smtClean="0"/>
              <a:t>Will receive benefits from the other healthful components in coconut oil such as vitamin E, </a:t>
            </a:r>
            <a:r>
              <a:rPr lang="en-US" dirty="0" err="1" smtClean="0"/>
              <a:t>provitamin</a:t>
            </a:r>
            <a:r>
              <a:rPr lang="en-US" dirty="0" smtClean="0"/>
              <a:t> A, polyphenols and </a:t>
            </a:r>
            <a:r>
              <a:rPr lang="en-US" dirty="0" err="1" smtClean="0"/>
              <a:t>phytosterols</a:t>
            </a:r>
            <a:r>
              <a:rPr lang="en-US" dirty="0" smtClean="0"/>
              <a:t>.</a:t>
            </a:r>
          </a:p>
          <a:p>
            <a:r>
              <a:rPr lang="en-US" dirty="0" smtClean="0"/>
              <a:t>American Heart Association recommends that only 7% of total daily calories come from saturated fat.  This should include saturated fat from coconut oil until there are new reputable research findings. </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17C165AC-0048-4458-B483-4147786120BB}" type="slidenum">
              <a:rPr lang="en-US" smtClean="0"/>
              <a:t>12</a:t>
            </a:fld>
            <a:endParaRPr lang="en-US"/>
          </a:p>
        </p:txBody>
      </p:sp>
    </p:spTree>
    <p:extLst>
      <p:ext uri="{BB962C8B-B14F-4D97-AF65-F5344CB8AC3E}">
        <p14:creationId xmlns:p14="http://schemas.microsoft.com/office/powerpoint/2010/main" val="55298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nutrition,</a:t>
            </a:r>
            <a:r>
              <a:rPr lang="en-US" baseline="0" dirty="0" smtClean="0"/>
              <a:t> fatty acids are differentiated into three groups: </a:t>
            </a:r>
          </a:p>
          <a:p>
            <a:pPr lvl="1"/>
            <a:r>
              <a:rPr lang="en-US" dirty="0" smtClean="0"/>
              <a:t>Short-chain fatty acids (2-6 carbon atoms)</a:t>
            </a:r>
          </a:p>
          <a:p>
            <a:pPr lvl="1"/>
            <a:r>
              <a:rPr lang="en-US" dirty="0" smtClean="0"/>
              <a:t>Medium-chain fatty acids (8-12 carbon atoms)</a:t>
            </a:r>
          </a:p>
          <a:p>
            <a:pPr lvl="1"/>
            <a:r>
              <a:rPr lang="en-US" dirty="0" smtClean="0"/>
              <a:t>Long-chain fatty acids (14 or more carbon atoms)</a:t>
            </a:r>
          </a:p>
          <a:p>
            <a:r>
              <a:rPr lang="en-US" baseline="0" dirty="0" smtClean="0"/>
              <a:t>Long chain fatty acids are further divided into saturated and unsaturated, and the unsaturated into omega-3 and omega-6 fatty acids. Essential fatty acids that we need from the diet because we can’t synthesize them, are both long chain omega-3 and omega-6 fatty acids. </a:t>
            </a:r>
            <a:endParaRPr lang="en-US" dirty="0"/>
          </a:p>
        </p:txBody>
      </p:sp>
      <p:sp>
        <p:nvSpPr>
          <p:cNvPr id="4" name="Slide Number Placeholder 3"/>
          <p:cNvSpPr>
            <a:spLocks noGrp="1"/>
          </p:cNvSpPr>
          <p:nvPr>
            <p:ph type="sldNum" sz="quarter" idx="10"/>
          </p:nvPr>
        </p:nvSpPr>
        <p:spPr/>
        <p:txBody>
          <a:bodyPr/>
          <a:lstStyle/>
          <a:p>
            <a:fld id="{17C165AC-0048-4458-B483-4147786120BB}" type="slidenum">
              <a:rPr lang="en-US" smtClean="0"/>
              <a:t>4</a:t>
            </a:fld>
            <a:endParaRPr lang="en-US"/>
          </a:p>
        </p:txBody>
      </p:sp>
    </p:spTree>
    <p:extLst>
      <p:ext uri="{BB962C8B-B14F-4D97-AF65-F5344CB8AC3E}">
        <p14:creationId xmlns:p14="http://schemas.microsoft.com/office/powerpoint/2010/main" val="239631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difference between</a:t>
            </a:r>
            <a:r>
              <a:rPr lang="en-US" baseline="0" dirty="0" smtClean="0"/>
              <a:t> coconut oil and other vegetable oils? I am using coconut oil and corn oil to represent other vegetable oils. Coconut oil is very high in medium chain fatty acids with smaller percent of long chain saturated and very small percent of long chain unsaturated fats, while corn oil has mainly long chain unsaturated fats and smaller percent of long chain saturated and no medium chain fatty acids. In the body, medium chain fatty acids are metabolized very differently than long chain fatty acids. </a:t>
            </a:r>
            <a:endParaRPr lang="en-US" dirty="0"/>
          </a:p>
        </p:txBody>
      </p:sp>
      <p:sp>
        <p:nvSpPr>
          <p:cNvPr id="4" name="Slide Number Placeholder 3"/>
          <p:cNvSpPr>
            <a:spLocks noGrp="1"/>
          </p:cNvSpPr>
          <p:nvPr>
            <p:ph type="sldNum" sz="quarter" idx="10"/>
          </p:nvPr>
        </p:nvSpPr>
        <p:spPr/>
        <p:txBody>
          <a:bodyPr/>
          <a:lstStyle/>
          <a:p>
            <a:fld id="{17C165AC-0048-4458-B483-4147786120BB}" type="slidenum">
              <a:rPr lang="en-US" smtClean="0"/>
              <a:t>5</a:t>
            </a:fld>
            <a:endParaRPr lang="en-US"/>
          </a:p>
        </p:txBody>
      </p:sp>
    </p:spTree>
    <p:extLst>
      <p:ext uri="{BB962C8B-B14F-4D97-AF65-F5344CB8AC3E}">
        <p14:creationId xmlns:p14="http://schemas.microsoft.com/office/powerpoint/2010/main" val="60190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Short-chain fatty acids (2-6) are formed in the intestines by friendly bacteria and are rapidly metabolized by the intestinal cells. They don’t normally exist in foods other than milk and</a:t>
            </a:r>
            <a:r>
              <a:rPr lang="en-US" baseline="0" dirty="0" smtClean="0"/>
              <a:t> milk products due to fermentation and in coconut and palm kernel oil;. It does not have a pleasant taste. Goat milk has other short chain fatty acids, hence the particular flavor of goat’s milk.  </a:t>
            </a:r>
            <a:endParaRPr lang="en-US" dirty="0" smtClean="0"/>
          </a:p>
          <a:p>
            <a:r>
              <a:rPr lang="en-US" dirty="0" smtClean="0">
                <a:solidFill>
                  <a:srgbClr val="FF0000"/>
                </a:solidFill>
              </a:rPr>
              <a:t>Medium-chain fatty acids (8-12) are absorbed and transported directly to the liver where they are burned for energy.  Medium chain fatty acids occur in nature and in plants. They are used for </a:t>
            </a:r>
            <a:r>
              <a:rPr lang="en-US" dirty="0" err="1" smtClean="0">
                <a:solidFill>
                  <a:srgbClr val="FF0000"/>
                </a:solidFill>
              </a:rPr>
              <a:t>malabsorption</a:t>
            </a:r>
            <a:r>
              <a:rPr lang="en-US" dirty="0" smtClean="0">
                <a:solidFill>
                  <a:srgbClr val="FF0000"/>
                </a:solidFill>
              </a:rPr>
              <a:t> syndromes, in enteral and tube feeding and in infant formulas.</a:t>
            </a:r>
            <a:r>
              <a:rPr lang="en-US" baseline="0" dirty="0" smtClean="0">
                <a:solidFill>
                  <a:srgbClr val="FF0000"/>
                </a:solidFill>
              </a:rPr>
              <a:t> Medium chain fatty acids are absorbed directly and used for energy by the liver and the cells. They are not stored in the body. </a:t>
            </a:r>
            <a:endParaRPr lang="en-US" dirty="0" smtClean="0">
              <a:solidFill>
                <a:srgbClr val="FF0000"/>
              </a:solidFill>
            </a:endParaRPr>
          </a:p>
          <a:p>
            <a:r>
              <a:rPr lang="en-US" dirty="0" smtClean="0"/>
              <a:t>Long-chain fatty acids (&gt;14) are turned into triglycerides and then are taken up by cells and used for energy or are stored. Long chain fatty acids have to become part of protein</a:t>
            </a:r>
            <a:r>
              <a:rPr lang="en-US" baseline="0" dirty="0" smtClean="0"/>
              <a:t> particles and travel in the bloodstream to be take up by cells and the liver and are used for energy or stored in the fatty deposits. </a:t>
            </a:r>
            <a:r>
              <a:rPr lang="en-US" dirty="0" smtClean="0"/>
              <a:t>Bile from the gallbladder is needed to digest long chain fatty acids.</a:t>
            </a:r>
          </a:p>
          <a:p>
            <a:endParaRPr lang="en-US" dirty="0"/>
          </a:p>
        </p:txBody>
      </p:sp>
      <p:sp>
        <p:nvSpPr>
          <p:cNvPr id="4" name="Slide Number Placeholder 3"/>
          <p:cNvSpPr>
            <a:spLocks noGrp="1"/>
          </p:cNvSpPr>
          <p:nvPr>
            <p:ph type="sldNum" sz="quarter" idx="10"/>
          </p:nvPr>
        </p:nvSpPr>
        <p:spPr/>
        <p:txBody>
          <a:bodyPr/>
          <a:lstStyle/>
          <a:p>
            <a:fld id="{17C165AC-0048-4458-B483-4147786120BB}" type="slidenum">
              <a:rPr lang="en-US" smtClean="0"/>
              <a:t>6</a:t>
            </a:fld>
            <a:endParaRPr lang="en-US"/>
          </a:p>
        </p:txBody>
      </p:sp>
    </p:spTree>
    <p:extLst>
      <p:ext uri="{BB962C8B-B14F-4D97-AF65-F5344CB8AC3E}">
        <p14:creationId xmlns:p14="http://schemas.microsoft.com/office/powerpoint/2010/main" val="28340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 sources are the main sources of saturated</a:t>
            </a:r>
            <a:r>
              <a:rPr lang="en-US" baseline="0" dirty="0" smtClean="0"/>
              <a:t> fatty acids in the diet: dairy and dairy products, meat and meat products, butter, margarine, hydrogenated vegetable oils</a:t>
            </a:r>
            <a:endParaRPr lang="en-US" dirty="0" smtClean="0"/>
          </a:p>
          <a:p>
            <a:r>
              <a:rPr lang="en-US" dirty="0" smtClean="0"/>
              <a:t>Makes blood vessels less pliable, more rigid when</a:t>
            </a:r>
            <a:r>
              <a:rPr lang="en-US" baseline="0" dirty="0" smtClean="0"/>
              <a:t> incorporated into cell walls.</a:t>
            </a:r>
            <a:endParaRPr lang="en-US" dirty="0" smtClean="0"/>
          </a:p>
          <a:p>
            <a:r>
              <a:rPr lang="en-US" dirty="0" smtClean="0"/>
              <a:t>Increases heart disease risk due to decreasing the pliability of blood vessels. </a:t>
            </a:r>
          </a:p>
          <a:p>
            <a:r>
              <a:rPr lang="en-US" dirty="0" smtClean="0"/>
              <a:t>Increases diabetes risk because the</a:t>
            </a:r>
            <a:r>
              <a:rPr lang="en-US" baseline="0" dirty="0" smtClean="0"/>
              <a:t> rigid cell walls don’t allow insulin to pass glucose in and out of cells as easily or many other cellular compounds that are constantly passed in and out of cells. </a:t>
            </a:r>
            <a:endParaRPr lang="en-US" dirty="0" smtClean="0"/>
          </a:p>
          <a:p>
            <a:r>
              <a:rPr lang="en-US" dirty="0" smtClean="0"/>
              <a:t>Increases blood pressure due to the rigidity of vessel</a:t>
            </a:r>
            <a:r>
              <a:rPr lang="en-US" baseline="0" dirty="0" smtClean="0"/>
              <a:t> walls. Can also increase the risk for stroke. </a:t>
            </a:r>
            <a:endParaRPr lang="en-US" dirty="0" smtClean="0"/>
          </a:p>
          <a:p>
            <a:r>
              <a:rPr lang="en-US" dirty="0" smtClean="0"/>
              <a:t>Increases LDL </a:t>
            </a:r>
          </a:p>
          <a:p>
            <a:r>
              <a:rPr lang="en-US" dirty="0" smtClean="0"/>
              <a:t>Increases triglycerides</a:t>
            </a:r>
          </a:p>
          <a:p>
            <a:r>
              <a:rPr lang="en-US" dirty="0" smtClean="0"/>
              <a:t>Increases inflammation by synthesizing molecules in the cells that are inflammatory</a:t>
            </a:r>
          </a:p>
          <a:p>
            <a:r>
              <a:rPr lang="en-US" dirty="0" smtClean="0"/>
              <a:t>Reduces HDL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7C165AC-0048-4458-B483-4147786120BB}" type="slidenum">
              <a:rPr lang="en-US" smtClean="0"/>
              <a:t>7</a:t>
            </a:fld>
            <a:endParaRPr lang="en-US"/>
          </a:p>
        </p:txBody>
      </p:sp>
    </p:spTree>
    <p:extLst>
      <p:ext uri="{BB962C8B-B14F-4D97-AF65-F5344CB8AC3E}">
        <p14:creationId xmlns:p14="http://schemas.microsoft.com/office/powerpoint/2010/main" val="280304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vegetable oils (corn, soybean, safflower)</a:t>
            </a:r>
          </a:p>
          <a:p>
            <a:r>
              <a:rPr lang="en-US" dirty="0" smtClean="0"/>
              <a:t>Tend to promote inflammation due to</a:t>
            </a:r>
            <a:r>
              <a:rPr lang="en-US" baseline="0" dirty="0" smtClean="0"/>
              <a:t> production of short lived compounds in the cells that increase inflammation (reddening, swelling </a:t>
            </a:r>
            <a:r>
              <a:rPr lang="en-US" baseline="0" dirty="0" err="1" smtClean="0"/>
              <a:t>etc</a:t>
            </a:r>
            <a:r>
              <a:rPr lang="en-US" baseline="0" dirty="0" smtClean="0"/>
              <a:t>)</a:t>
            </a:r>
            <a:endParaRPr lang="en-US" dirty="0" smtClean="0"/>
          </a:p>
          <a:p>
            <a:r>
              <a:rPr lang="en-US" dirty="0" smtClean="0"/>
              <a:t>Tend to promote chronic diseases (cancer, high blood pressure, diabetes, cardiovascular disease)</a:t>
            </a:r>
          </a:p>
          <a:p>
            <a:r>
              <a:rPr lang="en-US" dirty="0" smtClean="0"/>
              <a:t>Lowers LDL</a:t>
            </a:r>
          </a:p>
          <a:p>
            <a:r>
              <a:rPr lang="en-US" dirty="0" smtClean="0"/>
              <a:t>Vegetable oils contain Essential fatty acid for humans, linoleic</a:t>
            </a:r>
            <a:r>
              <a:rPr lang="en-US" baseline="0" dirty="0" smtClean="0"/>
              <a:t> acid,</a:t>
            </a:r>
            <a:r>
              <a:rPr lang="en-US" dirty="0" smtClean="0"/>
              <a:t> because we can’t synthesize it in the body. Linoleic acid us used for synthesizing many important</a:t>
            </a:r>
            <a:r>
              <a:rPr lang="en-US" baseline="0" dirty="0" smtClean="0"/>
              <a:t> compounds that are used for a variety of reactions in the body</a:t>
            </a:r>
            <a:r>
              <a:rPr lang="en-US" dirty="0" smtClean="0"/>
              <a:t>, that influence</a:t>
            </a:r>
            <a:r>
              <a:rPr lang="en-US" baseline="0" dirty="0" smtClean="0"/>
              <a:t> our mood, behavior, skin, hair, growth (in infants), overall inflammatory response and more. </a:t>
            </a:r>
            <a:endParaRPr lang="en-US" dirty="0" smtClean="0"/>
          </a:p>
          <a:p>
            <a:endParaRPr lang="en-US" dirty="0"/>
          </a:p>
        </p:txBody>
      </p:sp>
      <p:sp>
        <p:nvSpPr>
          <p:cNvPr id="4" name="Slide Number Placeholder 3"/>
          <p:cNvSpPr>
            <a:spLocks noGrp="1"/>
          </p:cNvSpPr>
          <p:nvPr>
            <p:ph type="sldNum" sz="quarter" idx="10"/>
          </p:nvPr>
        </p:nvSpPr>
        <p:spPr/>
        <p:txBody>
          <a:bodyPr/>
          <a:lstStyle/>
          <a:p>
            <a:fld id="{17C165AC-0048-4458-B483-4147786120BB}" type="slidenum">
              <a:rPr lang="en-US" smtClean="0"/>
              <a:t>8</a:t>
            </a:fld>
            <a:endParaRPr lang="en-US"/>
          </a:p>
        </p:txBody>
      </p:sp>
    </p:spTree>
    <p:extLst>
      <p:ext uri="{BB962C8B-B14F-4D97-AF65-F5344CB8AC3E}">
        <p14:creationId xmlns:p14="http://schemas.microsoft.com/office/powerpoint/2010/main" val="301195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 chain unsaturated</a:t>
            </a:r>
            <a:r>
              <a:rPr lang="en-US" baseline="0" dirty="0" smtClean="0"/>
              <a:t> fatty acids are obtained </a:t>
            </a:r>
            <a:r>
              <a:rPr lang="en-US" dirty="0" smtClean="0"/>
              <a:t>From plants and seafood</a:t>
            </a:r>
          </a:p>
          <a:p>
            <a:r>
              <a:rPr lang="en-US" dirty="0" smtClean="0"/>
              <a:t>Most heart healthy</a:t>
            </a:r>
          </a:p>
          <a:p>
            <a:r>
              <a:rPr lang="en-US" dirty="0" smtClean="0"/>
              <a:t>Reduces platelet stickiness by making</a:t>
            </a:r>
            <a:r>
              <a:rPr lang="en-US" baseline="0" dirty="0" smtClean="0"/>
              <a:t> cells walls more elastic and pliable.</a:t>
            </a:r>
            <a:endParaRPr lang="en-US" dirty="0" smtClean="0"/>
          </a:p>
          <a:p>
            <a:r>
              <a:rPr lang="en-US" dirty="0" smtClean="0"/>
              <a:t>Dilates blood vessels by increasing</a:t>
            </a:r>
            <a:r>
              <a:rPr lang="en-US" baseline="0" dirty="0" smtClean="0"/>
              <a:t> pliability and thereby helping</a:t>
            </a:r>
            <a:endParaRPr lang="en-US" dirty="0" smtClean="0"/>
          </a:p>
          <a:p>
            <a:r>
              <a:rPr lang="en-US" dirty="0" smtClean="0"/>
              <a:t>Reduces blood pressure</a:t>
            </a:r>
          </a:p>
          <a:p>
            <a:r>
              <a:rPr lang="en-US" dirty="0" smtClean="0"/>
              <a:t>Reduces LDL cholesterol</a:t>
            </a:r>
          </a:p>
          <a:p>
            <a:r>
              <a:rPr lang="en-US" dirty="0" smtClean="0"/>
              <a:t>Increases HDL</a:t>
            </a:r>
          </a:p>
          <a:p>
            <a:r>
              <a:rPr lang="en-US" dirty="0" smtClean="0"/>
              <a:t>Reduces triglycerides</a:t>
            </a:r>
          </a:p>
          <a:p>
            <a:r>
              <a:rPr lang="en-US" dirty="0" smtClean="0"/>
              <a:t>Has essential fatty acids for humans that</a:t>
            </a:r>
            <a:r>
              <a:rPr lang="en-US" baseline="0" dirty="0" smtClean="0"/>
              <a:t> are needed for a myriad of functions in the cell. Mostly beneficial type of reactions.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17C165AC-0048-4458-B483-4147786120BB}" type="slidenum">
              <a:rPr lang="en-US" smtClean="0"/>
              <a:t>9</a:t>
            </a:fld>
            <a:endParaRPr lang="en-US"/>
          </a:p>
        </p:txBody>
      </p:sp>
    </p:spTree>
    <p:extLst>
      <p:ext uri="{BB962C8B-B14F-4D97-AF65-F5344CB8AC3E}">
        <p14:creationId xmlns:p14="http://schemas.microsoft.com/office/powerpoint/2010/main" val="4060526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used for source of fat in </a:t>
            </a:r>
            <a:r>
              <a:rPr lang="en-US" dirty="0" err="1" smtClean="0"/>
              <a:t>malabsorption</a:t>
            </a:r>
            <a:r>
              <a:rPr lang="en-US" dirty="0" smtClean="0"/>
              <a:t> conditions such as Irritable bowel Syndrome, ulcerative colitis, and </a:t>
            </a:r>
            <a:r>
              <a:rPr lang="en-US" dirty="0" err="1" smtClean="0"/>
              <a:t>dysbiosis</a:t>
            </a:r>
            <a:r>
              <a:rPr lang="en-US" dirty="0" smtClean="0"/>
              <a:t> and in infant formulas</a:t>
            </a:r>
            <a:r>
              <a:rPr lang="en-US" smtClean="0"/>
              <a:t>. It </a:t>
            </a:r>
            <a:r>
              <a:rPr lang="en-US" dirty="0" smtClean="0"/>
              <a:t>is also used to increase the energy intake in cystic fibrosis patients. </a:t>
            </a:r>
          </a:p>
          <a:p>
            <a:r>
              <a:rPr lang="en-US" dirty="0" smtClean="0"/>
              <a:t>Affects hormone release from intestines differently than LCFA’s</a:t>
            </a:r>
          </a:p>
          <a:p>
            <a:r>
              <a:rPr lang="en-US" dirty="0" smtClean="0"/>
              <a:t>A certain from this group fatty acid</a:t>
            </a:r>
            <a:r>
              <a:rPr lang="en-US" baseline="0" dirty="0" smtClean="0"/>
              <a:t> has been identified to </a:t>
            </a:r>
            <a:r>
              <a:rPr lang="en-US" dirty="0" smtClean="0"/>
              <a:t>Inhibit fungal, bacterial and virus growth and has been</a:t>
            </a:r>
            <a:r>
              <a:rPr lang="en-US" baseline="0" dirty="0" smtClean="0"/>
              <a:t> used in test to inhibit many viruses. It actually destroys the cell walls and enables them from reproducing. It has been effective in </a:t>
            </a:r>
            <a:r>
              <a:rPr lang="en-US" sz="1200" b="0" i="0" kern="1200" dirty="0" smtClean="0">
                <a:solidFill>
                  <a:schemeClr val="tx1"/>
                </a:solidFill>
                <a:effectLst/>
                <a:latin typeface="+mn-lt"/>
                <a:ea typeface="+mn-ea"/>
                <a:cs typeface="+mn-cs"/>
              </a:rPr>
              <a:t>herpes, the measles, influenza, hepatitis C and HIV.</a:t>
            </a:r>
            <a:endParaRPr lang="en-US" dirty="0" smtClean="0"/>
          </a:p>
          <a:p>
            <a:r>
              <a:rPr lang="en-US" dirty="0" smtClean="0"/>
              <a:t>Reduces LDL  </a:t>
            </a:r>
          </a:p>
          <a:p>
            <a:r>
              <a:rPr lang="en-US" dirty="0" smtClean="0"/>
              <a:t>Reduces abdominal fat because it promotes</a:t>
            </a:r>
            <a:r>
              <a:rPr lang="en-US" baseline="0" dirty="0" smtClean="0"/>
              <a:t> fat burning not storage.</a:t>
            </a:r>
            <a:endParaRPr lang="en-US" dirty="0" smtClean="0"/>
          </a:p>
          <a:p>
            <a:r>
              <a:rPr lang="en-US" dirty="0" smtClean="0"/>
              <a:t>Increases fat burning because it cannot be stored.</a:t>
            </a:r>
          </a:p>
          <a:p>
            <a:r>
              <a:rPr lang="en-US" dirty="0" smtClean="0"/>
              <a:t>Not stored in adipose tissue</a:t>
            </a:r>
          </a:p>
          <a:p>
            <a:r>
              <a:rPr lang="en-US" dirty="0" smtClean="0"/>
              <a:t>Reduces cholesterol synthesis by the liver</a:t>
            </a:r>
          </a:p>
          <a:p>
            <a:r>
              <a:rPr lang="en-US" dirty="0" smtClean="0"/>
              <a:t>Does not provide essential fatty acids</a:t>
            </a:r>
          </a:p>
          <a:p>
            <a:endParaRPr lang="en-US" dirty="0"/>
          </a:p>
        </p:txBody>
      </p:sp>
      <p:sp>
        <p:nvSpPr>
          <p:cNvPr id="4" name="Slide Number Placeholder 3"/>
          <p:cNvSpPr>
            <a:spLocks noGrp="1"/>
          </p:cNvSpPr>
          <p:nvPr>
            <p:ph type="sldNum" sz="quarter" idx="10"/>
          </p:nvPr>
        </p:nvSpPr>
        <p:spPr/>
        <p:txBody>
          <a:bodyPr/>
          <a:lstStyle/>
          <a:p>
            <a:fld id="{17C165AC-0048-4458-B483-4147786120BB}" type="slidenum">
              <a:rPr lang="en-US" smtClean="0"/>
              <a:t>10</a:t>
            </a:fld>
            <a:endParaRPr lang="en-US"/>
          </a:p>
        </p:txBody>
      </p:sp>
    </p:spTree>
    <p:extLst>
      <p:ext uri="{BB962C8B-B14F-4D97-AF65-F5344CB8AC3E}">
        <p14:creationId xmlns:p14="http://schemas.microsoft.com/office/powerpoint/2010/main" val="298872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Coconut oil contains antioxidants such as vitamin E, </a:t>
            </a:r>
            <a:r>
              <a:rPr lang="en-US" dirty="0" err="1" smtClean="0"/>
              <a:t>provitamin</a:t>
            </a:r>
            <a:r>
              <a:rPr lang="en-US" dirty="0" smtClean="0"/>
              <a:t> A, polyphenols and </a:t>
            </a:r>
            <a:r>
              <a:rPr lang="en-US" dirty="0" err="1" smtClean="0"/>
              <a:t>phytosterols</a:t>
            </a:r>
            <a:r>
              <a:rPr lang="en-US" dirty="0" smtClean="0"/>
              <a:t>.</a:t>
            </a:r>
          </a:p>
          <a:p>
            <a:r>
              <a:rPr lang="en-US" dirty="0" smtClean="0"/>
              <a:t>Because coconut oil has a lot of medium-chain fatty acids it can be useful for </a:t>
            </a:r>
            <a:r>
              <a:rPr lang="en-US" dirty="0" err="1" smtClean="0"/>
              <a:t>malabsorption</a:t>
            </a:r>
            <a:r>
              <a:rPr lang="en-US" dirty="0" smtClean="0"/>
              <a:t> conditions.</a:t>
            </a:r>
          </a:p>
          <a:p>
            <a:r>
              <a:rPr lang="en-US" dirty="0" smtClean="0"/>
              <a:t>May have some antibacterial, antiviral and antifungal properties.</a:t>
            </a:r>
          </a:p>
          <a:p>
            <a:r>
              <a:rPr lang="en-US" dirty="0" smtClean="0"/>
              <a:t>May help support the immune system.</a:t>
            </a:r>
          </a:p>
          <a:p>
            <a:r>
              <a:rPr lang="en-US" dirty="0" smtClean="0"/>
              <a:t>Maintains coagulation factors and therefore does not increase heart disease risk.</a:t>
            </a:r>
          </a:p>
          <a:p>
            <a:r>
              <a:rPr lang="en-US" dirty="0" smtClean="0"/>
              <a:t>Reduces cholesterol and triglyceride levels.</a:t>
            </a:r>
          </a:p>
          <a:p>
            <a:r>
              <a:rPr lang="en-US" dirty="0" smtClean="0"/>
              <a:t>Best result (i.e. reducing heart disease risk) is obtained when combined with safflower, corn, or olive oil. </a:t>
            </a:r>
          </a:p>
          <a:p>
            <a:endParaRPr lang="en-US" dirty="0"/>
          </a:p>
        </p:txBody>
      </p:sp>
      <p:sp>
        <p:nvSpPr>
          <p:cNvPr id="4" name="Slide Number Placeholder 3"/>
          <p:cNvSpPr>
            <a:spLocks noGrp="1"/>
          </p:cNvSpPr>
          <p:nvPr>
            <p:ph type="sldNum" sz="quarter" idx="10"/>
          </p:nvPr>
        </p:nvSpPr>
        <p:spPr/>
        <p:txBody>
          <a:bodyPr/>
          <a:lstStyle/>
          <a:p>
            <a:fld id="{17C165AC-0048-4458-B483-4147786120BB}" type="slidenum">
              <a:rPr lang="en-US" smtClean="0"/>
              <a:t>11</a:t>
            </a:fld>
            <a:endParaRPr lang="en-US"/>
          </a:p>
        </p:txBody>
      </p:sp>
    </p:spTree>
    <p:extLst>
      <p:ext uri="{BB962C8B-B14F-4D97-AF65-F5344CB8AC3E}">
        <p14:creationId xmlns:p14="http://schemas.microsoft.com/office/powerpoint/2010/main" val="3329720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A50E39-CCE6-4E7B-8249-1311D7891BA1}"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D4D6E-5CC9-47FC-9F02-F46A7F3EB67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50E39-CCE6-4E7B-8249-1311D7891BA1}"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D4D6E-5CC9-47FC-9F02-F46A7F3EB67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A50E39-CCE6-4E7B-8249-1311D7891BA1}"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D4D6E-5CC9-47FC-9F02-F46A7F3EB6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A50E39-CCE6-4E7B-8249-1311D7891BA1}"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D4D6E-5CC9-47FC-9F02-F46A7F3EB6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A50E39-CCE6-4E7B-8249-1311D7891BA1}" type="datetimeFigureOut">
              <a:rPr lang="en-US" smtClean="0"/>
              <a:t>8/16/2013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D4D6E-5CC9-47FC-9F02-F46A7F3EB67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A50E39-CCE6-4E7B-8249-1311D7891BA1}" type="datetimeFigureOut">
              <a:rPr lang="en-US" smtClean="0"/>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D4D6E-5CC9-47FC-9F02-F46A7F3EB6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A50E39-CCE6-4E7B-8249-1311D7891BA1}" type="datetimeFigureOut">
              <a:rPr lang="en-US" smtClean="0"/>
              <a:t>8/16/2013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1D4D6E-5CC9-47FC-9F02-F46A7F3EB67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DA50E39-CCE6-4E7B-8249-1311D7891BA1}" type="datetimeFigureOut">
              <a:rPr lang="en-US" smtClean="0"/>
              <a:t>8/16/2013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D4D6E-5CC9-47FC-9F02-F46A7F3EB6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50E39-CCE6-4E7B-8249-1311D7891BA1}" type="datetimeFigureOut">
              <a:rPr lang="en-US" smtClean="0"/>
              <a:t>8/16/2013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1D4D6E-5CC9-47FC-9F02-F46A7F3EB6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50E39-CCE6-4E7B-8249-1311D7891BA1}" type="datetimeFigureOut">
              <a:rPr lang="en-US" smtClean="0"/>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D4D6E-5CC9-47FC-9F02-F46A7F3EB67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A50E39-CCE6-4E7B-8249-1311D7891BA1}" type="datetimeFigureOut">
              <a:rPr lang="en-US" smtClean="0"/>
              <a:t>8/16/2013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D4D6E-5CC9-47FC-9F02-F46A7F3EB6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DA50E39-CCE6-4E7B-8249-1311D7891BA1}" type="datetimeFigureOut">
              <a:rPr lang="en-US" smtClean="0"/>
              <a:t>8/16/2013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51D4D6E-5CC9-47FC-9F02-F46A7F3EB6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rgbClr val="C00000"/>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Coconut Oil: Health Effects</a:t>
            </a:r>
            <a:endParaRPr lang="en-US" dirty="0"/>
          </a:p>
        </p:txBody>
      </p:sp>
      <p:sp>
        <p:nvSpPr>
          <p:cNvPr id="3" name="Subtitle 2"/>
          <p:cNvSpPr>
            <a:spLocks noGrp="1"/>
          </p:cNvSpPr>
          <p:nvPr>
            <p:ph type="subTitle" idx="1"/>
          </p:nvPr>
        </p:nvSpPr>
        <p:spPr/>
        <p:txBody>
          <a:bodyPr>
            <a:normAutofit/>
          </a:bodyPr>
          <a:lstStyle/>
          <a:p>
            <a:r>
              <a:rPr lang="en-US" dirty="0" smtClean="0"/>
              <a:t>Heli J. Roy, PhD, MBA, RD</a:t>
            </a:r>
          </a:p>
          <a:p>
            <a:r>
              <a:rPr lang="en-US" dirty="0" smtClean="0"/>
              <a:t>LSU </a:t>
            </a:r>
            <a:r>
              <a:rPr lang="en-US" dirty="0" err="1" smtClean="0"/>
              <a:t>AgCenter</a:t>
            </a:r>
            <a:endParaRPr lang="en-US" dirty="0" smtClean="0"/>
          </a:p>
          <a:p>
            <a:r>
              <a:rPr lang="en-US" dirty="0" smtClean="0"/>
              <a:t>Pennington Biomedical Research Center</a:t>
            </a:r>
            <a:endParaRPr lang="en-US" dirty="0"/>
          </a:p>
        </p:txBody>
      </p:sp>
    </p:spTree>
    <p:extLst>
      <p:ext uri="{BB962C8B-B14F-4D97-AF65-F5344CB8AC3E}">
        <p14:creationId xmlns:p14="http://schemas.microsoft.com/office/powerpoint/2010/main" val="1732494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Medium chain triglycerides</a:t>
            </a:r>
            <a:endParaRPr lang="en-US" dirty="0"/>
          </a:p>
        </p:txBody>
      </p:sp>
      <p:sp>
        <p:nvSpPr>
          <p:cNvPr id="3" name="Content Placeholder 2"/>
          <p:cNvSpPr>
            <a:spLocks noGrp="1"/>
          </p:cNvSpPr>
          <p:nvPr>
            <p:ph idx="1"/>
          </p:nvPr>
        </p:nvSpPr>
        <p:spPr/>
        <p:txBody>
          <a:bodyPr>
            <a:normAutofit fontScale="92500"/>
          </a:bodyPr>
          <a:lstStyle/>
          <a:p>
            <a:r>
              <a:rPr lang="en-US" dirty="0" smtClean="0"/>
              <a:t>Are used for source of fat in </a:t>
            </a:r>
            <a:r>
              <a:rPr lang="en-US" dirty="0" err="1" smtClean="0"/>
              <a:t>malabsorption</a:t>
            </a:r>
            <a:r>
              <a:rPr lang="en-US" dirty="0" smtClean="0"/>
              <a:t> conditions such as </a:t>
            </a:r>
            <a:r>
              <a:rPr lang="en-US" dirty="0" err="1" smtClean="0"/>
              <a:t>IBS,and</a:t>
            </a:r>
            <a:r>
              <a:rPr lang="en-US" dirty="0" smtClean="0"/>
              <a:t> </a:t>
            </a:r>
            <a:r>
              <a:rPr lang="en-US" smtClean="0"/>
              <a:t>ulcerative colitis, </a:t>
            </a:r>
            <a:r>
              <a:rPr lang="en-US" dirty="0" smtClean="0"/>
              <a:t>and in infant formulas. It is also used to increase the energy intake in cystic fibrosis patients. </a:t>
            </a:r>
          </a:p>
          <a:p>
            <a:r>
              <a:rPr lang="en-US" dirty="0" smtClean="0"/>
              <a:t>Affects hormone release from intestines differently than LCFA’s</a:t>
            </a:r>
          </a:p>
          <a:p>
            <a:r>
              <a:rPr lang="en-US" dirty="0" smtClean="0"/>
              <a:t>Inhibits bacterial and virus growth</a:t>
            </a:r>
          </a:p>
          <a:p>
            <a:r>
              <a:rPr lang="en-US" dirty="0" smtClean="0"/>
              <a:t>Reduces LDL and increases HDL  </a:t>
            </a:r>
          </a:p>
          <a:p>
            <a:r>
              <a:rPr lang="en-US" dirty="0" smtClean="0"/>
              <a:t>Reduces </a:t>
            </a:r>
            <a:r>
              <a:rPr lang="en-US" dirty="0"/>
              <a:t>abdominal fat</a:t>
            </a:r>
          </a:p>
          <a:p>
            <a:r>
              <a:rPr lang="en-US" dirty="0" smtClean="0"/>
              <a:t>Increases </a:t>
            </a:r>
            <a:r>
              <a:rPr lang="en-US" dirty="0"/>
              <a:t>fat burning</a:t>
            </a:r>
          </a:p>
          <a:p>
            <a:r>
              <a:rPr lang="en-US" dirty="0"/>
              <a:t>Not stored in adipose tissue</a:t>
            </a:r>
          </a:p>
          <a:p>
            <a:r>
              <a:rPr lang="en-US" dirty="0" smtClean="0"/>
              <a:t>Reduces cholesterol synthesis by the liver</a:t>
            </a:r>
          </a:p>
          <a:p>
            <a:r>
              <a:rPr lang="en-US" dirty="0" smtClean="0"/>
              <a:t>Does not provide essential fatty acids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619500"/>
            <a:ext cx="2293754" cy="1528572"/>
          </a:xfrm>
          <a:prstGeom prst="rect">
            <a:avLst/>
          </a:prstGeom>
        </p:spPr>
      </p:pic>
    </p:spTree>
    <p:extLst>
      <p:ext uri="{BB962C8B-B14F-4D97-AF65-F5344CB8AC3E}">
        <p14:creationId xmlns:p14="http://schemas.microsoft.com/office/powerpoint/2010/main" val="78792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of Coconut oil</a:t>
            </a:r>
            <a:endParaRPr lang="en-US" dirty="0"/>
          </a:p>
        </p:txBody>
      </p:sp>
      <p:sp>
        <p:nvSpPr>
          <p:cNvPr id="3" name="Content Placeholder 2"/>
          <p:cNvSpPr>
            <a:spLocks noGrp="1"/>
          </p:cNvSpPr>
          <p:nvPr>
            <p:ph idx="1"/>
          </p:nvPr>
        </p:nvSpPr>
        <p:spPr/>
        <p:txBody>
          <a:bodyPr>
            <a:normAutofit lnSpcReduction="10000"/>
          </a:bodyPr>
          <a:lstStyle/>
          <a:p>
            <a:r>
              <a:rPr lang="en-US" dirty="0"/>
              <a:t>Coconut oil contains antioxidants such as vitamin E, </a:t>
            </a:r>
            <a:r>
              <a:rPr lang="en-US" dirty="0" err="1"/>
              <a:t>provitamin</a:t>
            </a:r>
            <a:r>
              <a:rPr lang="en-US" dirty="0"/>
              <a:t> A, polyphenols and </a:t>
            </a:r>
            <a:r>
              <a:rPr lang="en-US" dirty="0" err="1"/>
              <a:t>phytosterols</a:t>
            </a:r>
            <a:r>
              <a:rPr lang="en-US" dirty="0"/>
              <a:t>.</a:t>
            </a:r>
          </a:p>
          <a:p>
            <a:r>
              <a:rPr lang="en-US" dirty="0" smtClean="0"/>
              <a:t>Because coconut oil has a lot of medium-chain fatty acids it can be useful for </a:t>
            </a:r>
            <a:r>
              <a:rPr lang="en-US" dirty="0" err="1" smtClean="0"/>
              <a:t>malabsorption</a:t>
            </a:r>
            <a:r>
              <a:rPr lang="en-US" dirty="0" smtClean="0"/>
              <a:t> conditions.</a:t>
            </a:r>
          </a:p>
          <a:p>
            <a:r>
              <a:rPr lang="en-US" dirty="0" smtClean="0"/>
              <a:t>May have some antibacterial, antiviral and antifungal properties.</a:t>
            </a:r>
          </a:p>
          <a:p>
            <a:r>
              <a:rPr lang="en-US" dirty="0" smtClean="0"/>
              <a:t>May help support the immune system.</a:t>
            </a:r>
          </a:p>
          <a:p>
            <a:r>
              <a:rPr lang="en-US" dirty="0"/>
              <a:t>Maintains coagulation factors and therefore </a:t>
            </a:r>
            <a:r>
              <a:rPr lang="en-US" dirty="0" smtClean="0"/>
              <a:t>does not increase heart disease risk.</a:t>
            </a:r>
          </a:p>
          <a:p>
            <a:r>
              <a:rPr lang="en-US" dirty="0" smtClean="0"/>
              <a:t>Reduces cholesterol and triglyceride levels.</a:t>
            </a:r>
          </a:p>
          <a:p>
            <a:r>
              <a:rPr lang="en-US" dirty="0" smtClean="0"/>
              <a:t>Best result (i.e. reducing heart disease risk) is obtained when combined with safflower, corn, or olive oil. </a:t>
            </a:r>
          </a:p>
          <a:p>
            <a:endParaRPr lang="en-US" dirty="0"/>
          </a:p>
        </p:txBody>
      </p:sp>
    </p:spTree>
    <p:extLst>
      <p:ext uri="{BB962C8B-B14F-4D97-AF65-F5344CB8AC3E}">
        <p14:creationId xmlns:p14="http://schemas.microsoft.com/office/powerpoint/2010/main" val="508259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if…</a:t>
            </a:r>
            <a:endParaRPr lang="en-US" dirty="0"/>
          </a:p>
        </p:txBody>
      </p:sp>
      <p:sp>
        <p:nvSpPr>
          <p:cNvPr id="3" name="Content Placeholder 2"/>
          <p:cNvSpPr>
            <a:spLocks noGrp="1"/>
          </p:cNvSpPr>
          <p:nvPr>
            <p:ph idx="1"/>
          </p:nvPr>
        </p:nvSpPr>
        <p:spPr/>
        <p:txBody>
          <a:bodyPr/>
          <a:lstStyle/>
          <a:p>
            <a:r>
              <a:rPr lang="en-US" dirty="0" smtClean="0"/>
              <a:t>You replace vegetable oils (soy, corn, canola, olive) with coconut oil?</a:t>
            </a:r>
          </a:p>
          <a:p>
            <a:pPr lvl="1"/>
            <a:r>
              <a:rPr lang="en-US" dirty="0" smtClean="0"/>
              <a:t>Vegetables oils contain more of the healthful fats (polyunsaturated and monounsaturated) that prevent heart disease and they have essential fatty acids.</a:t>
            </a:r>
          </a:p>
          <a:p>
            <a:pPr lvl="1"/>
            <a:r>
              <a:rPr lang="en-US" dirty="0" smtClean="0"/>
              <a:t>Replacing all healthful fats with coconut oil is not prudent since coconut oil does not provide any essential fatty acids.</a:t>
            </a:r>
          </a:p>
          <a:p>
            <a:pPr lvl="1"/>
            <a:r>
              <a:rPr lang="en-US" dirty="0" smtClean="0"/>
              <a:t>Will receive benefits from the other healthful components in coconut oil (</a:t>
            </a:r>
            <a:r>
              <a:rPr lang="en-US" dirty="0" err="1" smtClean="0"/>
              <a:t>phytosterols</a:t>
            </a:r>
            <a:r>
              <a:rPr lang="en-US" dirty="0" smtClean="0"/>
              <a:t> </a:t>
            </a:r>
            <a:r>
              <a:rPr lang="en-US" dirty="0" err="1" smtClean="0"/>
              <a:t>etc</a:t>
            </a:r>
            <a:r>
              <a:rPr lang="en-US" dirty="0" smtClean="0"/>
              <a:t>).</a:t>
            </a:r>
          </a:p>
          <a:p>
            <a:pPr lvl="1"/>
            <a:r>
              <a:rPr lang="en-US" dirty="0"/>
              <a:t>American Heart Association recommends that only 7% of total daily calories come from saturated fat</a:t>
            </a:r>
            <a:r>
              <a:rPr lang="en-US" dirty="0" smtClean="0"/>
              <a:t>. </a:t>
            </a:r>
          </a:p>
          <a:p>
            <a:pPr lvl="1"/>
            <a:endParaRPr lang="en-US" dirty="0"/>
          </a:p>
        </p:txBody>
      </p:sp>
    </p:spTree>
    <p:extLst>
      <p:ext uri="{BB962C8B-B14F-4D97-AF65-F5344CB8AC3E}">
        <p14:creationId xmlns:p14="http://schemas.microsoft.com/office/powerpoint/2010/main" val="4252119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Coconut Oil in Cooking</a:t>
            </a:r>
            <a:endParaRPr lang="en-US" dirty="0"/>
          </a:p>
        </p:txBody>
      </p:sp>
      <p:sp>
        <p:nvSpPr>
          <p:cNvPr id="3" name="Content Placeholder 2"/>
          <p:cNvSpPr>
            <a:spLocks noGrp="1"/>
          </p:cNvSpPr>
          <p:nvPr>
            <p:ph idx="1"/>
          </p:nvPr>
        </p:nvSpPr>
        <p:spPr>
          <a:xfrm>
            <a:off x="457200" y="1600199"/>
            <a:ext cx="4800600" cy="4876801"/>
          </a:xfrm>
        </p:spPr>
        <p:txBody>
          <a:bodyPr>
            <a:normAutofit/>
          </a:bodyPr>
          <a:lstStyle/>
          <a:p>
            <a:r>
              <a:rPr lang="en-US" dirty="0" smtClean="0"/>
              <a:t>Coconut oil is used in cooking because it:</a:t>
            </a:r>
          </a:p>
          <a:p>
            <a:pPr lvl="1"/>
            <a:r>
              <a:rPr lang="en-US" dirty="0" smtClean="0"/>
              <a:t>Has a higher burning point.</a:t>
            </a:r>
          </a:p>
          <a:p>
            <a:pPr lvl="1"/>
            <a:r>
              <a:rPr lang="en-US" dirty="0" smtClean="0"/>
              <a:t>Doesn’t go bad as quickly as some other fats.</a:t>
            </a:r>
          </a:p>
          <a:p>
            <a:pPr lvl="1"/>
            <a:r>
              <a:rPr lang="en-US" dirty="0" smtClean="0"/>
              <a:t>Adds a nutty, vanilla-like flavor to foods.</a:t>
            </a:r>
          </a:p>
          <a:p>
            <a:pPr lvl="1"/>
            <a:r>
              <a:rPr lang="en-US" dirty="0" smtClean="0"/>
              <a:t>Is solid at room temperature and can be used in cooking and baking.</a:t>
            </a:r>
          </a:p>
          <a:p>
            <a:pPr lvl="1"/>
            <a:r>
              <a:rPr lang="en-US" dirty="0" smtClean="0"/>
              <a:t>Is used by certain cultures as the main cooking oil.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971800"/>
            <a:ext cx="3048000" cy="2032000"/>
          </a:xfrm>
          <a:prstGeom prst="rect">
            <a:avLst/>
          </a:prstGeom>
        </p:spPr>
      </p:pic>
      <p:sp>
        <p:nvSpPr>
          <p:cNvPr id="8" name="TextBox 7"/>
          <p:cNvSpPr txBox="1"/>
          <p:nvPr/>
        </p:nvSpPr>
        <p:spPr>
          <a:xfrm>
            <a:off x="5943600" y="5334000"/>
            <a:ext cx="2123851" cy="276999"/>
          </a:xfrm>
          <a:prstGeom prst="rect">
            <a:avLst/>
          </a:prstGeom>
          <a:noFill/>
        </p:spPr>
        <p:txBody>
          <a:bodyPr wrap="none" rtlCol="0">
            <a:spAutoFit/>
          </a:bodyPr>
          <a:lstStyle/>
          <a:p>
            <a:r>
              <a:rPr lang="en-US" sz="1200" dirty="0" smtClean="0"/>
              <a:t>Photo by Amy </a:t>
            </a:r>
            <a:r>
              <a:rPr lang="en-US" sz="1200" dirty="0" err="1" smtClean="0"/>
              <a:t>Selleck</a:t>
            </a:r>
            <a:r>
              <a:rPr lang="en-US" sz="1200" dirty="0" smtClean="0"/>
              <a:t>, Flickr</a:t>
            </a:r>
            <a:endParaRPr lang="en-US" sz="1200" dirty="0"/>
          </a:p>
        </p:txBody>
      </p:sp>
    </p:spTree>
    <p:extLst>
      <p:ext uri="{BB962C8B-B14F-4D97-AF65-F5344CB8AC3E}">
        <p14:creationId xmlns:p14="http://schemas.microsoft.com/office/powerpoint/2010/main" val="1007094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2895600" cy="4572000"/>
          </a:xfrm>
        </p:spPr>
        <p:txBody>
          <a:bodyPr/>
          <a:lstStyle/>
          <a:p>
            <a:r>
              <a:rPr lang="en-US" dirty="0" smtClean="0"/>
              <a:t>Can use virgin coconut oil prudently.</a:t>
            </a:r>
          </a:p>
          <a:p>
            <a:r>
              <a:rPr lang="en-US" dirty="0" smtClean="0"/>
              <a:t>Does not seem to increase heart disease risk.</a:t>
            </a:r>
          </a:p>
          <a:p>
            <a:r>
              <a:rPr lang="en-US" dirty="0" smtClean="0"/>
              <a:t>Is safe to use in small amounts.</a:t>
            </a:r>
          </a:p>
          <a:p>
            <a:r>
              <a:rPr lang="en-US" dirty="0" smtClean="0"/>
              <a:t>Can add flavor to cultural foods.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5935" y="1981200"/>
            <a:ext cx="4572000" cy="3429000"/>
          </a:xfrm>
          <a:prstGeom prst="rect">
            <a:avLst/>
          </a:prstGeom>
        </p:spPr>
      </p:pic>
    </p:spTree>
    <p:extLst>
      <p:ext uri="{BB962C8B-B14F-4D97-AF65-F5344CB8AC3E}">
        <p14:creationId xmlns:p14="http://schemas.microsoft.com/office/powerpoint/2010/main" val="3586174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sz="1900" dirty="0"/>
              <a:t>Monica L. </a:t>
            </a:r>
            <a:r>
              <a:rPr lang="en-US" sz="1900" dirty="0" err="1"/>
              <a:t>Assuncao</a:t>
            </a:r>
            <a:r>
              <a:rPr lang="en-US" sz="1900" dirty="0"/>
              <a:t>,  </a:t>
            </a:r>
            <a:r>
              <a:rPr lang="en-US" sz="1900" dirty="0" err="1"/>
              <a:t>Haroldo</a:t>
            </a:r>
            <a:r>
              <a:rPr lang="en-US" sz="1900" dirty="0"/>
              <a:t> S. Ferreira, </a:t>
            </a:r>
            <a:r>
              <a:rPr lang="en-US" sz="1900" dirty="0" err="1"/>
              <a:t>Aldenir</a:t>
            </a:r>
            <a:r>
              <a:rPr lang="en-US" sz="1900" dirty="0"/>
              <a:t> F. dos Santos, </a:t>
            </a:r>
            <a:r>
              <a:rPr lang="en-US" sz="1900" dirty="0" err="1"/>
              <a:t>Cyro</a:t>
            </a:r>
            <a:r>
              <a:rPr lang="en-US" sz="1900" dirty="0"/>
              <a:t> R. Cabral Jr., </a:t>
            </a:r>
            <a:r>
              <a:rPr lang="en-US" sz="1900" dirty="0" err="1"/>
              <a:t>Telma</a:t>
            </a:r>
            <a:r>
              <a:rPr lang="en-US" sz="1900" dirty="0"/>
              <a:t> M. M. T. Florencio. Effects of Dietary Coconut Oil on the Biochemical  and Anthropometric Profiles of Women Presenting Abdominal Obesity. Lipids (2009) 44:593–601</a:t>
            </a:r>
            <a:r>
              <a:rPr lang="en-US" sz="1900" dirty="0" smtClean="0"/>
              <a:t>.</a:t>
            </a:r>
          </a:p>
          <a:p>
            <a:pPr lvl="0"/>
            <a:r>
              <a:rPr lang="en-US" sz="1900" dirty="0" smtClean="0"/>
              <a:t>Andre C Bach and </a:t>
            </a:r>
            <a:r>
              <a:rPr lang="en-US" sz="1900" dirty="0" err="1" smtClean="0"/>
              <a:t>Vigen</a:t>
            </a:r>
            <a:r>
              <a:rPr lang="en-US" sz="1900" dirty="0" smtClean="0"/>
              <a:t> K </a:t>
            </a:r>
            <a:r>
              <a:rPr lang="en-US" sz="1900" dirty="0" err="1" smtClean="0"/>
              <a:t>Babayan</a:t>
            </a:r>
            <a:r>
              <a:rPr lang="en-US" sz="1900" dirty="0" smtClean="0"/>
              <a:t>. Medium-chain triglycerides: an update. Am. J. </a:t>
            </a:r>
            <a:r>
              <a:rPr lang="en-US" sz="1900" dirty="0" err="1" smtClean="0"/>
              <a:t>clin</a:t>
            </a:r>
            <a:r>
              <a:rPr lang="en-US" sz="1900" dirty="0" smtClean="0"/>
              <a:t>. </a:t>
            </a:r>
            <a:r>
              <a:rPr lang="en-US" sz="1900" dirty="0" err="1" smtClean="0"/>
              <a:t>Nutr</a:t>
            </a:r>
            <a:r>
              <a:rPr lang="en-US" sz="1900" dirty="0" smtClean="0"/>
              <a:t>. 36: 950-962, 1982. </a:t>
            </a:r>
            <a:endParaRPr lang="en-US" sz="1900" dirty="0"/>
          </a:p>
          <a:p>
            <a:pPr lvl="0"/>
            <a:r>
              <a:rPr lang="en-US" sz="1900" dirty="0" err="1" smtClean="0"/>
              <a:t>Preeti</a:t>
            </a:r>
            <a:r>
              <a:rPr lang="en-US" sz="1900" dirty="0" smtClean="0"/>
              <a:t> </a:t>
            </a:r>
            <a:r>
              <a:rPr lang="en-US" sz="1900" dirty="0" err="1"/>
              <a:t>Chandrashekar</a:t>
            </a:r>
            <a:r>
              <a:rPr lang="en-US" sz="1900" dirty="0"/>
              <a:t>, B.R. </a:t>
            </a:r>
            <a:r>
              <a:rPr lang="en-US" sz="1900" dirty="0" err="1"/>
              <a:t>Lokesh</a:t>
            </a:r>
            <a:r>
              <a:rPr lang="en-US" sz="1900" dirty="0"/>
              <a:t>, A.G. </a:t>
            </a:r>
            <a:r>
              <a:rPr lang="en-US" sz="1900" dirty="0" err="1"/>
              <a:t>Gopala</a:t>
            </a:r>
            <a:r>
              <a:rPr lang="en-US" sz="1900" dirty="0"/>
              <a:t> Krishna. </a:t>
            </a:r>
            <a:r>
              <a:rPr lang="en-US" sz="1900" dirty="0" err="1"/>
              <a:t>Hypolipidemic</a:t>
            </a:r>
            <a:r>
              <a:rPr lang="en-US" sz="1900" dirty="0"/>
              <a:t> effect of blends of coconut oil with soybean oil or sunflower oil in experimental rats. Food Chemistry 123 (2010) 728–733. </a:t>
            </a:r>
            <a:endParaRPr lang="en-US" sz="1900" dirty="0" smtClean="0"/>
          </a:p>
          <a:p>
            <a:pPr lvl="0"/>
            <a:r>
              <a:rPr lang="en-US" sz="1900" dirty="0"/>
              <a:t>William E Connor. Importance of n23 fatty acids in health and disease. Am J </a:t>
            </a:r>
            <a:r>
              <a:rPr lang="en-US" sz="1900" dirty="0" err="1"/>
              <a:t>Clin</a:t>
            </a:r>
            <a:r>
              <a:rPr lang="en-US" sz="1900" dirty="0"/>
              <a:t> </a:t>
            </a:r>
            <a:r>
              <a:rPr lang="en-US" sz="1900" dirty="0" err="1"/>
              <a:t>Nutr</a:t>
            </a:r>
            <a:r>
              <a:rPr lang="en-US" sz="1900" dirty="0"/>
              <a:t> 2000;71(</a:t>
            </a:r>
            <a:r>
              <a:rPr lang="en-US" sz="1900" dirty="0" err="1"/>
              <a:t>suppl</a:t>
            </a:r>
            <a:r>
              <a:rPr lang="en-US" sz="1900" dirty="0"/>
              <a:t>):171S–5S.</a:t>
            </a:r>
          </a:p>
          <a:p>
            <a:pPr lvl="0"/>
            <a:r>
              <a:rPr lang="en-US" sz="1900" dirty="0" err="1"/>
              <a:t>Eqbal</a:t>
            </a:r>
            <a:r>
              <a:rPr lang="en-US" sz="1900" dirty="0"/>
              <a:t> M. A. </a:t>
            </a:r>
            <a:r>
              <a:rPr lang="en-US" sz="1900" dirty="0" err="1"/>
              <a:t>Dauqan</a:t>
            </a:r>
            <a:r>
              <a:rPr lang="en-US" sz="1900" dirty="0"/>
              <a:t>, </a:t>
            </a:r>
            <a:r>
              <a:rPr lang="en-US" sz="1900" dirty="0" err="1"/>
              <a:t>Halimah</a:t>
            </a:r>
            <a:r>
              <a:rPr lang="en-US" sz="1900" dirty="0"/>
              <a:t> Abdullah </a:t>
            </a:r>
            <a:r>
              <a:rPr lang="en-US" sz="1900" dirty="0" err="1"/>
              <a:t>Sani</a:t>
            </a:r>
            <a:r>
              <a:rPr lang="en-US" sz="1900" dirty="0"/>
              <a:t>, </a:t>
            </a:r>
            <a:r>
              <a:rPr lang="en-US" sz="1900" dirty="0" err="1"/>
              <a:t>Aminah</a:t>
            </a:r>
            <a:r>
              <a:rPr lang="en-US" sz="1900" dirty="0"/>
              <a:t> Abdullah and </a:t>
            </a:r>
            <a:r>
              <a:rPr lang="en-US" sz="1900" dirty="0" err="1"/>
              <a:t>Zalifah</a:t>
            </a:r>
            <a:r>
              <a:rPr lang="en-US" sz="1900" dirty="0"/>
              <a:t> </a:t>
            </a:r>
            <a:r>
              <a:rPr lang="en-US" sz="1900" dirty="0" err="1"/>
              <a:t>Mohd</a:t>
            </a:r>
            <a:r>
              <a:rPr lang="en-US" sz="1900" dirty="0"/>
              <a:t> </a:t>
            </a:r>
            <a:r>
              <a:rPr lang="en-US" sz="1900" dirty="0" err="1"/>
              <a:t>Kasim</a:t>
            </a:r>
            <a:r>
              <a:rPr lang="en-US" sz="1900" dirty="0"/>
              <a:t>. Fatty Acids Composition of Four Different Vegetable Oils (Red Palm </a:t>
            </a:r>
            <a:r>
              <a:rPr lang="en-US" sz="1900" dirty="0" err="1"/>
              <a:t>Olein</a:t>
            </a:r>
            <a:r>
              <a:rPr lang="en-US" sz="1900" dirty="0"/>
              <a:t>, Palm </a:t>
            </a:r>
            <a:r>
              <a:rPr lang="en-US" sz="1900" dirty="0" err="1"/>
              <a:t>Olein</a:t>
            </a:r>
            <a:r>
              <a:rPr lang="en-US" sz="1900" dirty="0"/>
              <a:t>, Corn Oil and Coconut Oil) by Gas Chromatography. IPCBEE vol.14 (2011). </a:t>
            </a:r>
          </a:p>
          <a:p>
            <a:pPr lvl="0"/>
            <a:r>
              <a:rPr lang="en-US" sz="1900" dirty="0" err="1"/>
              <a:t>Conrado</a:t>
            </a:r>
            <a:r>
              <a:rPr lang="en-US" sz="1900" dirty="0"/>
              <a:t> S. </a:t>
            </a:r>
            <a:r>
              <a:rPr lang="en-US" sz="1900" dirty="0" err="1"/>
              <a:t>Dayrit</a:t>
            </a:r>
            <a:r>
              <a:rPr lang="en-US" sz="1900" dirty="0"/>
              <a:t>. Coconut oil in health and disease: Its and </a:t>
            </a:r>
            <a:r>
              <a:rPr lang="en-US" sz="1900" dirty="0" err="1"/>
              <a:t>monolaurin’s</a:t>
            </a:r>
            <a:r>
              <a:rPr lang="en-US" sz="1900" dirty="0"/>
              <a:t> potential as a cure for HIV/AIDS. </a:t>
            </a:r>
            <a:r>
              <a:rPr lang="en-US" sz="1900" dirty="0" err="1"/>
              <a:t>Cocotech</a:t>
            </a:r>
            <a:r>
              <a:rPr lang="en-US" sz="1900" dirty="0"/>
              <a:t> Conference. Chennai, India. July 25, 2000</a:t>
            </a:r>
            <a:r>
              <a:rPr lang="en-US" sz="1900" dirty="0" smtClean="0"/>
              <a:t>.</a:t>
            </a:r>
            <a:endParaRPr lang="en-US" sz="1900" dirty="0"/>
          </a:p>
          <a:p>
            <a:r>
              <a:rPr lang="en-US" sz="1900" dirty="0"/>
              <a:t>Nicole M. de </a:t>
            </a:r>
            <a:r>
              <a:rPr lang="en-US" sz="1900" dirty="0" err="1"/>
              <a:t>Roos</a:t>
            </a:r>
            <a:r>
              <a:rPr lang="en-US" sz="1900" dirty="0"/>
              <a:t>, Evert G. Schouten and </a:t>
            </a:r>
            <a:r>
              <a:rPr lang="en-US" sz="1900" dirty="0" err="1"/>
              <a:t>Martijn</a:t>
            </a:r>
            <a:r>
              <a:rPr lang="en-US" sz="1900" dirty="0"/>
              <a:t> B. Kata. Consumption of a Solid Fat Rich in </a:t>
            </a:r>
            <a:r>
              <a:rPr lang="en-US" sz="1900" dirty="0" err="1"/>
              <a:t>Lauric</a:t>
            </a:r>
            <a:r>
              <a:rPr lang="en-US" sz="1900" dirty="0"/>
              <a:t> Acid Results in a More Favorable Serum Lipid Proﬁle in Healthy Men and Women than Consumption of a Solid Fat Rich in trans-Fatty Acids. J. </a:t>
            </a:r>
            <a:r>
              <a:rPr lang="en-US" sz="1900" dirty="0" err="1"/>
              <a:t>Nutr</a:t>
            </a:r>
            <a:r>
              <a:rPr lang="en-US" sz="1900" dirty="0"/>
              <a:t>. 131: 242–245, 2001</a:t>
            </a:r>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2585419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a:xfrm>
            <a:off x="457200" y="1524000"/>
            <a:ext cx="8077200" cy="4724400"/>
          </a:xfrm>
        </p:spPr>
        <p:txBody>
          <a:bodyPr>
            <a:noAutofit/>
          </a:bodyPr>
          <a:lstStyle/>
          <a:p>
            <a:pPr lvl="0"/>
            <a:r>
              <a:rPr lang="en-US" sz="1600" dirty="0" smtClean="0"/>
              <a:t>Alan </a:t>
            </a:r>
            <a:r>
              <a:rPr lang="en-US" sz="1600" dirty="0"/>
              <a:t>B. </a:t>
            </a:r>
            <a:r>
              <a:rPr lang="en-US" sz="1600" dirty="0" err="1"/>
              <a:t>Feranil</a:t>
            </a:r>
            <a:r>
              <a:rPr lang="en-US" sz="1600" dirty="0"/>
              <a:t>, </a:t>
            </a:r>
            <a:r>
              <a:rPr lang="en-US" sz="1600" dirty="0" err="1"/>
              <a:t>Paulita</a:t>
            </a:r>
            <a:r>
              <a:rPr lang="en-US" sz="1600" dirty="0"/>
              <a:t> L. </a:t>
            </a:r>
            <a:r>
              <a:rPr lang="en-US" sz="1600" dirty="0" err="1"/>
              <a:t>Duazo</a:t>
            </a:r>
            <a:r>
              <a:rPr lang="en-US" sz="1600" dirty="0"/>
              <a:t>, Christopher W. </a:t>
            </a:r>
            <a:r>
              <a:rPr lang="en-US" sz="1600" dirty="0" err="1"/>
              <a:t>Kuzawa</a:t>
            </a:r>
            <a:r>
              <a:rPr lang="en-US" sz="1600" dirty="0"/>
              <a:t>, and Linda S. Adair. Coconut oil predicts a beneficial lipid profile in pre-menopausal women in the Philippines. Asia Pac J </a:t>
            </a:r>
            <a:r>
              <a:rPr lang="en-US" sz="1600" dirty="0" err="1"/>
              <a:t>Clin</a:t>
            </a:r>
            <a:r>
              <a:rPr lang="en-US" sz="1600" dirty="0"/>
              <a:t> </a:t>
            </a:r>
            <a:r>
              <a:rPr lang="en-US" sz="1600" dirty="0" err="1"/>
              <a:t>Nutr</a:t>
            </a:r>
            <a:r>
              <a:rPr lang="en-US" sz="1600" dirty="0"/>
              <a:t>. 2011 ; 20(2):190–195.</a:t>
            </a:r>
          </a:p>
          <a:p>
            <a:pPr lvl="0"/>
            <a:r>
              <a:rPr lang="en-US" sz="1600" dirty="0"/>
              <a:t>William S. Harris, </a:t>
            </a:r>
            <a:r>
              <a:rPr lang="en-US" sz="1600" dirty="0" err="1"/>
              <a:t>Dariush</a:t>
            </a:r>
            <a:r>
              <a:rPr lang="en-US" sz="1600" dirty="0"/>
              <a:t> </a:t>
            </a:r>
            <a:r>
              <a:rPr lang="en-US" sz="1600" dirty="0" err="1"/>
              <a:t>Mozaffarian</a:t>
            </a:r>
            <a:r>
              <a:rPr lang="en-US" sz="1600" dirty="0"/>
              <a:t>, Eric </a:t>
            </a:r>
            <a:r>
              <a:rPr lang="en-US" sz="1600" dirty="0" err="1"/>
              <a:t>Rimm</a:t>
            </a:r>
            <a:r>
              <a:rPr lang="en-US" sz="1600" dirty="0"/>
              <a:t>, Penny Kris-</a:t>
            </a:r>
            <a:r>
              <a:rPr lang="en-US" sz="1600" dirty="0" err="1"/>
              <a:t>Etherton</a:t>
            </a:r>
            <a:r>
              <a:rPr lang="en-US" sz="1600" dirty="0"/>
              <a:t>, Lawrence L. </a:t>
            </a:r>
            <a:r>
              <a:rPr lang="en-US" sz="1600" dirty="0" err="1"/>
              <a:t>Rudel</a:t>
            </a:r>
            <a:r>
              <a:rPr lang="en-US" sz="1600" dirty="0"/>
              <a:t>, Lawrence J. </a:t>
            </a:r>
            <a:r>
              <a:rPr lang="en-US" sz="1600" dirty="0" err="1"/>
              <a:t>Appel</a:t>
            </a:r>
            <a:r>
              <a:rPr lang="en-US" sz="1600" dirty="0"/>
              <a:t>, Marguerite M. </a:t>
            </a:r>
            <a:r>
              <a:rPr lang="en-US" sz="1600" dirty="0" err="1"/>
              <a:t>Engler</a:t>
            </a:r>
            <a:r>
              <a:rPr lang="en-US" sz="1600" dirty="0"/>
              <a:t>, Mary B. </a:t>
            </a:r>
            <a:r>
              <a:rPr lang="en-US" sz="1600" dirty="0" err="1"/>
              <a:t>Engler</a:t>
            </a:r>
            <a:r>
              <a:rPr lang="en-US" sz="1600" dirty="0"/>
              <a:t> and Frank Sacks. Omega-6 Fatty Acids and Risk for Cardiovascular Disease : A Science Advisory From the American Heart Association Nutrition Subcommittee of the Council on Nutrition, Physical Activity, and Metabolism; Council on Cardiovascular Nursing; and Council on Epidemiology and Prevention. Circulation. 2009;119:902-907.</a:t>
            </a:r>
          </a:p>
          <a:p>
            <a:pPr lvl="0"/>
            <a:r>
              <a:rPr lang="en-US" sz="1600" dirty="0" smtClean="0"/>
              <a:t>Edward </a:t>
            </a:r>
            <a:r>
              <a:rPr lang="en-US" sz="1600" dirty="0"/>
              <a:t>D. </a:t>
            </a:r>
            <a:r>
              <a:rPr lang="en-US" sz="1600" dirty="0" err="1"/>
              <a:t>Korn</a:t>
            </a:r>
            <a:r>
              <a:rPr lang="en-US" sz="1600" dirty="0"/>
              <a:t>. Clearing factor, a Heparin activated lipoprotein lipase: II. Substrate specificity and activation of coconut oil. J. Biol. Chem. 1955, 215:15-26.</a:t>
            </a:r>
          </a:p>
          <a:p>
            <a:pPr lvl="0"/>
            <a:r>
              <a:rPr lang="en-US" sz="1600" dirty="0" smtClean="0"/>
              <a:t>Charles </a:t>
            </a:r>
            <a:r>
              <a:rPr lang="en-US" sz="1600" dirty="0"/>
              <a:t>S. </a:t>
            </a:r>
            <a:r>
              <a:rPr lang="en-US" sz="1600" dirty="0" err="1" smtClean="0"/>
              <a:t>Lieber</a:t>
            </a:r>
            <a:r>
              <a:rPr lang="en-US" sz="1600" dirty="0" smtClean="0"/>
              <a:t>, Andre </a:t>
            </a:r>
            <a:r>
              <a:rPr lang="en-US" sz="1600" dirty="0" err="1" smtClean="0"/>
              <a:t>LeFevre</a:t>
            </a:r>
            <a:r>
              <a:rPr lang="en-US" sz="1600" dirty="0" smtClean="0"/>
              <a:t>, Norton Spritz, Lawrence </a:t>
            </a:r>
            <a:r>
              <a:rPr lang="en-US" sz="1600" dirty="0" err="1" smtClean="0"/>
              <a:t>Feinman</a:t>
            </a:r>
            <a:r>
              <a:rPr lang="en-US" sz="1600" dirty="0" smtClean="0"/>
              <a:t>, and </a:t>
            </a:r>
            <a:r>
              <a:rPr lang="en-US" sz="1600" dirty="0" err="1" smtClean="0"/>
              <a:t>Leonore</a:t>
            </a:r>
            <a:r>
              <a:rPr lang="en-US" sz="1600" dirty="0" smtClean="0"/>
              <a:t> </a:t>
            </a:r>
            <a:r>
              <a:rPr lang="en-US" sz="1600" dirty="0"/>
              <a:t>M. </a:t>
            </a:r>
            <a:r>
              <a:rPr lang="en-US" sz="1600" dirty="0" err="1" smtClean="0"/>
              <a:t>DeCarli</a:t>
            </a:r>
            <a:r>
              <a:rPr lang="en-US" sz="1600" dirty="0" smtClean="0"/>
              <a:t>. </a:t>
            </a:r>
            <a:r>
              <a:rPr lang="en-US" sz="1600" dirty="0"/>
              <a:t>Difference in Hepatic Metabolism of Long- and Medium-Chain Fatty Acids: the Role of Fatty Acid Chain Length in the Production of the Alcoholic Fatty Liver. The Journal of Clinical Investigation Vol. 46, No. 9, 1967.</a:t>
            </a:r>
          </a:p>
          <a:p>
            <a:pPr lvl="0"/>
            <a:r>
              <a:rPr lang="en-US" sz="1600" dirty="0"/>
              <a:t>D </a:t>
            </a:r>
            <a:r>
              <a:rPr lang="en-US" sz="1600" dirty="0" err="1"/>
              <a:t>Mozaffarian</a:t>
            </a:r>
            <a:r>
              <a:rPr lang="en-US" sz="1600" dirty="0"/>
              <a:t> and R Clarke. Quantitative effects on cardiovascular risk factors and coronary heart disease risk of replacing partially hydrogenated vegetable oils with other fats and oils. European Journal of Clinical Nutrition (2009) 63, S22–S33</a:t>
            </a:r>
            <a:r>
              <a:rPr lang="en-US" sz="1600" dirty="0" smtClean="0"/>
              <a:t>.</a:t>
            </a:r>
            <a:endParaRPr lang="en-US" sz="1600" dirty="0"/>
          </a:p>
        </p:txBody>
      </p:sp>
    </p:spTree>
    <p:extLst>
      <p:ext uri="{BB962C8B-B14F-4D97-AF65-F5344CB8AC3E}">
        <p14:creationId xmlns:p14="http://schemas.microsoft.com/office/powerpoint/2010/main" val="1536172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endParaRPr lang="en-US" dirty="0"/>
          </a:p>
          <a:p>
            <a:endParaRPr lang="en-US" dirty="0" smtClean="0"/>
          </a:p>
          <a:p>
            <a:endParaRPr lang="en-US" dirty="0"/>
          </a:p>
        </p:txBody>
      </p:sp>
      <p:sp>
        <p:nvSpPr>
          <p:cNvPr id="4" name="Content Placeholder 2"/>
          <p:cNvSpPr txBox="1">
            <a:spLocks/>
          </p:cNvSpPr>
          <p:nvPr/>
        </p:nvSpPr>
        <p:spPr>
          <a:xfrm>
            <a:off x="609600" y="1447800"/>
            <a:ext cx="8229600" cy="4876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0"/>
            <a:r>
              <a:rPr lang="en-US" sz="1600" dirty="0"/>
              <a:t>K.G. </a:t>
            </a:r>
            <a:r>
              <a:rPr lang="en-US" sz="1600" dirty="0" err="1"/>
              <a:t>Nevin</a:t>
            </a:r>
            <a:r>
              <a:rPr lang="en-US" sz="1600" dirty="0"/>
              <a:t>, T. </a:t>
            </a:r>
            <a:r>
              <a:rPr lang="en-US" sz="1600" dirty="0" err="1"/>
              <a:t>Rajamohan</a:t>
            </a:r>
            <a:r>
              <a:rPr lang="en-US" sz="1600" dirty="0"/>
              <a:t>. Virgin coconut oil supplemented diet increases the antioxidant status in rats. Food Chemistry 99 (2006) 260–266.</a:t>
            </a:r>
          </a:p>
          <a:p>
            <a:pPr lvl="0"/>
            <a:r>
              <a:rPr lang="en-US" sz="1600" dirty="0"/>
              <a:t>K.G. </a:t>
            </a:r>
            <a:r>
              <a:rPr lang="en-US" sz="1600" dirty="0" err="1"/>
              <a:t>Nevin</a:t>
            </a:r>
            <a:r>
              <a:rPr lang="en-US" sz="1600" dirty="0"/>
              <a:t>, T. </a:t>
            </a:r>
            <a:r>
              <a:rPr lang="en-US" sz="1600" dirty="0" err="1"/>
              <a:t>Rajamohan</a:t>
            </a:r>
            <a:r>
              <a:rPr lang="en-US" sz="1600" dirty="0"/>
              <a:t>. Influence of virgin coconut oil on blood coagulation factors, lipid levels and LDL oxidation in cholesterol fed Sprague </a:t>
            </a:r>
            <a:r>
              <a:rPr lang="en-US" sz="1600" dirty="0" err="1"/>
              <a:t>Dawley</a:t>
            </a:r>
            <a:r>
              <a:rPr lang="en-US" sz="1600" dirty="0"/>
              <a:t> rats. European e-Journal of Clinical Nutrition and Metabolism (2008) 3, e1ee8. </a:t>
            </a:r>
          </a:p>
          <a:p>
            <a:pPr lvl="0"/>
            <a:r>
              <a:rPr lang="en-US" sz="1600" dirty="0"/>
              <a:t>John B. </a:t>
            </a:r>
            <a:r>
              <a:rPr lang="en-US" sz="1600" dirty="0" err="1"/>
              <a:t>Ohlrogge</a:t>
            </a:r>
            <a:r>
              <a:rPr lang="en-US" sz="1600" dirty="0"/>
              <a:t>.  Regulation of fatty acid synthesis. </a:t>
            </a:r>
            <a:r>
              <a:rPr lang="en-US" sz="1600" dirty="0" err="1"/>
              <a:t>Annu</a:t>
            </a:r>
            <a:r>
              <a:rPr lang="en-US" sz="1600" dirty="0"/>
              <a:t>. Rev. Plant Physiol. Plant Mol. Biol. 1997. 48:109–136. </a:t>
            </a:r>
          </a:p>
          <a:p>
            <a:pPr lvl="0"/>
            <a:r>
              <a:rPr lang="en-US" sz="1600" dirty="0"/>
              <a:t>A.R. </a:t>
            </a:r>
            <a:r>
              <a:rPr lang="en-US" sz="1600" dirty="0" err="1"/>
              <a:t>Oyi</a:t>
            </a:r>
            <a:r>
              <a:rPr lang="en-US" sz="1600" dirty="0"/>
              <a:t>, J.A. </a:t>
            </a:r>
            <a:r>
              <a:rPr lang="en-US" sz="1600" dirty="0" err="1"/>
              <a:t>Onaolapo</a:t>
            </a:r>
            <a:r>
              <a:rPr lang="en-US" sz="1600" dirty="0"/>
              <a:t> and R.C. Obi. Formulation and Antimicrobial Studies of Coconut (</a:t>
            </a:r>
            <a:r>
              <a:rPr lang="en-US" sz="1600" dirty="0" err="1"/>
              <a:t>Cocos</a:t>
            </a:r>
            <a:r>
              <a:rPr lang="en-US" sz="1600" dirty="0"/>
              <a:t> </a:t>
            </a:r>
            <a:r>
              <a:rPr lang="en-US" sz="1600" dirty="0" err="1"/>
              <a:t>nucifera</a:t>
            </a:r>
            <a:r>
              <a:rPr lang="en-US" sz="1600" dirty="0"/>
              <a:t> </a:t>
            </a:r>
            <a:r>
              <a:rPr lang="en-US" sz="1600" dirty="0" err="1"/>
              <a:t>Linne</a:t>
            </a:r>
            <a:r>
              <a:rPr lang="en-US" sz="1600" dirty="0"/>
              <a:t>) Oil. Research Journal of Applied Sciences, Engineering and Technology 2(2): 133-137, 2010. </a:t>
            </a:r>
          </a:p>
          <a:p>
            <a:pPr lvl="0"/>
            <a:r>
              <a:rPr lang="en-US" sz="1600" dirty="0"/>
              <a:t>Andrea A. </a:t>
            </a:r>
            <a:r>
              <a:rPr lang="en-US" sz="1600" dirty="0" err="1"/>
              <a:t>Papamandjaris</a:t>
            </a:r>
            <a:r>
              <a:rPr lang="en-US" sz="1600" dirty="0"/>
              <a:t>, Diane E. MacDougall, and Peter J.H. Jones. </a:t>
            </a:r>
            <a:r>
              <a:rPr lang="en-US" sz="1600" dirty="0" err="1" smtClean="0"/>
              <a:t>Minireview</a:t>
            </a:r>
            <a:r>
              <a:rPr lang="en-US" sz="1600" dirty="0" smtClean="0"/>
              <a:t>. Medium chain fatty acid metabolism and energy expenditure: Obesity treatment implications. </a:t>
            </a:r>
            <a:r>
              <a:rPr lang="en-US" sz="1600" dirty="0"/>
              <a:t>Life Sciences 62:14, 203-1215,1998.</a:t>
            </a:r>
          </a:p>
          <a:p>
            <a:pPr lvl="0"/>
            <a:r>
              <a:rPr lang="en-US" sz="1600" dirty="0"/>
              <a:t>Haji Ibrahim  Haji Abr. </a:t>
            </a:r>
            <a:r>
              <a:rPr lang="en-US" sz="1600" dirty="0" err="1"/>
              <a:t>Rahman</a:t>
            </a:r>
            <a:r>
              <a:rPr lang="en-US" sz="1600" dirty="0"/>
              <a:t>. The chemistry of coconut oil. 2000.</a:t>
            </a:r>
          </a:p>
          <a:p>
            <a:pPr lvl="0"/>
            <a:r>
              <a:rPr lang="en-US" sz="1600" dirty="0" err="1" smtClean="0"/>
              <a:t>Malongil</a:t>
            </a:r>
            <a:r>
              <a:rPr lang="en-US" sz="1600" dirty="0" smtClean="0"/>
              <a:t> </a:t>
            </a:r>
            <a:r>
              <a:rPr lang="en-US" sz="1600" dirty="0"/>
              <a:t>B. </a:t>
            </a:r>
            <a:r>
              <a:rPr lang="en-US" sz="1600" dirty="0" err="1" smtClean="0"/>
              <a:t>Reena</a:t>
            </a:r>
            <a:r>
              <a:rPr lang="en-US" sz="1600" dirty="0" smtClean="0"/>
              <a:t> and </a:t>
            </a:r>
            <a:r>
              <a:rPr lang="en-US" sz="1600" dirty="0" err="1" smtClean="0"/>
              <a:t>Belur</a:t>
            </a:r>
            <a:r>
              <a:rPr lang="en-US" sz="1600" dirty="0" smtClean="0"/>
              <a:t> </a:t>
            </a:r>
            <a:r>
              <a:rPr lang="en-US" sz="1600" dirty="0"/>
              <a:t>R. </a:t>
            </a:r>
            <a:r>
              <a:rPr lang="en-US" sz="1600" dirty="0" err="1" smtClean="0"/>
              <a:t>Lokesh</a:t>
            </a:r>
            <a:r>
              <a:rPr lang="en-US" sz="1600" dirty="0" smtClean="0"/>
              <a:t>. </a:t>
            </a:r>
            <a:r>
              <a:rPr lang="en-US" sz="1600" dirty="0" err="1"/>
              <a:t>Hypolipidemic</a:t>
            </a:r>
            <a:r>
              <a:rPr lang="en-US" sz="1600" dirty="0"/>
              <a:t> Effect of Oils with Balanced Amounts of Fatty Acids Obtained by Blending and </a:t>
            </a:r>
            <a:r>
              <a:rPr lang="en-US" sz="1600" dirty="0" err="1"/>
              <a:t>Interesterification</a:t>
            </a:r>
            <a:r>
              <a:rPr lang="en-US" sz="1600" dirty="0"/>
              <a:t> of Coconut Oil with Rice Bran Oil or Sesame Oil. J. Agric. Food Chem. 2007, 55, 10461–10469</a:t>
            </a:r>
            <a:r>
              <a:rPr lang="en-US" sz="1600" dirty="0" smtClean="0"/>
              <a:t>.</a:t>
            </a:r>
            <a:endParaRPr lang="en-US" sz="1600" dirty="0"/>
          </a:p>
        </p:txBody>
      </p:sp>
    </p:spTree>
    <p:extLst>
      <p:ext uri="{BB962C8B-B14F-4D97-AF65-F5344CB8AC3E}">
        <p14:creationId xmlns:p14="http://schemas.microsoft.com/office/powerpoint/2010/main" val="247069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lvl="0"/>
            <a:r>
              <a:rPr lang="en-US" sz="1600" dirty="0"/>
              <a:t>M.B. </a:t>
            </a:r>
            <a:r>
              <a:rPr lang="en-US" sz="1600" dirty="0" err="1"/>
              <a:t>Reena</a:t>
            </a:r>
            <a:r>
              <a:rPr lang="en-US" sz="1600" dirty="0"/>
              <a:t> , </a:t>
            </a:r>
            <a:r>
              <a:rPr lang="en-US" sz="1600" dirty="0" err="1"/>
              <a:t>T.P.Krishnakantha</a:t>
            </a:r>
            <a:r>
              <a:rPr lang="en-US" sz="1600" dirty="0"/>
              <a:t> , </a:t>
            </a:r>
            <a:r>
              <a:rPr lang="en-US" sz="1600" dirty="0" err="1"/>
              <a:t>B.R.Lokesh</a:t>
            </a:r>
            <a:r>
              <a:rPr lang="en-US" sz="1600" dirty="0"/>
              <a:t>. Lowering of platelet aggregation and serum eicosanoid levels in rats fed with a diet containing coconut oil blends with rice bran oil or sesame oil. Prostaglandins, </a:t>
            </a:r>
            <a:r>
              <a:rPr lang="en-US" sz="1600" dirty="0" err="1"/>
              <a:t>Leukotrienes</a:t>
            </a:r>
            <a:r>
              <a:rPr lang="en-US" sz="1600" dirty="0"/>
              <a:t> and Essential Fatty Acids 83 (2010) 151-160.</a:t>
            </a:r>
          </a:p>
          <a:p>
            <a:pPr lvl="0"/>
            <a:r>
              <a:rPr lang="en-US" sz="1600" dirty="0"/>
              <a:t>Patty W </a:t>
            </a:r>
            <a:r>
              <a:rPr lang="en-US" sz="1600" dirty="0" err="1"/>
              <a:t>Siri-Tarino</a:t>
            </a:r>
            <a:r>
              <a:rPr lang="en-US" sz="1600" dirty="0"/>
              <a:t>, Qi Sun, Frank B Hu, and Ronald M Krauss. Saturated fat, carbohydrate, and cardiovascular disease. Am J </a:t>
            </a:r>
            <a:r>
              <a:rPr lang="en-US" sz="1600" dirty="0" err="1"/>
              <a:t>Clin</a:t>
            </a:r>
            <a:r>
              <a:rPr lang="en-US" sz="1600" dirty="0"/>
              <a:t> </a:t>
            </a:r>
            <a:r>
              <a:rPr lang="en-US" sz="1600" dirty="0" err="1"/>
              <a:t>Nutr</a:t>
            </a:r>
            <a:r>
              <a:rPr lang="en-US" sz="1600" dirty="0"/>
              <a:t> 2010;91:502–9.</a:t>
            </a:r>
          </a:p>
          <a:p>
            <a:r>
              <a:rPr lang="en-US" sz="1600" dirty="0" err="1" smtClean="0"/>
              <a:t>Kapila</a:t>
            </a:r>
            <a:r>
              <a:rPr lang="en-US" sz="1600" dirty="0" smtClean="0"/>
              <a:t> </a:t>
            </a:r>
            <a:r>
              <a:rPr lang="en-US" sz="1600" dirty="0"/>
              <a:t>N. </a:t>
            </a:r>
            <a:r>
              <a:rPr lang="en-US" sz="1600" dirty="0" err="1"/>
              <a:t>Seneviratne</a:t>
            </a:r>
            <a:r>
              <a:rPr lang="en-US" sz="1600" dirty="0"/>
              <a:t>, </a:t>
            </a:r>
            <a:r>
              <a:rPr lang="en-US" sz="1600" dirty="0" err="1"/>
              <a:t>Chamil</a:t>
            </a:r>
            <a:r>
              <a:rPr lang="en-US" sz="1600" dirty="0"/>
              <a:t> D. </a:t>
            </a:r>
            <a:r>
              <a:rPr lang="en-US" sz="1600" dirty="0" err="1"/>
              <a:t>HapuarachchI</a:t>
            </a:r>
            <a:r>
              <a:rPr lang="en-US" sz="1600" dirty="0"/>
              <a:t>, </a:t>
            </a:r>
            <a:r>
              <a:rPr lang="en-US" sz="1600" dirty="0" err="1"/>
              <a:t>Sagarika</a:t>
            </a:r>
            <a:r>
              <a:rPr lang="en-US" sz="1600" dirty="0"/>
              <a:t> </a:t>
            </a:r>
            <a:r>
              <a:rPr lang="en-US" sz="1600" dirty="0" err="1"/>
              <a:t>Eka</a:t>
            </a:r>
            <a:r>
              <a:rPr lang="en-US" sz="1600" dirty="0"/>
              <a:t>. Comparison of the phenolic-dependent antioxidant properties of coconut oil extracted under cold and hot conditions. Food Chemistry 114 (2009) 1444–1449.</a:t>
            </a:r>
          </a:p>
          <a:p>
            <a:pPr lvl="0"/>
            <a:r>
              <a:rPr lang="en-US" sz="1600" dirty="0" smtClean="0"/>
              <a:t>Marie-Pierre </a:t>
            </a:r>
            <a:r>
              <a:rPr lang="en-US" sz="1600" dirty="0"/>
              <a:t>St-</a:t>
            </a:r>
            <a:r>
              <a:rPr lang="en-US" sz="1600" dirty="0" err="1"/>
              <a:t>Onge</a:t>
            </a:r>
            <a:r>
              <a:rPr lang="en-US" sz="1600" dirty="0"/>
              <a:t> and Peter J. H. Jones. Physiological Effects of Medium-Chain Triglycerides: Potential Agents in the Prevention of Obesity. J. </a:t>
            </a:r>
            <a:r>
              <a:rPr lang="en-US" sz="1600" dirty="0" err="1"/>
              <a:t>Nutr</a:t>
            </a:r>
            <a:r>
              <a:rPr lang="en-US" sz="1600" dirty="0"/>
              <a:t>. 132: 329–332, 2002.</a:t>
            </a:r>
          </a:p>
          <a:p>
            <a:pPr lvl="0"/>
            <a:r>
              <a:rPr lang="en-US" sz="1600" dirty="0"/>
              <a:t>M. K. </a:t>
            </a:r>
            <a:r>
              <a:rPr lang="en-US" sz="1600" dirty="0" smtClean="0"/>
              <a:t>Vu, </a:t>
            </a:r>
            <a:r>
              <a:rPr lang="en-US" sz="1600" dirty="0"/>
              <a:t>M. </a:t>
            </a:r>
            <a:r>
              <a:rPr lang="en-US" sz="1600" dirty="0" err="1" smtClean="0"/>
              <a:t>Verkijk</a:t>
            </a:r>
            <a:r>
              <a:rPr lang="en-US" sz="1600" dirty="0" smtClean="0"/>
              <a:t>, </a:t>
            </a:r>
            <a:r>
              <a:rPr lang="en-US" sz="1600" dirty="0"/>
              <a:t>E. S. M. </a:t>
            </a:r>
            <a:r>
              <a:rPr lang="en-US" sz="1600" dirty="0" smtClean="0"/>
              <a:t>Muller, </a:t>
            </a:r>
            <a:r>
              <a:rPr lang="en-US" sz="1600" dirty="0"/>
              <a:t>I. </a:t>
            </a:r>
            <a:r>
              <a:rPr lang="en-US" sz="1600" dirty="0" err="1" smtClean="0"/>
              <a:t>Biemond</a:t>
            </a:r>
            <a:r>
              <a:rPr lang="en-US" sz="1600" dirty="0" smtClean="0"/>
              <a:t>, </a:t>
            </a:r>
            <a:r>
              <a:rPr lang="en-US" sz="1600" dirty="0"/>
              <a:t>C. B. H. W. </a:t>
            </a:r>
            <a:r>
              <a:rPr lang="en-US" sz="1600" dirty="0" err="1" smtClean="0"/>
              <a:t>Lamers</a:t>
            </a:r>
            <a:r>
              <a:rPr lang="en-US" sz="1600" dirty="0" smtClean="0"/>
              <a:t>, </a:t>
            </a:r>
            <a:r>
              <a:rPr lang="en-US" sz="1600" dirty="0"/>
              <a:t>A. A. M. </a:t>
            </a:r>
            <a:r>
              <a:rPr lang="en-US" sz="1600" dirty="0" err="1" smtClean="0"/>
              <a:t>Masclee</a:t>
            </a:r>
            <a:r>
              <a:rPr lang="en-US" sz="1600" dirty="0" smtClean="0"/>
              <a:t>. </a:t>
            </a:r>
            <a:r>
              <a:rPr lang="en-US" sz="1600" dirty="0"/>
              <a:t>Medium chain triglycerides activate distal but not proximal gut hormones. Clinical Nutrition (1999) 18(6): 359-363. </a:t>
            </a:r>
          </a:p>
          <a:p>
            <a:pPr lvl="0"/>
            <a:r>
              <a:rPr lang="en-US" sz="1600" dirty="0" err="1"/>
              <a:t>Lih</a:t>
            </a:r>
            <a:r>
              <a:rPr lang="en-US" sz="1600" dirty="0"/>
              <a:t>-ling Wang, </a:t>
            </a:r>
            <a:r>
              <a:rPr lang="en-US" sz="1600" dirty="0" err="1"/>
              <a:t>Bao-kang</a:t>
            </a:r>
            <a:r>
              <a:rPr lang="en-US" sz="1600" dirty="0"/>
              <a:t> Yang, Kirk L. </a:t>
            </a:r>
            <a:r>
              <a:rPr lang="en-US" sz="1600" dirty="0" err="1"/>
              <a:t>Parkin</a:t>
            </a:r>
            <a:r>
              <a:rPr lang="en-US" sz="1600" dirty="0"/>
              <a:t> and Eric A. Johnson. Inhibition of Listeria </a:t>
            </a:r>
            <a:r>
              <a:rPr lang="en-US" sz="1600" dirty="0" err="1"/>
              <a:t>monocytogenes</a:t>
            </a:r>
            <a:r>
              <a:rPr lang="en-US" sz="1600" dirty="0"/>
              <a:t> by </a:t>
            </a:r>
            <a:r>
              <a:rPr lang="en-US" sz="1600" dirty="0" err="1"/>
              <a:t>Monoacylglycerols</a:t>
            </a:r>
            <a:r>
              <a:rPr lang="en-US" sz="1600" dirty="0"/>
              <a:t> Synthesized from Coconut Oil and </a:t>
            </a:r>
            <a:r>
              <a:rPr lang="en-US" sz="1600" dirty="0" err="1"/>
              <a:t>Milkfat</a:t>
            </a:r>
            <a:r>
              <a:rPr lang="en-US" sz="1600" dirty="0"/>
              <a:t> by Lipase-Catalyzed </a:t>
            </a:r>
            <a:r>
              <a:rPr lang="en-US" sz="1600" dirty="0" err="1"/>
              <a:t>Glycerolysis</a:t>
            </a:r>
            <a:r>
              <a:rPr lang="en-US" sz="1600" dirty="0"/>
              <a:t>. J. </a:t>
            </a:r>
            <a:r>
              <a:rPr lang="en-US" sz="1600" dirty="0" err="1"/>
              <a:t>Agrlc</a:t>
            </a:r>
            <a:r>
              <a:rPr lang="en-US" sz="1600" dirty="0"/>
              <a:t>. Food Chem. 1993, 41, 1000-1005.</a:t>
            </a:r>
          </a:p>
          <a:p>
            <a:endParaRPr lang="en-US" dirty="0"/>
          </a:p>
        </p:txBody>
      </p:sp>
    </p:spTree>
    <p:extLst>
      <p:ext uri="{BB962C8B-B14F-4D97-AF65-F5344CB8AC3E}">
        <p14:creationId xmlns:p14="http://schemas.microsoft.com/office/powerpoint/2010/main" val="1118280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860" y="3581400"/>
            <a:ext cx="2233612" cy="22336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406" y="1295400"/>
            <a:ext cx="2225066" cy="2225066"/>
          </a:xfrm>
          <a:prstGeom prst="rect">
            <a:avLst/>
          </a:prstGeom>
        </p:spPr>
      </p:pic>
      <p:sp>
        <p:nvSpPr>
          <p:cNvPr id="6" name="Content Placeholder 5"/>
          <p:cNvSpPr>
            <a:spLocks noGrp="1"/>
          </p:cNvSpPr>
          <p:nvPr>
            <p:ph idx="1"/>
          </p:nvPr>
        </p:nvSpPr>
        <p:spPr>
          <a:xfrm>
            <a:off x="609600" y="1600200"/>
            <a:ext cx="4495800" cy="4876800"/>
          </a:xfrm>
        </p:spPr>
        <p:txBody>
          <a:bodyPr/>
          <a:lstStyle/>
          <a:p>
            <a:r>
              <a:rPr lang="en-US" dirty="0" smtClean="0"/>
              <a:t>Coconut oil comes from the meat of matured coconuts harvested from the coconut palm. It is used in food, medicine and in the industry. Coconut oil is high in saturated fat content, and because of it, it has a long self-life. </a:t>
            </a:r>
            <a:endParaRPr lang="en-US" dirty="0"/>
          </a:p>
        </p:txBody>
      </p:sp>
    </p:spTree>
    <p:extLst>
      <p:ext uri="{BB962C8B-B14F-4D97-AF65-F5344CB8AC3E}">
        <p14:creationId xmlns:p14="http://schemas.microsoft.com/office/powerpoint/2010/main" val="415546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and fatty acids in human health</a:t>
            </a:r>
            <a:endParaRPr lang="en-US" dirty="0"/>
          </a:p>
        </p:txBody>
      </p:sp>
      <p:sp>
        <p:nvSpPr>
          <p:cNvPr id="3" name="Content Placeholder 2"/>
          <p:cNvSpPr>
            <a:spLocks noGrp="1"/>
          </p:cNvSpPr>
          <p:nvPr>
            <p:ph idx="1"/>
          </p:nvPr>
        </p:nvSpPr>
        <p:spPr/>
        <p:txBody>
          <a:bodyPr/>
          <a:lstStyle/>
          <a:p>
            <a:pPr marL="0" indent="0">
              <a:buNone/>
            </a:pPr>
            <a:r>
              <a:rPr lang="en-US" dirty="0" smtClean="0"/>
              <a:t>Fat is an important component of the diet:</a:t>
            </a:r>
          </a:p>
          <a:p>
            <a:r>
              <a:rPr lang="en-US" dirty="0" smtClean="0"/>
              <a:t>It is used for making many hormones</a:t>
            </a:r>
          </a:p>
          <a:p>
            <a:r>
              <a:rPr lang="en-US" dirty="0" smtClean="0"/>
              <a:t>It protects our nerves and internal organs as a thermal covering</a:t>
            </a:r>
          </a:p>
          <a:p>
            <a:r>
              <a:rPr lang="en-US" dirty="0" smtClean="0"/>
              <a:t>It is essential for growth</a:t>
            </a:r>
          </a:p>
          <a:p>
            <a:pPr lvl="1"/>
            <a:r>
              <a:rPr lang="en-US" dirty="0"/>
              <a:t>Some fatty acids are essential, we must get them from the diet, and they are used to make important </a:t>
            </a:r>
            <a:r>
              <a:rPr lang="en-US" dirty="0" smtClean="0"/>
              <a:t>compounds for growth and in </a:t>
            </a:r>
            <a:r>
              <a:rPr lang="en-US" dirty="0"/>
              <a:t>metabolism</a:t>
            </a:r>
          </a:p>
          <a:p>
            <a:r>
              <a:rPr lang="en-US" dirty="0" smtClean="0"/>
              <a:t>It is used for energy</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495800"/>
            <a:ext cx="1423094" cy="2133600"/>
          </a:xfrm>
          <a:prstGeom prst="rect">
            <a:avLst/>
          </a:prstGeom>
        </p:spPr>
      </p:pic>
    </p:spTree>
    <p:extLst>
      <p:ext uri="{BB962C8B-B14F-4D97-AF65-F5344CB8AC3E}">
        <p14:creationId xmlns:p14="http://schemas.microsoft.com/office/powerpoint/2010/main" val="2721254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Fatty Acids</a:t>
            </a:r>
            <a:endParaRPr lang="en-US" dirty="0"/>
          </a:p>
        </p:txBody>
      </p:sp>
      <p:sp>
        <p:nvSpPr>
          <p:cNvPr id="3" name="Content Placeholder 2"/>
          <p:cNvSpPr>
            <a:spLocks noGrp="1"/>
          </p:cNvSpPr>
          <p:nvPr>
            <p:ph idx="1"/>
          </p:nvPr>
        </p:nvSpPr>
        <p:spPr/>
        <p:txBody>
          <a:bodyPr/>
          <a:lstStyle/>
          <a:p>
            <a:r>
              <a:rPr lang="en-US" dirty="0" smtClean="0"/>
              <a:t>Not all fats are created equal.</a:t>
            </a:r>
          </a:p>
          <a:p>
            <a:r>
              <a:rPr lang="en-US" dirty="0" smtClean="0"/>
              <a:t>There are three types of fatty acids:</a:t>
            </a:r>
          </a:p>
          <a:p>
            <a:pPr lvl="1"/>
            <a:r>
              <a:rPr lang="en-US" dirty="0" smtClean="0"/>
              <a:t>Short-chain fatty acids</a:t>
            </a:r>
          </a:p>
          <a:p>
            <a:pPr lvl="1"/>
            <a:r>
              <a:rPr lang="en-US" dirty="0" smtClean="0"/>
              <a:t>Medium-chain fatty acids</a:t>
            </a:r>
          </a:p>
          <a:p>
            <a:pPr lvl="1"/>
            <a:r>
              <a:rPr lang="en-US" dirty="0" smtClean="0"/>
              <a:t>Long-chain fatty acids</a:t>
            </a:r>
          </a:p>
          <a:p>
            <a:r>
              <a:rPr lang="en-US" dirty="0" smtClean="0"/>
              <a:t>Because of the various lengths of the fatty acids, they are digested and metabolized differently.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724400"/>
            <a:ext cx="1600200" cy="1141476"/>
          </a:xfrm>
          <a:prstGeom prst="rect">
            <a:avLst/>
          </a:prstGeom>
        </p:spPr>
      </p:pic>
    </p:spTree>
    <p:extLst>
      <p:ext uri="{BB962C8B-B14F-4D97-AF65-F5344CB8AC3E}">
        <p14:creationId xmlns:p14="http://schemas.microsoft.com/office/powerpoint/2010/main" val="243807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difference?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5541607"/>
              </p:ext>
            </p:extLst>
          </p:nvPr>
        </p:nvGraphicFramePr>
        <p:xfrm>
          <a:off x="457200" y="1600200"/>
          <a:ext cx="8229600" cy="1828800"/>
        </p:xfrm>
        <a:graphic>
          <a:graphicData uri="http://schemas.openxmlformats.org/drawingml/2006/table">
            <a:tbl>
              <a:tblPr firstRow="1" bandRow="1">
                <a:tableStyleId>{5C22544A-7EE6-4342-B048-85BDC9FD1C3A}</a:tableStyleId>
              </a:tblPr>
              <a:tblGrid>
                <a:gridCol w="3429000"/>
                <a:gridCol w="2286000"/>
                <a:gridCol w="2514600"/>
              </a:tblGrid>
              <a:tr h="370840">
                <a:tc>
                  <a:txBody>
                    <a:bodyPr/>
                    <a:lstStyle/>
                    <a:p>
                      <a:r>
                        <a:rPr lang="en-US" dirty="0" smtClean="0"/>
                        <a:t>Fatty acid type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Coconut oil</a:t>
                      </a:r>
                    </a:p>
                    <a:p>
                      <a:pPr algn="ctr"/>
                      <a:endParaRPr lang="en-US" dirty="0"/>
                    </a:p>
                  </a:txBody>
                  <a:tcPr/>
                </a:tc>
                <a:tc>
                  <a:txBody>
                    <a:bodyPr/>
                    <a:lstStyle/>
                    <a:p>
                      <a:pPr algn="ctr"/>
                      <a:r>
                        <a:rPr lang="en-US" dirty="0" smtClean="0"/>
                        <a:t>Corn oil</a:t>
                      </a:r>
                      <a:endParaRPr lang="en-US" dirty="0"/>
                    </a:p>
                  </a:txBody>
                  <a:tcPr/>
                </a:tc>
              </a:tr>
              <a:tr h="370840">
                <a:tc>
                  <a:txBody>
                    <a:bodyPr/>
                    <a:lstStyle/>
                    <a:p>
                      <a:r>
                        <a:rPr lang="en-US" sz="2000" b="1" dirty="0" smtClean="0"/>
                        <a:t>Medium chain</a:t>
                      </a:r>
                      <a:endParaRPr lang="en-US" sz="2000" dirty="0"/>
                    </a:p>
                  </a:txBody>
                  <a:tcPr/>
                </a:tc>
                <a:tc>
                  <a:txBody>
                    <a:bodyPr/>
                    <a:lstStyle/>
                    <a:p>
                      <a:pPr algn="ctr"/>
                      <a:r>
                        <a:rPr lang="en-US" sz="2000" dirty="0" smtClean="0"/>
                        <a:t>63%</a:t>
                      </a:r>
                      <a:endParaRPr lang="en-US" sz="2000" dirty="0"/>
                    </a:p>
                  </a:txBody>
                  <a:tcPr/>
                </a:tc>
                <a:tc>
                  <a:txBody>
                    <a:bodyPr/>
                    <a:lstStyle/>
                    <a:p>
                      <a:pPr algn="ctr"/>
                      <a:r>
                        <a:rPr lang="en-US" sz="2000" dirty="0" smtClean="0"/>
                        <a:t>None</a:t>
                      </a:r>
                      <a:endParaRPr lang="en-US" sz="2000" dirty="0"/>
                    </a:p>
                  </a:txBody>
                  <a:tcPr/>
                </a:tc>
              </a:tr>
              <a:tr h="370840">
                <a:tc>
                  <a:txBody>
                    <a:bodyPr/>
                    <a:lstStyle/>
                    <a:p>
                      <a:r>
                        <a:rPr lang="en-US" sz="2000" b="1" dirty="0" smtClean="0"/>
                        <a:t>Long chain</a:t>
                      </a:r>
                      <a:r>
                        <a:rPr lang="en-US" sz="2000" dirty="0" smtClean="0"/>
                        <a:t> </a:t>
                      </a:r>
                      <a:r>
                        <a:rPr lang="en-US" sz="2000" b="1" dirty="0" smtClean="0"/>
                        <a:t>saturated</a:t>
                      </a:r>
                      <a:endParaRPr lang="en-US" sz="2000" dirty="0"/>
                    </a:p>
                  </a:txBody>
                  <a:tcPr/>
                </a:tc>
                <a:tc>
                  <a:txBody>
                    <a:bodyPr/>
                    <a:lstStyle/>
                    <a:p>
                      <a:pPr algn="ctr"/>
                      <a:r>
                        <a:rPr lang="en-US" sz="2000" dirty="0" smtClean="0"/>
                        <a:t>30%</a:t>
                      </a:r>
                      <a:endParaRPr lang="en-US" sz="2000" dirty="0"/>
                    </a:p>
                  </a:txBody>
                  <a:tcPr/>
                </a:tc>
                <a:tc>
                  <a:txBody>
                    <a:bodyPr/>
                    <a:lstStyle/>
                    <a:p>
                      <a:pPr algn="ctr"/>
                      <a:r>
                        <a:rPr lang="en-US" sz="2000" dirty="0" smtClean="0"/>
                        <a:t>20%</a:t>
                      </a:r>
                      <a:endParaRPr lang="en-US" sz="2000" dirty="0"/>
                    </a:p>
                  </a:txBody>
                  <a:tcPr/>
                </a:tc>
              </a:tr>
              <a:tr h="370840">
                <a:tc>
                  <a:txBody>
                    <a:bodyPr/>
                    <a:lstStyle/>
                    <a:p>
                      <a:r>
                        <a:rPr lang="en-US" sz="2000" b="1" dirty="0" smtClean="0"/>
                        <a:t>Long chain unsaturated</a:t>
                      </a:r>
                      <a:endParaRPr lang="en-US" sz="2000" dirty="0"/>
                    </a:p>
                  </a:txBody>
                  <a:tcPr/>
                </a:tc>
                <a:tc>
                  <a:txBody>
                    <a:bodyPr/>
                    <a:lstStyle/>
                    <a:p>
                      <a:pPr algn="ctr"/>
                      <a:r>
                        <a:rPr lang="en-US" sz="2000" dirty="0" smtClean="0"/>
                        <a:t>7%</a:t>
                      </a:r>
                      <a:endParaRPr lang="en-US" sz="2000" dirty="0"/>
                    </a:p>
                  </a:txBody>
                  <a:tcPr/>
                </a:tc>
                <a:tc>
                  <a:txBody>
                    <a:bodyPr/>
                    <a:lstStyle/>
                    <a:p>
                      <a:pPr algn="ctr"/>
                      <a:r>
                        <a:rPr lang="en-US" sz="2000" dirty="0" smtClean="0"/>
                        <a:t>80%</a:t>
                      </a:r>
                      <a:endParaRPr lang="en-US" sz="2000" dirty="0"/>
                    </a:p>
                  </a:txBody>
                  <a:tcPr/>
                </a:tc>
              </a:tr>
            </a:tbl>
          </a:graphicData>
        </a:graphic>
      </p:graphicFrame>
      <p:sp>
        <p:nvSpPr>
          <p:cNvPr id="5" name="TextBox 4"/>
          <p:cNvSpPr txBox="1"/>
          <p:nvPr/>
        </p:nvSpPr>
        <p:spPr>
          <a:xfrm>
            <a:off x="2133600" y="4572000"/>
            <a:ext cx="4800600" cy="1015663"/>
          </a:xfrm>
          <a:prstGeom prst="rect">
            <a:avLst/>
          </a:prstGeom>
          <a:solidFill>
            <a:schemeClr val="accent2">
              <a:lumMod val="20000"/>
              <a:lumOff val="80000"/>
            </a:schemeClr>
          </a:solidFill>
          <a:ln>
            <a:solidFill>
              <a:schemeClr val="accent1"/>
            </a:solidFill>
          </a:ln>
        </p:spPr>
        <p:txBody>
          <a:bodyPr wrap="square" rtlCol="0">
            <a:spAutoFit/>
          </a:bodyPr>
          <a:lstStyle/>
          <a:p>
            <a:pPr algn="ctr"/>
            <a:r>
              <a:rPr lang="en-US" sz="2000" dirty="0" smtClean="0"/>
              <a:t>The major difference between these oils and how they behave in the body is due to the different fatty acid compositions. </a:t>
            </a:r>
            <a:endParaRPr lang="en-US" sz="2000" dirty="0"/>
          </a:p>
        </p:txBody>
      </p:sp>
    </p:spTree>
    <p:extLst>
      <p:ext uri="{BB962C8B-B14F-4D97-AF65-F5344CB8AC3E}">
        <p14:creationId xmlns:p14="http://schemas.microsoft.com/office/powerpoint/2010/main" val="336499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Difference in absorption and use</a:t>
            </a:r>
            <a:endParaRPr lang="en-US" dirty="0"/>
          </a:p>
        </p:txBody>
      </p:sp>
      <p:sp>
        <p:nvSpPr>
          <p:cNvPr id="3" name="Content Placeholder 2"/>
          <p:cNvSpPr>
            <a:spLocks noGrp="1"/>
          </p:cNvSpPr>
          <p:nvPr>
            <p:ph idx="1"/>
          </p:nvPr>
        </p:nvSpPr>
        <p:spPr/>
        <p:txBody>
          <a:bodyPr>
            <a:normAutofit/>
          </a:bodyPr>
          <a:lstStyle/>
          <a:p>
            <a:r>
              <a:rPr lang="en-US" dirty="0" smtClean="0"/>
              <a:t>Short-chain fatty acids are formed in the intestines by friendly bacteria and are rapidly metabolized by the intestinal cells.</a:t>
            </a:r>
          </a:p>
          <a:p>
            <a:r>
              <a:rPr lang="en-US" dirty="0" smtClean="0">
                <a:solidFill>
                  <a:srgbClr val="FF0000"/>
                </a:solidFill>
              </a:rPr>
              <a:t>Medium-chain fatty acids are absorbed and transported directly to the liver where they are burned for energy.  </a:t>
            </a:r>
          </a:p>
          <a:p>
            <a:r>
              <a:rPr lang="en-US" dirty="0" smtClean="0"/>
              <a:t>Long-chain fatty acids are turned into triglycerides and then are taken up by cells and used for energy or are stored.</a:t>
            </a:r>
          </a:p>
          <a:p>
            <a:pPr lvl="1"/>
            <a:r>
              <a:rPr lang="en-US" dirty="0" smtClean="0"/>
              <a:t>Bile from the gallbladder is needed to digest long chain fatty acids.</a:t>
            </a:r>
          </a:p>
          <a:p>
            <a:pPr marL="0" indent="0">
              <a:buNone/>
            </a:pPr>
            <a:endParaRPr lang="en-US" dirty="0"/>
          </a:p>
        </p:txBody>
      </p:sp>
    </p:spTree>
    <p:extLst>
      <p:ext uri="{BB962C8B-B14F-4D97-AF65-F5344CB8AC3E}">
        <p14:creationId xmlns:p14="http://schemas.microsoft.com/office/powerpoint/2010/main" val="320301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chain </a:t>
            </a:r>
            <a:r>
              <a:rPr lang="en-US" b="1" dirty="0" smtClean="0"/>
              <a:t>saturated</a:t>
            </a:r>
            <a:r>
              <a:rPr lang="en-US" dirty="0" smtClean="0"/>
              <a:t> fatty acids</a:t>
            </a:r>
            <a:endParaRPr lang="en-US" dirty="0"/>
          </a:p>
        </p:txBody>
      </p:sp>
      <p:sp>
        <p:nvSpPr>
          <p:cNvPr id="3" name="Content Placeholder 2"/>
          <p:cNvSpPr>
            <a:spLocks noGrp="1"/>
          </p:cNvSpPr>
          <p:nvPr>
            <p:ph idx="1"/>
          </p:nvPr>
        </p:nvSpPr>
        <p:spPr/>
        <p:txBody>
          <a:bodyPr>
            <a:normAutofit/>
          </a:bodyPr>
          <a:lstStyle/>
          <a:p>
            <a:r>
              <a:rPr lang="en-US" dirty="0" smtClean="0"/>
              <a:t>Mainly from animal sources, also from some plants</a:t>
            </a:r>
          </a:p>
          <a:p>
            <a:r>
              <a:rPr lang="en-US" dirty="0" smtClean="0"/>
              <a:t>Makes </a:t>
            </a:r>
            <a:r>
              <a:rPr lang="en-US" dirty="0"/>
              <a:t>blood vessels less </a:t>
            </a:r>
            <a:r>
              <a:rPr lang="en-US" dirty="0" smtClean="0"/>
              <a:t>pliable</a:t>
            </a:r>
            <a:endParaRPr lang="en-US" dirty="0"/>
          </a:p>
          <a:p>
            <a:r>
              <a:rPr lang="en-US" dirty="0" smtClean="0"/>
              <a:t>Increases heart disease risk</a:t>
            </a:r>
          </a:p>
          <a:p>
            <a:r>
              <a:rPr lang="en-US" dirty="0" smtClean="0"/>
              <a:t>Increases diabetes risk</a:t>
            </a:r>
          </a:p>
          <a:p>
            <a:r>
              <a:rPr lang="en-US" dirty="0" smtClean="0"/>
              <a:t>Increases blood pressure</a:t>
            </a:r>
          </a:p>
          <a:p>
            <a:r>
              <a:rPr lang="en-US" dirty="0" smtClean="0"/>
              <a:t>Increases LDL</a:t>
            </a:r>
          </a:p>
          <a:p>
            <a:r>
              <a:rPr lang="en-US" dirty="0" smtClean="0"/>
              <a:t>Increases triglycerides</a:t>
            </a:r>
          </a:p>
          <a:p>
            <a:r>
              <a:rPr lang="en-US" dirty="0" smtClean="0"/>
              <a:t>Increases </a:t>
            </a:r>
            <a:r>
              <a:rPr lang="en-US" dirty="0"/>
              <a:t>inflammation</a:t>
            </a:r>
          </a:p>
          <a:p>
            <a:r>
              <a:rPr lang="en-US" dirty="0" smtClean="0"/>
              <a:t>Reduces HDL</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324352"/>
            <a:ext cx="3352800" cy="2201672"/>
          </a:xfrm>
          <a:prstGeom prst="rect">
            <a:avLst/>
          </a:prstGeom>
        </p:spPr>
      </p:pic>
    </p:spTree>
    <p:extLst>
      <p:ext uri="{BB962C8B-B14F-4D97-AF65-F5344CB8AC3E}">
        <p14:creationId xmlns:p14="http://schemas.microsoft.com/office/powerpoint/2010/main" val="1218425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 chain unsaturated </a:t>
            </a:r>
            <a:r>
              <a:rPr lang="en-US" sz="3100" dirty="0" smtClean="0"/>
              <a:t>omega-6 fatty acids</a:t>
            </a:r>
            <a:endParaRPr lang="en-US" sz="3100" dirty="0"/>
          </a:p>
        </p:txBody>
      </p:sp>
      <p:sp>
        <p:nvSpPr>
          <p:cNvPr id="3" name="Content Placeholder 2"/>
          <p:cNvSpPr>
            <a:spLocks noGrp="1"/>
          </p:cNvSpPr>
          <p:nvPr>
            <p:ph idx="1"/>
          </p:nvPr>
        </p:nvSpPr>
        <p:spPr>
          <a:xfrm>
            <a:off x="457200" y="1600200"/>
            <a:ext cx="8153400" cy="2438400"/>
          </a:xfrm>
        </p:spPr>
        <p:txBody>
          <a:bodyPr>
            <a:normAutofit lnSpcReduction="10000"/>
          </a:bodyPr>
          <a:lstStyle/>
          <a:p>
            <a:r>
              <a:rPr lang="en-US" dirty="0" smtClean="0"/>
              <a:t>From vegetable oils (corn, soybean, safflower)</a:t>
            </a:r>
          </a:p>
          <a:p>
            <a:r>
              <a:rPr lang="en-US" dirty="0" smtClean="0"/>
              <a:t>Tend to promote inflammation</a:t>
            </a:r>
          </a:p>
          <a:p>
            <a:r>
              <a:rPr lang="en-US" dirty="0" smtClean="0"/>
              <a:t>Tend to promote chronic diseases (cancer, high blood pressure, diabetes, cardiovascular disease)</a:t>
            </a:r>
          </a:p>
          <a:p>
            <a:r>
              <a:rPr lang="en-US" dirty="0" smtClean="0"/>
              <a:t>Lowers LDL</a:t>
            </a:r>
          </a:p>
          <a:p>
            <a:r>
              <a:rPr lang="en-US" dirty="0" smtClean="0"/>
              <a:t>Essential fatty acids for humans</a:t>
            </a:r>
          </a:p>
          <a:p>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581400"/>
            <a:ext cx="1914144" cy="2683379"/>
          </a:xfrm>
          <a:prstGeom prst="rect">
            <a:avLst/>
          </a:prstGeom>
        </p:spPr>
      </p:pic>
    </p:spTree>
    <p:extLst>
      <p:ext uri="{BB962C8B-B14F-4D97-AF65-F5344CB8AC3E}">
        <p14:creationId xmlns:p14="http://schemas.microsoft.com/office/powerpoint/2010/main" val="1907315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Long chain unsaturated </a:t>
            </a:r>
            <a:r>
              <a:rPr lang="en-US" sz="3100" dirty="0" smtClean="0"/>
              <a:t>omega-3 fatty acids</a:t>
            </a:r>
            <a:endParaRPr lang="en-US" sz="3100" dirty="0"/>
          </a:p>
        </p:txBody>
      </p:sp>
      <p:sp>
        <p:nvSpPr>
          <p:cNvPr id="3" name="Content Placeholder 2"/>
          <p:cNvSpPr>
            <a:spLocks noGrp="1"/>
          </p:cNvSpPr>
          <p:nvPr>
            <p:ph idx="1"/>
          </p:nvPr>
        </p:nvSpPr>
        <p:spPr>
          <a:xfrm>
            <a:off x="457200" y="1600200"/>
            <a:ext cx="5791200" cy="4876800"/>
          </a:xfrm>
        </p:spPr>
        <p:txBody>
          <a:bodyPr>
            <a:normAutofit/>
          </a:bodyPr>
          <a:lstStyle/>
          <a:p>
            <a:r>
              <a:rPr lang="en-US" dirty="0" smtClean="0"/>
              <a:t>From plants and seafood</a:t>
            </a:r>
          </a:p>
          <a:p>
            <a:r>
              <a:rPr lang="en-US" dirty="0" smtClean="0"/>
              <a:t>Most heart healthy</a:t>
            </a:r>
          </a:p>
          <a:p>
            <a:r>
              <a:rPr lang="en-US" dirty="0" smtClean="0"/>
              <a:t>Reduces platelet stickiness</a:t>
            </a:r>
          </a:p>
          <a:p>
            <a:r>
              <a:rPr lang="en-US" dirty="0" smtClean="0"/>
              <a:t>Dilates blood vessels</a:t>
            </a:r>
          </a:p>
          <a:p>
            <a:r>
              <a:rPr lang="en-US" dirty="0" smtClean="0"/>
              <a:t>Reduces blood pressure</a:t>
            </a:r>
          </a:p>
          <a:p>
            <a:r>
              <a:rPr lang="en-US" dirty="0" smtClean="0"/>
              <a:t>Reduces LDL cholesterol</a:t>
            </a:r>
          </a:p>
          <a:p>
            <a:r>
              <a:rPr lang="en-US" dirty="0" smtClean="0"/>
              <a:t>Increases HDL</a:t>
            </a:r>
          </a:p>
          <a:p>
            <a:r>
              <a:rPr lang="en-US" dirty="0" smtClean="0"/>
              <a:t>Reduces triglycerides</a:t>
            </a:r>
          </a:p>
          <a:p>
            <a:r>
              <a:rPr lang="en-US" dirty="0" smtClean="0"/>
              <a:t>Has essential fatty acids for humans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438400"/>
            <a:ext cx="3543300" cy="2362200"/>
          </a:xfrm>
          <a:prstGeom prst="rect">
            <a:avLst/>
          </a:prstGeom>
        </p:spPr>
      </p:pic>
    </p:spTree>
    <p:extLst>
      <p:ext uri="{BB962C8B-B14F-4D97-AF65-F5344CB8AC3E}">
        <p14:creationId xmlns:p14="http://schemas.microsoft.com/office/powerpoint/2010/main" val="17328528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769</TotalTime>
  <Words>3064</Words>
  <Application>Microsoft Office PowerPoint</Application>
  <PresentationFormat>On-screen Show (4:3)</PresentationFormat>
  <Paragraphs>203</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Clarity</vt:lpstr>
      <vt:lpstr>Coconut Oil: Health Effects</vt:lpstr>
      <vt:lpstr>Introduction</vt:lpstr>
      <vt:lpstr>Fat and fatty acids in human health</vt:lpstr>
      <vt:lpstr>Fatty Acids</vt:lpstr>
      <vt:lpstr>What’s the difference?</vt:lpstr>
      <vt:lpstr>Difference in absorption and use</vt:lpstr>
      <vt:lpstr>Long chain saturated fatty acids</vt:lpstr>
      <vt:lpstr>Long chain unsaturated omega-6 fatty acids</vt:lpstr>
      <vt:lpstr>Long chain unsaturated omega-3 fatty acids</vt:lpstr>
      <vt:lpstr>Medium chain triglycerides</vt:lpstr>
      <vt:lpstr>Benefits of Coconut oil</vt:lpstr>
      <vt:lpstr>What happens if…</vt:lpstr>
      <vt:lpstr>Coconut Oil in Cooking</vt:lpstr>
      <vt:lpstr>Conclusions</vt:lpstr>
      <vt:lpstr>References</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Coconut Oil &amp; Medium-Chain Fatty Acids</dc:title>
  <dc:creator>Windows User</dc:creator>
  <cp:lastModifiedBy>Windows User</cp:lastModifiedBy>
  <cp:revision>137</cp:revision>
  <cp:lastPrinted>2013-07-22T19:15:42Z</cp:lastPrinted>
  <dcterms:created xsi:type="dcterms:W3CDTF">2013-07-22T18:12:45Z</dcterms:created>
  <dcterms:modified xsi:type="dcterms:W3CDTF">2013-08-16T19:42:33Z</dcterms:modified>
</cp:coreProperties>
</file>