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4" r:id="rId20"/>
    <p:sldId id="275"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14" autoAdjust="0"/>
  </p:normalViewPr>
  <p:slideViewPr>
    <p:cSldViewPr>
      <p:cViewPr>
        <p:scale>
          <a:sx n="66" d="100"/>
          <a:sy n="66" d="100"/>
        </p:scale>
        <p:origin x="-1284"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787FB-53C8-4448-9686-DE92AAD2E745}" type="datetimeFigureOut">
              <a:rPr lang="en-US" smtClean="0"/>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735D9E-AEA7-4287-A41E-267EB28CEE1C}" type="slidenum">
              <a:rPr lang="en-US" smtClean="0"/>
              <a:t>‹#›</a:t>
            </a:fld>
            <a:endParaRPr lang="en-US"/>
          </a:p>
        </p:txBody>
      </p:sp>
    </p:spTree>
    <p:extLst>
      <p:ext uri="{BB962C8B-B14F-4D97-AF65-F5344CB8AC3E}">
        <p14:creationId xmlns:p14="http://schemas.microsoft.com/office/powerpoint/2010/main" val="30464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Cholesterol from the diet undergoes conversion to 7 </a:t>
            </a:r>
            <a:r>
              <a:rPr lang="en-US" dirty="0" err="1" smtClean="0"/>
              <a:t>dehydrocholesterol</a:t>
            </a:r>
            <a:r>
              <a:rPr lang="en-US" baseline="0" dirty="0" smtClean="0"/>
              <a:t>. As it circulates through the bloodstream and is taken up by cells such as skin cells, it is converted to </a:t>
            </a:r>
            <a:r>
              <a:rPr lang="en-US" baseline="0" dirty="0" err="1" smtClean="0"/>
              <a:t>cholecalciferol</a:t>
            </a:r>
            <a:r>
              <a:rPr lang="en-US" baseline="0" dirty="0" smtClean="0"/>
              <a:t> by UV exposure. Once it is converted and it enters the bloodstream, it is converted to 25-hydroxyvitamin D by the liver. It then goes to the kidneys and is finally converted to 1,25 </a:t>
            </a:r>
            <a:r>
              <a:rPr lang="en-US" baseline="0" dirty="0" err="1" smtClean="0"/>
              <a:t>dihydroxyvitamin</a:t>
            </a:r>
            <a:r>
              <a:rPr lang="en-US" baseline="0" dirty="0" smtClean="0"/>
              <a:t> D (active form). It can also be converted to the active form by many other organs in the body. </a:t>
            </a:r>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3</a:t>
            </a:fld>
            <a:endParaRPr lang="en-US"/>
          </a:p>
        </p:txBody>
      </p:sp>
    </p:spTree>
    <p:extLst>
      <p:ext uri="{BB962C8B-B14F-4D97-AF65-F5344CB8AC3E}">
        <p14:creationId xmlns:p14="http://schemas.microsoft.com/office/powerpoint/2010/main" val="64694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Plaque development involves chronic low-grade inflammatory process. Vitamin D possible reduces the inflammation in the blood vessels. </a:t>
            </a:r>
          </a:p>
          <a:p>
            <a:r>
              <a:rPr lang="en-US" dirty="0" smtClean="0"/>
              <a:t>Endothelial </a:t>
            </a:r>
            <a:r>
              <a:rPr lang="en-US" dirty="0" err="1" smtClean="0"/>
              <a:t>dysfuntion</a:t>
            </a:r>
            <a:r>
              <a:rPr lang="en-US" dirty="0" smtClean="0"/>
              <a:t> is an early step. Then LDL particles accumulate which attract circulating particles and form a plaque. The endothelia interact directly with vitamin D and can prevent negative changes. </a:t>
            </a:r>
          </a:p>
          <a:p>
            <a:r>
              <a:rPr lang="en-US" dirty="0" smtClean="0"/>
              <a:t>Low level of vitamin D (15 ng/mL or less) resulted in twice as many cases of cardiovascular incidents than those that had vitamin D levels 15 ng/mL or higher. The highest rate of cardiovascular disease was observed in those with hypertension and vitamin D deficiency</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12</a:t>
            </a:fld>
            <a:endParaRPr lang="en-US"/>
          </a:p>
        </p:txBody>
      </p:sp>
    </p:spTree>
    <p:extLst>
      <p:ext uri="{BB962C8B-B14F-4D97-AF65-F5344CB8AC3E}">
        <p14:creationId xmlns:p14="http://schemas.microsoft.com/office/powerpoint/2010/main" val="241651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Vitamin D is a potent endocrine suppressor of renin biosynthesis to regulate the renin–angiotensin system</a:t>
            </a:r>
            <a:r>
              <a:rPr lang="en-US" sz="1200" b="0" i="0" kern="1200" baseline="0" dirty="0" smtClean="0">
                <a:solidFill>
                  <a:schemeClr val="tx1"/>
                </a:solidFill>
                <a:effectLst/>
                <a:latin typeface="+mn-lt"/>
                <a:ea typeface="+mn-ea"/>
                <a:cs typeface="+mn-cs"/>
              </a:rPr>
              <a:t>. Increased renin leads to hypertension. </a:t>
            </a:r>
            <a:r>
              <a:rPr lang="en-US" sz="1200" b="0" i="0" kern="1200" baseline="0" dirty="0" smtClean="0">
                <a:solidFill>
                  <a:schemeClr val="tx1"/>
                </a:solidFill>
                <a:effectLst/>
                <a:latin typeface="+mn-lt"/>
                <a:ea typeface="+mn-ea"/>
                <a:cs typeface="+mn-cs"/>
              </a:rPr>
              <a:t>Sunlight and exposure to sunlight is limited in the winter, hence blood vitamin D levels decrease and all aspects of the system that are effected buy vitamin D are influenced by the decreasing levels in the winter.  </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13</a:t>
            </a:fld>
            <a:endParaRPr lang="en-US"/>
          </a:p>
        </p:txBody>
      </p:sp>
    </p:spTree>
    <p:extLst>
      <p:ext uri="{BB962C8B-B14F-4D97-AF65-F5344CB8AC3E}">
        <p14:creationId xmlns:p14="http://schemas.microsoft.com/office/powerpoint/2010/main" val="225825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type 1 diabetes, beta cells in the pancreas die and stop producing insulin. It is not known what causes this but is thought to be due to an immune system malfunction. </a:t>
            </a:r>
          </a:p>
          <a:p>
            <a:r>
              <a:rPr lang="en-US" dirty="0" smtClean="0"/>
              <a:t>Vitamin D acts as an immunosuppressive agent reducing inflammation and production of harmful chemicals by the cells. </a:t>
            </a:r>
          </a:p>
          <a:p>
            <a:r>
              <a:rPr lang="en-US" dirty="0" smtClean="0"/>
              <a:t>Supplementation by vitamin D reduced the risk for diabetes by about 80% in children (N=9124) if they received at least the recommended dose of vitamin D in infancy compared with those receiving less. </a:t>
            </a:r>
          </a:p>
          <a:p>
            <a:r>
              <a:rPr lang="en-US" dirty="0" smtClean="0"/>
              <a:t>It was thought that vitamin D might somehow inhibit the autoimmune reaction targeted towards the  cells of the pancreas.</a:t>
            </a:r>
          </a:p>
          <a:p>
            <a:r>
              <a:rPr lang="en-US" dirty="0" smtClean="0"/>
              <a:t>Supplementation of mother’s diet during pregnancy has also been linked to reduced incidence of type 1 diabetes in children. </a:t>
            </a:r>
          </a:p>
          <a:p>
            <a:r>
              <a:rPr lang="en-US" dirty="0" smtClean="0"/>
              <a:t>Children who are deficient in vitamin D have a 200% increased risk in developing type 1 diabetes. </a:t>
            </a:r>
          </a:p>
          <a:p>
            <a:r>
              <a:rPr lang="en-US" sz="1200" b="0" i="0" u="none" strike="noStrike" kern="1200" baseline="0" dirty="0" smtClean="0">
                <a:solidFill>
                  <a:schemeClr val="tx1"/>
                </a:solidFill>
                <a:latin typeface="+mn-lt"/>
                <a:ea typeface="+mn-ea"/>
                <a:cs typeface="+mn-cs"/>
              </a:rPr>
              <a:t>In adults who were 40 y of age and with a body mass index of greater than 25, receiving 2000 IU or 50 micrograms of </a:t>
            </a:r>
            <a:r>
              <a:rPr lang="en-US" sz="1200" b="0" i="0" u="none" strike="noStrike" kern="1200" baseline="0" dirty="0" err="1" smtClean="0">
                <a:solidFill>
                  <a:schemeClr val="tx1"/>
                </a:solidFill>
                <a:latin typeface="+mn-lt"/>
                <a:ea typeface="+mn-ea"/>
                <a:cs typeface="+mn-cs"/>
              </a:rPr>
              <a:t>cholecalciferol</a:t>
            </a:r>
            <a:r>
              <a:rPr lang="en-US" sz="1200" b="0" i="0" u="none" strike="noStrike" kern="1200" baseline="0" dirty="0" smtClean="0">
                <a:solidFill>
                  <a:schemeClr val="tx1"/>
                </a:solidFill>
                <a:latin typeface="+mn-lt"/>
                <a:ea typeface="+mn-ea"/>
                <a:cs typeface="+mn-cs"/>
              </a:rPr>
              <a:t>, or vitamin D supplementation with or without calcium for 16 weeks improved the disposition index and insulin secretion (which was the product of insulin secretion and insulin sensitivity). These results suggested that vitamin D may have a role in delaying the progression to clinical diabetes in adults at high risk of type 2 diabetes.</a:t>
            </a:r>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14</a:t>
            </a:fld>
            <a:endParaRPr lang="en-US"/>
          </a:p>
        </p:txBody>
      </p:sp>
    </p:spTree>
    <p:extLst>
      <p:ext uri="{BB962C8B-B14F-4D97-AF65-F5344CB8AC3E}">
        <p14:creationId xmlns:p14="http://schemas.microsoft.com/office/powerpoint/2010/main" val="204180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incidence of multiple sclerosis (MS) is low in the tropics and increases with distance from the equator in both hemispheres. One hypothesis is that sunlight exposure and the resulting increase in vitamin D may exert a protective effect. Total vitamin D intake at baseline was inversely associated with risk of MS. In this large prospective study (92,253 women followed from 1980 to 2000), found that women who used supplemental vitamin D, largely from multivitamins, had a 40% lower risk of MS than women who did not use vitamin D supplements. Neurology 2004. </a:t>
            </a:r>
          </a:p>
          <a:p>
            <a:r>
              <a:rPr lang="en-US" sz="1200" b="0" i="0" kern="1200" dirty="0" smtClean="0">
                <a:solidFill>
                  <a:schemeClr val="tx1"/>
                </a:solidFill>
                <a:effectLst/>
                <a:latin typeface="+mn-lt"/>
                <a:ea typeface="+mn-ea"/>
                <a:cs typeface="+mn-cs"/>
              </a:rPr>
              <a:t>Among people with early-stage multiple sclerosis (MS), those with higher blood levels of vitamin D had better outcomes during 5 years of follow-up. The team examined data from 465 people with early-stage MS. Identifying and correcting vitamin D insufficiency could aid in the early treatment of MS. The researchers found that higher serum 25(OH)D levels in the first 12 months predicted reduced MS activity and a slower rate of MS progression. By the end of the follow-up at 5 years, participants with serum 25(OH)D concentrations of at least 50 </a:t>
            </a:r>
            <a:r>
              <a:rPr lang="en-US" sz="1200" b="0" i="0" kern="1200" dirty="0" err="1" smtClean="0">
                <a:solidFill>
                  <a:schemeClr val="tx1"/>
                </a:solidFill>
                <a:effectLst/>
                <a:latin typeface="+mn-lt"/>
                <a:ea typeface="+mn-ea"/>
                <a:cs typeface="+mn-cs"/>
              </a:rPr>
              <a:t>nmol</a:t>
            </a:r>
            <a:r>
              <a:rPr lang="en-US" sz="1200" b="0" i="0" kern="1200" dirty="0" smtClean="0">
                <a:solidFill>
                  <a:schemeClr val="tx1"/>
                </a:solidFill>
                <a:effectLst/>
                <a:latin typeface="+mn-lt"/>
                <a:ea typeface="+mn-ea"/>
                <a:cs typeface="+mn-cs"/>
              </a:rPr>
              <a:t>/L (20-ng/mL, a moderate level) had significantly fewer new active lesions, a slower increase in brain lesion volume, lower loss of brain volume, and lower disability than those with serum 25(OH)D concentrations below 50 </a:t>
            </a:r>
            <a:r>
              <a:rPr lang="en-US" sz="1200" b="0" i="0" kern="1200" dirty="0" err="1" smtClean="0">
                <a:solidFill>
                  <a:schemeClr val="tx1"/>
                </a:solidFill>
                <a:effectLst/>
                <a:latin typeface="+mn-lt"/>
                <a:ea typeface="+mn-ea"/>
                <a:cs typeface="+mn-cs"/>
              </a:rPr>
              <a:t>nmol</a:t>
            </a:r>
            <a:r>
              <a:rPr lang="en-US" sz="1200" b="0" i="0" kern="1200" dirty="0" smtClean="0">
                <a:solidFill>
                  <a:schemeClr val="tx1"/>
                </a:solidFill>
                <a:effectLst/>
                <a:latin typeface="+mn-lt"/>
                <a:ea typeface="+mn-ea"/>
                <a:cs typeface="+mn-cs"/>
              </a:rPr>
              <a:t>/L. These results suggest that vitamin D has a protective effect on the disease process underlying MS.NIH</a:t>
            </a:r>
            <a:r>
              <a:rPr lang="en-US" sz="1200" b="0" i="0" kern="1200" baseline="0" dirty="0" smtClean="0">
                <a:solidFill>
                  <a:schemeClr val="tx1"/>
                </a:solidFill>
                <a:effectLst/>
                <a:latin typeface="+mn-lt"/>
                <a:ea typeface="+mn-ea"/>
                <a:cs typeface="+mn-cs"/>
              </a:rPr>
              <a:t> Research Matters 2014.</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15</a:t>
            </a:fld>
            <a:endParaRPr lang="en-US"/>
          </a:p>
        </p:txBody>
      </p:sp>
    </p:spTree>
    <p:extLst>
      <p:ext uri="{BB962C8B-B14F-4D97-AF65-F5344CB8AC3E}">
        <p14:creationId xmlns:p14="http://schemas.microsoft.com/office/powerpoint/2010/main" val="153283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Intake reference values for vitamin D and other nutrients are provided in the Dietary Reference Intakes (DRIs) developed by the Food and Nutrition Board (FNB) at the Institute of Medicine of The National Academies (formerly National Academy of Sciences). </a:t>
            </a:r>
          </a:p>
          <a:p>
            <a:r>
              <a:rPr lang="en-US" sz="1200" b="0" i="0" kern="1200" dirty="0" smtClean="0">
                <a:solidFill>
                  <a:schemeClr val="tx1"/>
                </a:solidFill>
                <a:effectLst/>
                <a:latin typeface="+mn-lt"/>
                <a:ea typeface="+mn-ea"/>
                <a:cs typeface="+mn-cs"/>
              </a:rPr>
              <a:t>Recommended Dietary Allowance (RDA): average daily level of intake sufficient to meet the nutrient requirements of nearly all (97%–98%) healthy people.</a:t>
            </a:r>
          </a:p>
          <a:p>
            <a:r>
              <a:rPr lang="en-US" sz="1200" b="0" i="0" kern="1200" dirty="0" smtClean="0">
                <a:solidFill>
                  <a:schemeClr val="tx1"/>
                </a:solidFill>
                <a:effectLst/>
                <a:latin typeface="+mn-lt"/>
                <a:ea typeface="+mn-ea"/>
                <a:cs typeface="+mn-cs"/>
              </a:rPr>
              <a:t>Adequate Intake (AI): established when evidence is insufficient to develop an RDA and is set at a level assumed to ensure nutritional adequacy.</a:t>
            </a:r>
          </a:p>
          <a:p>
            <a:r>
              <a:rPr lang="en-US" sz="1200" b="0" i="0" kern="1200" dirty="0" smtClean="0">
                <a:solidFill>
                  <a:schemeClr val="tx1"/>
                </a:solidFill>
                <a:effectLst/>
                <a:latin typeface="+mn-lt"/>
                <a:ea typeface="+mn-ea"/>
                <a:cs typeface="+mn-cs"/>
              </a:rPr>
              <a:t>Tolerable Upper Intake Level (UL): maximum daily intake unlikely to cause adverse health effects.</a:t>
            </a:r>
          </a:p>
          <a:p>
            <a:r>
              <a:rPr lang="en-US" sz="1200" b="0" i="0" kern="1200" dirty="0" smtClean="0">
                <a:solidFill>
                  <a:schemeClr val="tx1"/>
                </a:solidFill>
                <a:effectLst/>
                <a:latin typeface="+mn-lt"/>
                <a:ea typeface="+mn-ea"/>
                <a:cs typeface="+mn-cs"/>
              </a:rPr>
              <a:t>The FNB established an RDA for vitamin D representing a daily intake that is sufficient to maintain bone health and normal calcium metabolism in healthy people. RDAs for vitamin D are listed in both International Units (IUs) and micrograms (mcg); the biological activity of 40 IU is equal to 1 mcg (Table). Even though sunlight may be a major source of vitamin D for some, the vitamin D RDAs are set on the basis of minimal sun exposure.</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16</a:t>
            </a:fld>
            <a:endParaRPr lang="en-US"/>
          </a:p>
        </p:txBody>
      </p:sp>
    </p:spTree>
    <p:extLst>
      <p:ext uri="{BB962C8B-B14F-4D97-AF65-F5344CB8AC3E}">
        <p14:creationId xmlns:p14="http://schemas.microsoft.com/office/powerpoint/2010/main" val="148293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Very few foods in nature contain vitamin D. The flesh of fatty fish (such as salmon, tuna, and mackerel) and fish liver oils are among the best sources. Small amounts of vitamin D are found in beef liver, cheese, and egg yolks. Vitamin D in these foods is primarily in the form of vitamin D</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and its metabolite 25(OH)D</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Some mushrooms provide vitamin D</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in variable amounts. Mushrooms with enhanced levels of vitamin D</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from being exposed to ultraviolet light under controlled conditions are also available.</a:t>
            </a:r>
          </a:p>
          <a:p>
            <a:r>
              <a:rPr lang="en-US" sz="1200" b="0" i="0" kern="1200" dirty="0" smtClean="0">
                <a:solidFill>
                  <a:schemeClr val="tx1"/>
                </a:solidFill>
                <a:effectLst/>
                <a:latin typeface="+mn-lt"/>
                <a:ea typeface="+mn-ea"/>
                <a:cs typeface="+mn-cs"/>
              </a:rPr>
              <a:t>Fortified foods provide most of the vitamin D in the American diet. For example, almost all of the U.S. milk supply is voluntarily fortified with 100 IU/cup. (In Canada, milk is fortified by law with 35–40 IU/100 mL, as is margarine at ≥530 IU/100 g.) In the 1930s, a milk fortification program was implemented in the United States to combat rickets, then a major public health problem. Other dairy products made from milk, such as cheese and ice cream, are generally not fortified. Ready-to-eat breakfast cereals often contain added vitamin D, as do some brands of orange juice, yogurt, margarine and other food products. NIH.GOV</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18</a:t>
            </a:fld>
            <a:endParaRPr lang="en-US"/>
          </a:p>
        </p:txBody>
      </p:sp>
    </p:spTree>
    <p:extLst>
      <p:ext uri="{BB962C8B-B14F-4D97-AF65-F5344CB8AC3E}">
        <p14:creationId xmlns:p14="http://schemas.microsoft.com/office/powerpoint/2010/main" val="153473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4</a:t>
            </a:fld>
            <a:endParaRPr lang="en-US"/>
          </a:p>
        </p:txBody>
      </p:sp>
    </p:spTree>
    <p:extLst>
      <p:ext uri="{BB962C8B-B14F-4D97-AF65-F5344CB8AC3E}">
        <p14:creationId xmlns:p14="http://schemas.microsoft.com/office/powerpoint/2010/main" val="260318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ultraviolet radiation (UV-B-radiation) has both beneficial and harmful effects on human health. It is the most important environmental risk factor for the development of non-melanoma skin cancer, such as basal and squamous cell carcinomas. </a:t>
            </a:r>
          </a:p>
          <a:p>
            <a:r>
              <a:rPr lang="en-US" dirty="0" smtClean="0"/>
              <a:t>On the other hand, the human body's requirements of vitamin D are mainly achieved by UV-B-induced photosynthesis in the skin. </a:t>
            </a:r>
          </a:p>
          <a:p>
            <a:r>
              <a:rPr lang="en-US" dirty="0" smtClean="0"/>
              <a:t>The use of sunscreens for protection against the sun completely blocks photosynthesis of vitamin D and reduces circulating vitamin D metabolites.</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5</a:t>
            </a:fld>
            <a:endParaRPr lang="en-US"/>
          </a:p>
        </p:txBody>
      </p:sp>
    </p:spTree>
    <p:extLst>
      <p:ext uri="{BB962C8B-B14F-4D97-AF65-F5344CB8AC3E}">
        <p14:creationId xmlns:p14="http://schemas.microsoft.com/office/powerpoint/2010/main" val="361904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link between vitamin D deficiency and living at higher latitudes, especially in areas 37° or more from the equator with increased risk for many chronic diseases. </a:t>
            </a:r>
          </a:p>
          <a:p>
            <a:r>
              <a:rPr lang="en-US" dirty="0" smtClean="0"/>
              <a:t>Vitamin D synthesis and serum vitamin D levels are negatively correlated with latitude and positively correlated with sunlight.</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46735D9E-AEA7-4287-A41E-267EB28CEE1C}" type="slidenum">
              <a:rPr lang="en-US" smtClean="0"/>
              <a:t>6</a:t>
            </a:fld>
            <a:endParaRPr lang="en-US"/>
          </a:p>
        </p:txBody>
      </p:sp>
    </p:spTree>
    <p:extLst>
      <p:ext uri="{BB962C8B-B14F-4D97-AF65-F5344CB8AC3E}">
        <p14:creationId xmlns:p14="http://schemas.microsoft.com/office/powerpoint/2010/main" val="419841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vitamin D receptor is expressed in virtually all cells of the body  and can influence chronic</a:t>
            </a:r>
            <a:r>
              <a:rPr lang="en-US" sz="1200" b="0" i="0" kern="1200" baseline="0" dirty="0" smtClean="0">
                <a:solidFill>
                  <a:schemeClr val="tx1"/>
                </a:solidFill>
                <a:effectLst/>
                <a:latin typeface="+mn-lt"/>
                <a:ea typeface="+mn-ea"/>
                <a:cs typeface="+mn-cs"/>
              </a:rPr>
              <a:t> systemic, metabolic conditions. </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7</a:t>
            </a:fld>
            <a:endParaRPr lang="en-US"/>
          </a:p>
        </p:txBody>
      </p:sp>
    </p:spTree>
    <p:extLst>
      <p:ext uri="{BB962C8B-B14F-4D97-AF65-F5344CB8AC3E}">
        <p14:creationId xmlns:p14="http://schemas.microsoft.com/office/powerpoint/2010/main" val="149328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The vitamin D receptor is present in most tissues and cells in the body. 1,25(OH) 2D has a wide range of biological actions, including inhibiting cellular proliferation and inducing terminal differentiation, inhibiting angiogenesis, stimulating insulin production, inhibiting renin production, and stimulating macrophage </a:t>
            </a:r>
            <a:r>
              <a:rPr lang="en-US" dirty="0" err="1" smtClean="0">
                <a:solidFill>
                  <a:srgbClr val="FF0000"/>
                </a:solidFill>
              </a:rPr>
              <a:t>cathelicidin</a:t>
            </a:r>
            <a:r>
              <a:rPr lang="en-US" dirty="0" smtClean="0">
                <a:solidFill>
                  <a:srgbClr val="FF0000"/>
                </a:solidFill>
              </a:rPr>
              <a:t> production (3, 12–14). In addition, 1,25(OH)2D stimulates its own destruction by enhancing the expression of the 25-hydroxyvitamin D-24-OHase(CYP24R)to metabolize 25(OH)D and  1,25(OH)2D into water-soluble inactive forms.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8</a:t>
            </a:fld>
            <a:endParaRPr lang="en-US"/>
          </a:p>
        </p:txBody>
      </p:sp>
    </p:spTree>
    <p:extLst>
      <p:ext uri="{BB962C8B-B14F-4D97-AF65-F5344CB8AC3E}">
        <p14:creationId xmlns:p14="http://schemas.microsoft.com/office/powerpoint/2010/main" val="50184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D is</a:t>
            </a:r>
            <a:r>
              <a:rPr lang="en-US" baseline="0" dirty="0" smtClean="0"/>
              <a:t> a mediator in </a:t>
            </a:r>
            <a:r>
              <a:rPr lang="en-US" sz="1200" b="0" i="0" kern="1200" dirty="0" smtClean="0">
                <a:solidFill>
                  <a:schemeClr val="tx1"/>
                </a:solidFill>
                <a:effectLst/>
                <a:latin typeface="+mn-lt"/>
                <a:ea typeface="+mn-ea"/>
                <a:cs typeface="+mn-cs"/>
              </a:rPr>
              <a:t>innate immune function. The active form of Vitamin D is responsible for antimicrobial responses by inducing antimicrobial proteins to be released, causing</a:t>
            </a:r>
            <a:r>
              <a:rPr lang="en-US" sz="1200" b="0" i="0" kern="1200" baseline="0" dirty="0" smtClean="0">
                <a:solidFill>
                  <a:schemeClr val="tx1"/>
                </a:solidFill>
                <a:effectLst/>
                <a:latin typeface="+mn-lt"/>
                <a:ea typeface="+mn-ea"/>
                <a:cs typeface="+mn-cs"/>
              </a:rPr>
              <a:t> c</a:t>
            </a:r>
            <a:r>
              <a:rPr lang="en-US" sz="1200" b="0" i="0" kern="1200" dirty="0" smtClean="0">
                <a:solidFill>
                  <a:schemeClr val="tx1"/>
                </a:solidFill>
                <a:effectLst/>
                <a:latin typeface="+mn-lt"/>
                <a:ea typeface="+mn-ea"/>
                <a:cs typeface="+mn-cs"/>
              </a:rPr>
              <a:t>ell degradation by lysosomes, and many other functions of macrophages. </a:t>
            </a:r>
          </a:p>
          <a:p>
            <a:r>
              <a:rPr lang="en-US" sz="1200" kern="1200" dirty="0" smtClean="0">
                <a:solidFill>
                  <a:schemeClr val="tx1"/>
                </a:solidFill>
                <a:effectLst/>
                <a:latin typeface="+mn-lt"/>
                <a:ea typeface="+mn-ea"/>
                <a:cs typeface="+mn-cs"/>
              </a:rPr>
              <a:t>The human innate immune response is modulated principally by two cell types: the monocyte/macrophage and the dendritic cell. These two cell types are purposed to recognize, inactivate, or kill invaders as well as to draft cells of the adaptive immune response to protect the host from that invader.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large body of evidence being generated </a:t>
            </a:r>
            <a:r>
              <a:rPr lang="en-US" sz="1200" i="0" kern="1200" dirty="0" smtClean="0">
                <a:solidFill>
                  <a:schemeClr val="tx1"/>
                </a:solidFill>
                <a:effectLst/>
                <a:latin typeface="+mn-lt"/>
                <a:ea typeface="+mn-ea"/>
                <a:cs typeface="+mn-cs"/>
              </a:rPr>
              <a:t>that 1</a:t>
            </a:r>
            <a:r>
              <a:rPr lang="en-US" sz="1200"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(OH)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in monocytes</a:t>
            </a:r>
            <a:r>
              <a:rPr lang="en-US" sz="1200" kern="1200" dirty="0" smtClean="0">
                <a:solidFill>
                  <a:schemeClr val="tx1"/>
                </a:solidFill>
                <a:effectLst/>
                <a:latin typeface="+mn-lt"/>
                <a:ea typeface="+mn-ea"/>
                <a:cs typeface="+mn-cs"/>
              </a:rPr>
              <a:t>, macrophages, dendritic cells, and lymphocytes </a:t>
            </a:r>
            <a:r>
              <a:rPr lang="en-US" sz="1200" kern="1200" dirty="0" smtClean="0">
                <a:solidFill>
                  <a:schemeClr val="tx1"/>
                </a:solidFill>
                <a:effectLst/>
                <a:latin typeface="+mn-lt"/>
                <a:ea typeface="+mn-ea"/>
                <a:cs typeface="+mn-cs"/>
              </a:rPr>
              <a:t>controls </a:t>
            </a:r>
            <a:r>
              <a:rPr lang="en-US" sz="1200" kern="1200" dirty="0" smtClean="0">
                <a:solidFill>
                  <a:schemeClr val="tx1"/>
                </a:solidFill>
                <a:effectLst/>
                <a:latin typeface="+mn-lt"/>
                <a:ea typeface="+mn-ea"/>
                <a:cs typeface="+mn-cs"/>
              </a:rPr>
              <a:t>both the innate and adaptive immune response in man. 1,25-(OH)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D would allow macrophages ability to: 1) neutralize invading microbes and foreign cells; 2) instruct the adaptive immune response in promoting this neutralization response at same time; and 3) prevent what might turn into an overzealous adaptive immune response that would prove detrimental, not beneficial, to the health of the host.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9</a:t>
            </a:fld>
            <a:endParaRPr lang="en-US"/>
          </a:p>
        </p:txBody>
      </p:sp>
    </p:spTree>
    <p:extLst>
      <p:ext uri="{BB962C8B-B14F-4D97-AF65-F5344CB8AC3E}">
        <p14:creationId xmlns:p14="http://schemas.microsoft.com/office/powerpoint/2010/main" val="188017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D is linked with colon, rectum, breast, ovarian, prostate, stomach, bladder, esophagus, kidney, lung, pancreas, and uterine cancers, as well as for non-Hodgkin lymphoma and multiple myeloma.</a:t>
            </a:r>
          </a:p>
          <a:p>
            <a:r>
              <a:rPr lang="en-US" dirty="0" smtClean="0"/>
              <a:t>Individuals with higher levels of serum 25(OH)D have lower incidence of cancers due to 1,25(OH)2D synthesis in the local organ epithelium.</a:t>
            </a:r>
          </a:p>
          <a:p>
            <a:r>
              <a:rPr lang="en-US" dirty="0" smtClean="0"/>
              <a:t>There is also an association of lower mortality rates from cancers for those residing at sunnier latitudes.</a:t>
            </a:r>
          </a:p>
          <a:p>
            <a:r>
              <a:rPr lang="en-US" dirty="0" smtClean="0"/>
              <a:t>Black individuals have much lower level of active vitamin D in the serum compared to Caucasians. This may explain the higher rates of colon, breast, prostate, and ovarian cancers in blacks.</a:t>
            </a:r>
          </a:p>
          <a:p>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10</a:t>
            </a:fld>
            <a:endParaRPr lang="en-US"/>
          </a:p>
        </p:txBody>
      </p:sp>
    </p:spTree>
    <p:extLst>
      <p:ext uri="{BB962C8B-B14F-4D97-AF65-F5344CB8AC3E}">
        <p14:creationId xmlns:p14="http://schemas.microsoft.com/office/powerpoint/2010/main" val="263375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a comprehensive and rigorous review of the scientific research, the IOM Committee that establishes RDA’s concluded that the evidence that vitamin D prevented cancer was inconsistent and did not meet criteria for establishing a cause-effect relationship. There is strong biological plausibility for a role of vitamin D in cancer </a:t>
            </a:r>
            <a:r>
              <a:rPr lang="en-US" sz="1200" b="1" kern="1200" dirty="0" smtClean="0">
                <a:solidFill>
                  <a:schemeClr val="tx1"/>
                </a:solidFill>
                <a:effectLst/>
                <a:latin typeface="+mn-lt"/>
                <a:ea typeface="+mn-ea"/>
                <a:cs typeface="+mn-cs"/>
              </a:rPr>
              <a:t>prevention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Studies </a:t>
            </a:r>
            <a:r>
              <a:rPr lang="en-US" sz="1200" kern="1200" dirty="0" smtClean="0">
                <a:solidFill>
                  <a:schemeClr val="tx1"/>
                </a:solidFill>
                <a:effectLst/>
                <a:latin typeface="+mn-lt"/>
                <a:ea typeface="+mn-ea"/>
                <a:cs typeface="+mn-cs"/>
              </a:rPr>
              <a:t>suggest </a:t>
            </a:r>
            <a:r>
              <a:rPr lang="en-US" sz="1200" kern="1200" dirty="0" smtClean="0">
                <a:solidFill>
                  <a:schemeClr val="tx1"/>
                </a:solidFill>
                <a:effectLst/>
                <a:latin typeface="+mn-lt"/>
                <a:ea typeface="+mn-ea"/>
                <a:cs typeface="+mn-cs"/>
              </a:rPr>
              <a:t>that 1,25-(OH)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D promotes cell differentiation, inhibits cancer cell proliferation, and exhibits </a:t>
            </a:r>
            <a:r>
              <a:rPr lang="en-US" sz="1200" kern="1200" dirty="0" smtClean="0">
                <a:solidFill>
                  <a:schemeClr val="tx1"/>
                </a:solidFill>
                <a:effectLst/>
                <a:latin typeface="+mn-lt"/>
                <a:ea typeface="+mn-ea"/>
                <a:cs typeface="+mn-cs"/>
              </a:rPr>
              <a:t>anti-inflammatory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pro-apoptotic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antiangiogenic</a:t>
            </a:r>
            <a:r>
              <a:rPr lang="en-US" sz="1200" kern="1200" dirty="0" smtClean="0">
                <a:solidFill>
                  <a:schemeClr val="tx1"/>
                </a:solidFill>
                <a:effectLst/>
                <a:latin typeface="+mn-lt"/>
                <a:ea typeface="+mn-ea"/>
                <a:cs typeface="+mn-cs"/>
              </a:rPr>
              <a:t> properties. 1,25-(OH)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D has been shown in laboratory studies to inhibit the growth of cancer cells by regulating several genes responsible for cell proliferation. In addition, 1,25-(OH)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D exhibits </a:t>
            </a:r>
            <a:r>
              <a:rPr lang="en-US" sz="1200" kern="1200" dirty="0" smtClean="0">
                <a:solidFill>
                  <a:schemeClr val="tx1"/>
                </a:solidFill>
                <a:effectLst/>
                <a:latin typeface="+mn-lt"/>
                <a:ea typeface="+mn-ea"/>
                <a:cs typeface="+mn-cs"/>
              </a:rPr>
              <a:t>pro-apoptotic </a:t>
            </a:r>
            <a:r>
              <a:rPr lang="en-US" sz="1200" kern="1200" dirty="0" smtClean="0">
                <a:solidFill>
                  <a:schemeClr val="tx1"/>
                </a:solidFill>
                <a:effectLst/>
                <a:latin typeface="+mn-lt"/>
                <a:ea typeface="+mn-ea"/>
                <a:cs typeface="+mn-cs"/>
              </a:rPr>
              <a:t>effects in cancer cells. </a:t>
            </a:r>
          </a:p>
          <a:p>
            <a:r>
              <a:rPr lang="en-US" sz="1200" kern="1200" dirty="0" smtClean="0">
                <a:solidFill>
                  <a:schemeClr val="tx1"/>
                </a:solidFill>
                <a:effectLst/>
                <a:latin typeface="+mn-lt"/>
                <a:ea typeface="+mn-ea"/>
                <a:cs typeface="+mn-cs"/>
              </a:rPr>
              <a:t> Observational evidence is strongest for colorectal cancer but is weak or inconsistent for breast, prostate, other cancer sites, and total cancer. </a:t>
            </a:r>
            <a:endParaRPr lang="en-US" dirty="0"/>
          </a:p>
        </p:txBody>
      </p:sp>
      <p:sp>
        <p:nvSpPr>
          <p:cNvPr id="4" name="Slide Number Placeholder 3"/>
          <p:cNvSpPr>
            <a:spLocks noGrp="1"/>
          </p:cNvSpPr>
          <p:nvPr>
            <p:ph type="sldNum" sz="quarter" idx="10"/>
          </p:nvPr>
        </p:nvSpPr>
        <p:spPr/>
        <p:txBody>
          <a:bodyPr/>
          <a:lstStyle/>
          <a:p>
            <a:fld id="{46735D9E-AEA7-4287-A41E-267EB28CEE1C}" type="slidenum">
              <a:rPr lang="en-US" smtClean="0"/>
              <a:t>11</a:t>
            </a:fld>
            <a:endParaRPr lang="en-US"/>
          </a:p>
        </p:txBody>
      </p:sp>
    </p:spTree>
    <p:extLst>
      <p:ext uri="{BB962C8B-B14F-4D97-AF65-F5344CB8AC3E}">
        <p14:creationId xmlns:p14="http://schemas.microsoft.com/office/powerpoint/2010/main" val="145750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867C5-3240-434E-9CEF-ADD88A2D2DC1}"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86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447800"/>
            <a:ext cx="8610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867C5-3240-434E-9CEF-ADD88A2D2DC1}"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867C5-3240-434E-9CEF-ADD88A2D2DC1}"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867C5-3240-434E-9CEF-ADD88A2D2DC1}" type="datetimeFigureOut">
              <a:rPr lang="en-US" smtClean="0"/>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867C5-3240-434E-9CEF-ADD88A2D2DC1}" type="datetimeFigureOut">
              <a:rPr lang="en-US" smtClean="0"/>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867C5-3240-434E-9CEF-ADD88A2D2DC1}" type="datetimeFigureOut">
              <a:rPr lang="en-US" smtClean="0"/>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76200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867C5-3240-434E-9CEF-ADD88A2D2DC1}"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A14E5-A88B-4B61-9C31-23D7A1F192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67C5-3240-434E-9CEF-ADD88A2D2DC1}" type="datetimeFigureOut">
              <a:rPr lang="en-US" smtClean="0"/>
              <a:t>5/30/2014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14E5-A88B-4B61-9C31-23D7A1F192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x.doi.org/10.1155/2013/62050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82975"/>
            <a:ext cx="7772400" cy="1470025"/>
          </a:xfrm>
        </p:spPr>
        <p:txBody>
          <a:bodyPr/>
          <a:lstStyle/>
          <a:p>
            <a:r>
              <a:rPr lang="en-US" dirty="0" smtClean="0">
                <a:solidFill>
                  <a:srgbClr val="002060"/>
                </a:solidFill>
              </a:rPr>
              <a:t>Vitamin D and Health</a:t>
            </a:r>
            <a:endParaRPr lang="en-US" dirty="0"/>
          </a:p>
        </p:txBody>
      </p:sp>
      <p:sp>
        <p:nvSpPr>
          <p:cNvPr id="3" name="Subtitle 2"/>
          <p:cNvSpPr>
            <a:spLocks noGrp="1"/>
          </p:cNvSpPr>
          <p:nvPr>
            <p:ph type="subTitle" idx="1"/>
          </p:nvPr>
        </p:nvSpPr>
        <p:spPr>
          <a:xfrm>
            <a:off x="1371600" y="4953000"/>
            <a:ext cx="6400800" cy="1752600"/>
          </a:xfrm>
        </p:spPr>
        <p:txBody>
          <a:bodyPr/>
          <a:lstStyle/>
          <a:p>
            <a:r>
              <a:rPr lang="en-US" b="1" dirty="0">
                <a:solidFill>
                  <a:srgbClr val="002060"/>
                </a:solidFill>
              </a:rPr>
              <a:t>Heli J. Roy, PhD, </a:t>
            </a:r>
            <a:r>
              <a:rPr lang="en-US" b="1" dirty="0" smtClean="0">
                <a:solidFill>
                  <a:srgbClr val="002060"/>
                </a:solidFill>
              </a:rPr>
              <a:t>MBA, RD</a:t>
            </a:r>
            <a:endParaRPr lang="en-US" b="1" dirty="0">
              <a:solidFill>
                <a:srgbClr val="002060"/>
              </a:solidFill>
            </a:endParaRPr>
          </a:p>
          <a:p>
            <a:r>
              <a:rPr lang="en-US" dirty="0">
                <a:solidFill>
                  <a:srgbClr val="002060"/>
                </a:solidFill>
              </a:rPr>
              <a:t>Pennington Biomedical Research </a:t>
            </a:r>
            <a:r>
              <a:rPr lang="en-US" dirty="0" smtClean="0">
                <a:solidFill>
                  <a:srgbClr val="002060"/>
                </a:solidFill>
              </a:rPr>
              <a:t>Center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D and cancer</a:t>
            </a:r>
          </a:p>
        </p:txBody>
      </p:sp>
      <p:sp>
        <p:nvSpPr>
          <p:cNvPr id="3" name="Content Placeholder 2"/>
          <p:cNvSpPr>
            <a:spLocks noGrp="1"/>
          </p:cNvSpPr>
          <p:nvPr>
            <p:ph idx="1"/>
          </p:nvPr>
        </p:nvSpPr>
        <p:spPr>
          <a:xfrm>
            <a:off x="228600" y="1600200"/>
            <a:ext cx="8763000" cy="4876800"/>
          </a:xfrm>
        </p:spPr>
        <p:txBody>
          <a:bodyPr>
            <a:normAutofit fontScale="92500" lnSpcReduction="20000"/>
          </a:bodyPr>
          <a:lstStyle/>
          <a:p>
            <a:r>
              <a:rPr lang="en-US" dirty="0"/>
              <a:t>Linked with colon, rectum, breast, ovarian, prostate, stomach, bladder, esophagus, kidney, lung, pancreas, and uterine cancers, as well as for non-Hodgkin lymphoma and multiple myeloma.</a:t>
            </a:r>
          </a:p>
          <a:p>
            <a:r>
              <a:rPr lang="en-US" dirty="0"/>
              <a:t>Higher levels of serum 25(OH)D leads to lower incidence of cancers.</a:t>
            </a:r>
          </a:p>
          <a:p>
            <a:r>
              <a:rPr lang="en-US" dirty="0" smtClean="0"/>
              <a:t>Sunnier latitudes - Lower mortality.</a:t>
            </a:r>
            <a:endParaRPr lang="en-US" dirty="0"/>
          </a:p>
          <a:p>
            <a:r>
              <a:rPr lang="en-US" dirty="0"/>
              <a:t>Black individuals: lower level of active </a:t>
            </a:r>
            <a:r>
              <a:rPr lang="en-US" dirty="0" smtClean="0"/>
              <a:t>vitamin D. </a:t>
            </a:r>
            <a:endParaRPr lang="en-US" dirty="0"/>
          </a:p>
          <a:p>
            <a:r>
              <a:rPr lang="en-US" dirty="0"/>
              <a:t>Blacks have higher rates of colon, breast, prostate, and ovarian cancers.</a:t>
            </a:r>
          </a:p>
        </p:txBody>
      </p:sp>
    </p:spTree>
    <p:extLst>
      <p:ext uri="{BB962C8B-B14F-4D97-AF65-F5344CB8AC3E}">
        <p14:creationId xmlns:p14="http://schemas.microsoft.com/office/powerpoint/2010/main" val="36260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D and cancer</a:t>
            </a:r>
            <a:endParaRPr lang="en-US" dirty="0"/>
          </a:p>
        </p:txBody>
      </p:sp>
      <p:sp>
        <p:nvSpPr>
          <p:cNvPr id="3" name="Content Placeholder 2"/>
          <p:cNvSpPr>
            <a:spLocks noGrp="1"/>
          </p:cNvSpPr>
          <p:nvPr>
            <p:ph idx="1"/>
          </p:nvPr>
        </p:nvSpPr>
        <p:spPr>
          <a:xfrm>
            <a:off x="228600" y="1447800"/>
            <a:ext cx="8686800" cy="5029200"/>
          </a:xfrm>
        </p:spPr>
        <p:txBody>
          <a:bodyPr/>
          <a:lstStyle/>
          <a:p>
            <a:r>
              <a:rPr lang="en-US" dirty="0"/>
              <a:t>Vitamin D prevents tumor angiogenesis, it allows for effective communication between cells, and it helps to maintain a healthy calcium concentration in the cells. </a:t>
            </a:r>
          </a:p>
          <a:p>
            <a:r>
              <a:rPr lang="en-US" dirty="0"/>
              <a:t>Vitamin D also enhances cell death when appropriate.</a:t>
            </a:r>
          </a:p>
        </p:txBody>
      </p:sp>
    </p:spTree>
    <p:extLst>
      <p:ext uri="{BB962C8B-B14F-4D97-AF65-F5344CB8AC3E}">
        <p14:creationId xmlns:p14="http://schemas.microsoft.com/office/powerpoint/2010/main" val="292746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Vitamin D and cardiovascular disease</a:t>
            </a:r>
          </a:p>
        </p:txBody>
      </p:sp>
      <p:sp>
        <p:nvSpPr>
          <p:cNvPr id="3" name="Content Placeholder 2"/>
          <p:cNvSpPr>
            <a:spLocks noGrp="1"/>
          </p:cNvSpPr>
          <p:nvPr>
            <p:ph idx="1"/>
          </p:nvPr>
        </p:nvSpPr>
        <p:spPr>
          <a:xfrm>
            <a:off x="381000" y="1524000"/>
            <a:ext cx="8534400" cy="4953000"/>
          </a:xfrm>
        </p:spPr>
        <p:txBody>
          <a:bodyPr/>
          <a:lstStyle/>
          <a:p>
            <a:r>
              <a:rPr lang="en-US" dirty="0" smtClean="0"/>
              <a:t>Plaque results from a chronic </a:t>
            </a:r>
            <a:r>
              <a:rPr lang="en-US" dirty="0"/>
              <a:t>low-grade </a:t>
            </a:r>
            <a:r>
              <a:rPr lang="en-US" dirty="0" smtClean="0"/>
              <a:t>inflammation. </a:t>
            </a:r>
            <a:endParaRPr lang="en-US" dirty="0"/>
          </a:p>
          <a:p>
            <a:r>
              <a:rPr lang="en-US" dirty="0"/>
              <a:t>Endothelial </a:t>
            </a:r>
            <a:r>
              <a:rPr lang="en-US" dirty="0" smtClean="0"/>
              <a:t>dysfunction, </a:t>
            </a:r>
            <a:r>
              <a:rPr lang="en-US" dirty="0"/>
              <a:t>LDL particles accumulation.</a:t>
            </a:r>
          </a:p>
          <a:p>
            <a:r>
              <a:rPr lang="en-US" dirty="0"/>
              <a:t>Low level of vitamin D = 2 x risk for cardiovascular incidents.</a:t>
            </a:r>
          </a:p>
        </p:txBody>
      </p:sp>
    </p:spTree>
    <p:extLst>
      <p:ext uri="{BB962C8B-B14F-4D97-AF65-F5344CB8AC3E}">
        <p14:creationId xmlns:p14="http://schemas.microsoft.com/office/powerpoint/2010/main" val="145100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and Vitamin D</a:t>
            </a:r>
            <a:endParaRPr lang="en-US" dirty="0"/>
          </a:p>
        </p:txBody>
      </p:sp>
      <p:sp>
        <p:nvSpPr>
          <p:cNvPr id="3" name="Content Placeholder 2"/>
          <p:cNvSpPr>
            <a:spLocks noGrp="1"/>
          </p:cNvSpPr>
          <p:nvPr>
            <p:ph idx="1"/>
          </p:nvPr>
        </p:nvSpPr>
        <p:spPr/>
        <p:txBody>
          <a:bodyPr/>
          <a:lstStyle/>
          <a:p>
            <a:r>
              <a:rPr lang="en-US" dirty="0"/>
              <a:t>Hypertension peaks in the winter. </a:t>
            </a:r>
          </a:p>
          <a:p>
            <a:r>
              <a:rPr lang="en-US" dirty="0"/>
              <a:t>Short-term (8 </a:t>
            </a:r>
            <a:r>
              <a:rPr lang="en-US" dirty="0" err="1"/>
              <a:t>wks</a:t>
            </a:r>
            <a:r>
              <a:rPr lang="en-US" dirty="0"/>
              <a:t>) supplementation with vitamin D3 and calcium reduced blood pressure, heart rate, and parathyroid hormone levels in women 70 </a:t>
            </a:r>
            <a:r>
              <a:rPr lang="en-US" dirty="0" err="1" smtClean="0"/>
              <a:t>yrs</a:t>
            </a:r>
            <a:r>
              <a:rPr lang="en-US" dirty="0" smtClean="0"/>
              <a:t> </a:t>
            </a:r>
            <a:r>
              <a:rPr lang="en-US" dirty="0"/>
              <a:t>of age or older. </a:t>
            </a:r>
          </a:p>
        </p:txBody>
      </p:sp>
    </p:spTree>
    <p:extLst>
      <p:ext uri="{BB962C8B-B14F-4D97-AF65-F5344CB8AC3E}">
        <p14:creationId xmlns:p14="http://schemas.microsoft.com/office/powerpoint/2010/main" val="248738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and vitamin D</a:t>
            </a:r>
          </a:p>
        </p:txBody>
      </p:sp>
      <p:sp>
        <p:nvSpPr>
          <p:cNvPr id="3" name="Content Placeholder 2"/>
          <p:cNvSpPr>
            <a:spLocks noGrp="1"/>
          </p:cNvSpPr>
          <p:nvPr>
            <p:ph idx="1"/>
          </p:nvPr>
        </p:nvSpPr>
        <p:spPr/>
        <p:txBody>
          <a:bodyPr>
            <a:normAutofit fontScale="92500" lnSpcReduction="20000"/>
          </a:bodyPr>
          <a:lstStyle/>
          <a:p>
            <a:r>
              <a:rPr lang="en-US" dirty="0"/>
              <a:t>Type 1 </a:t>
            </a:r>
            <a:r>
              <a:rPr lang="en-US" dirty="0" smtClean="0"/>
              <a:t>diabetes results from </a:t>
            </a:r>
            <a:r>
              <a:rPr lang="en-US" dirty="0"/>
              <a:t>beta cell destruction. </a:t>
            </a:r>
          </a:p>
          <a:p>
            <a:r>
              <a:rPr lang="en-US" dirty="0"/>
              <a:t>Vitamin D is an immunosuppressive agent. </a:t>
            </a:r>
          </a:p>
          <a:p>
            <a:r>
              <a:rPr lang="en-US" dirty="0"/>
              <a:t>Supplementation by vitamin D reduced the risk for diabetes by about 80% in </a:t>
            </a:r>
            <a:r>
              <a:rPr lang="en-US" dirty="0" smtClean="0"/>
              <a:t>children.</a:t>
            </a:r>
            <a:endParaRPr lang="en-US" dirty="0"/>
          </a:p>
          <a:p>
            <a:r>
              <a:rPr lang="en-US" dirty="0"/>
              <a:t>Vitamin D might </a:t>
            </a:r>
            <a:r>
              <a:rPr lang="en-US" dirty="0" smtClean="0"/>
              <a:t>protect pancreas.</a:t>
            </a:r>
            <a:endParaRPr lang="en-US" dirty="0"/>
          </a:p>
          <a:p>
            <a:r>
              <a:rPr lang="en-US" dirty="0"/>
              <a:t>Supplementation of mother’s diet </a:t>
            </a:r>
            <a:r>
              <a:rPr lang="en-US" dirty="0" smtClean="0"/>
              <a:t>reduced </a:t>
            </a:r>
            <a:r>
              <a:rPr lang="en-US" dirty="0"/>
              <a:t>incidence of type 1 diabetes in children. </a:t>
            </a:r>
          </a:p>
          <a:p>
            <a:r>
              <a:rPr lang="en-US" dirty="0"/>
              <a:t>Children who are deficient in vitamin D have a 200% increased risk in developing type 1 diabetes. </a:t>
            </a:r>
          </a:p>
        </p:txBody>
      </p:sp>
    </p:spTree>
    <p:extLst>
      <p:ext uri="{BB962C8B-B14F-4D97-AF65-F5344CB8AC3E}">
        <p14:creationId xmlns:p14="http://schemas.microsoft.com/office/powerpoint/2010/main" val="16412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sclerosis</a:t>
            </a:r>
          </a:p>
        </p:txBody>
      </p:sp>
      <p:sp>
        <p:nvSpPr>
          <p:cNvPr id="3" name="Content Placeholder 2"/>
          <p:cNvSpPr>
            <a:spLocks noGrp="1"/>
          </p:cNvSpPr>
          <p:nvPr>
            <p:ph idx="1"/>
          </p:nvPr>
        </p:nvSpPr>
        <p:spPr/>
        <p:txBody>
          <a:bodyPr/>
          <a:lstStyle/>
          <a:p>
            <a:r>
              <a:rPr lang="en-US" dirty="0"/>
              <a:t>Lower incidence of MS in countries with more sunlight.</a:t>
            </a:r>
          </a:p>
          <a:p>
            <a:r>
              <a:rPr lang="en-US" dirty="0"/>
              <a:t>Vitamin D intake is associated with lower incidence of </a:t>
            </a:r>
            <a:r>
              <a:rPr lang="en-US" dirty="0" smtClean="0"/>
              <a:t>MS and slower rate of progression of the disease.</a:t>
            </a:r>
            <a:endParaRPr lang="en-US" dirty="0"/>
          </a:p>
          <a:p>
            <a:endParaRPr lang="en-US" dirty="0"/>
          </a:p>
        </p:txBody>
      </p:sp>
    </p:spTree>
    <p:extLst>
      <p:ext uri="{BB962C8B-B14F-4D97-AF65-F5344CB8AC3E}">
        <p14:creationId xmlns:p14="http://schemas.microsoft.com/office/powerpoint/2010/main" val="272391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7795946"/>
              </p:ext>
            </p:extLst>
          </p:nvPr>
        </p:nvGraphicFramePr>
        <p:xfrm>
          <a:off x="695597" y="1524000"/>
          <a:ext cx="7818120" cy="4343400"/>
        </p:xfrm>
        <a:graphic>
          <a:graphicData uri="http://schemas.openxmlformats.org/drawingml/2006/table">
            <a:tbl>
              <a:tblPr/>
              <a:tblGrid>
                <a:gridCol w="1660844"/>
                <a:gridCol w="1539319"/>
                <a:gridCol w="1539319"/>
                <a:gridCol w="1539319"/>
                <a:gridCol w="1539319"/>
              </a:tblGrid>
              <a:tr h="347472">
                <a:tc gridSpan="5">
                  <a:txBody>
                    <a:bodyPr/>
                    <a:lstStyle/>
                    <a:p>
                      <a:r>
                        <a:rPr lang="en-US" sz="1700" dirty="0" smtClean="0"/>
                        <a:t>Recommended </a:t>
                      </a:r>
                      <a:r>
                        <a:rPr lang="en-US" sz="1700" dirty="0"/>
                        <a:t>Dietary Allowances (RDAs) for Vitamin D </a:t>
                      </a:r>
                    </a:p>
                  </a:txBody>
                  <a:tcPr marL="86868" marR="86868" marT="43434" marB="43434" anchor="ctr">
                    <a:lnB w="12700" cap="flat" cmpd="sng" algn="ctr">
                      <a:solidFill>
                        <a:schemeClr val="tx1"/>
                      </a:solidFill>
                      <a:prstDash val="solid"/>
                      <a:round/>
                      <a:headEnd type="none" w="med" len="med"/>
                      <a:tailEnd type="none" w="med" len="med"/>
                    </a:lnB>
                    <a:solidFill>
                      <a:srgbClr val="EFEF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7472">
                <a:tc>
                  <a:txBody>
                    <a:bodyPr/>
                    <a:lstStyle/>
                    <a:p>
                      <a:pPr algn="l" fontAlgn="b"/>
                      <a:r>
                        <a:rPr lang="en-US" sz="1700" dirty="0">
                          <a:effectLst/>
                        </a:rPr>
                        <a:t>Age</a:t>
                      </a:r>
                    </a:p>
                  </a:txBody>
                  <a:tcPr marL="86868" marR="86868" marT="43434" marB="43434" anchor="b">
                    <a:lnL>
                      <a:noFill/>
                    </a:lnL>
                    <a:lnR>
                      <a:noFill/>
                    </a:lnR>
                    <a:lnT w="12700" cap="flat" cmpd="sng" algn="ctr">
                      <a:solidFill>
                        <a:schemeClr val="tx1"/>
                      </a:solidFill>
                      <a:prstDash val="solid"/>
                      <a:round/>
                      <a:headEnd type="none" w="med" len="med"/>
                      <a:tailEnd type="none" w="med" len="med"/>
                    </a:lnT>
                    <a:lnB w="9525" cap="flat" cmpd="sng" algn="ctr">
                      <a:solidFill>
                        <a:srgbClr val="CCCCCC"/>
                      </a:solidFill>
                      <a:prstDash val="dash"/>
                      <a:round/>
                      <a:headEnd type="none" w="med" len="med"/>
                      <a:tailEnd type="none" w="med" len="med"/>
                    </a:lnB>
                    <a:solidFill>
                      <a:srgbClr val="EFEFF0"/>
                    </a:solidFill>
                  </a:tcPr>
                </a:tc>
                <a:tc>
                  <a:txBody>
                    <a:bodyPr/>
                    <a:lstStyle/>
                    <a:p>
                      <a:pPr algn="ctr" fontAlgn="b"/>
                      <a:r>
                        <a:rPr lang="en-US" sz="1700" dirty="0">
                          <a:effectLst/>
                        </a:rPr>
                        <a:t>Male</a:t>
                      </a:r>
                    </a:p>
                  </a:txBody>
                  <a:tcPr marL="72390" marR="86868" marT="43434" marB="43434" anchor="b">
                    <a:lnL>
                      <a:noFill/>
                    </a:lnL>
                    <a:lnR>
                      <a:noFill/>
                    </a:lnR>
                    <a:lnT w="12700" cap="flat" cmpd="sng" algn="ctr">
                      <a:solidFill>
                        <a:schemeClr val="tx1"/>
                      </a:solidFill>
                      <a:prstDash val="solid"/>
                      <a:round/>
                      <a:headEnd type="none" w="med" len="med"/>
                      <a:tailEnd type="none" w="med" len="med"/>
                    </a:lnT>
                    <a:lnB w="9525" cap="flat" cmpd="sng" algn="ctr">
                      <a:solidFill>
                        <a:srgbClr val="CCCCCC"/>
                      </a:solidFill>
                      <a:prstDash val="dash"/>
                      <a:round/>
                      <a:headEnd type="none" w="med" len="med"/>
                      <a:tailEnd type="none" w="med" len="med"/>
                    </a:lnB>
                    <a:solidFill>
                      <a:srgbClr val="EFEFF0"/>
                    </a:solidFill>
                  </a:tcPr>
                </a:tc>
                <a:tc>
                  <a:txBody>
                    <a:bodyPr/>
                    <a:lstStyle/>
                    <a:p>
                      <a:pPr algn="ctr" fontAlgn="b"/>
                      <a:r>
                        <a:rPr lang="en-US" sz="1700" dirty="0">
                          <a:effectLst/>
                        </a:rPr>
                        <a:t>Female</a:t>
                      </a:r>
                    </a:p>
                  </a:txBody>
                  <a:tcPr marL="72390" marR="86868" marT="43434" marB="43434" anchor="b">
                    <a:lnL>
                      <a:noFill/>
                    </a:lnL>
                    <a:lnR>
                      <a:noFill/>
                    </a:lnR>
                    <a:lnT w="12700" cap="flat" cmpd="sng" algn="ctr">
                      <a:solidFill>
                        <a:schemeClr val="tx1"/>
                      </a:solidFill>
                      <a:prstDash val="solid"/>
                      <a:round/>
                      <a:headEnd type="none" w="med" len="med"/>
                      <a:tailEnd type="none" w="med" len="med"/>
                    </a:lnT>
                    <a:lnB w="9525" cap="flat" cmpd="sng" algn="ctr">
                      <a:solidFill>
                        <a:srgbClr val="CCCCCC"/>
                      </a:solidFill>
                      <a:prstDash val="dash"/>
                      <a:round/>
                      <a:headEnd type="none" w="med" len="med"/>
                      <a:tailEnd type="none" w="med" len="med"/>
                    </a:lnB>
                    <a:solidFill>
                      <a:srgbClr val="EFEFF0"/>
                    </a:solidFill>
                  </a:tcPr>
                </a:tc>
                <a:tc>
                  <a:txBody>
                    <a:bodyPr/>
                    <a:lstStyle/>
                    <a:p>
                      <a:pPr algn="ctr" fontAlgn="b"/>
                      <a:r>
                        <a:rPr lang="en-US" sz="1700" dirty="0">
                          <a:effectLst/>
                        </a:rPr>
                        <a:t>Pregnancy</a:t>
                      </a:r>
                    </a:p>
                  </a:txBody>
                  <a:tcPr marL="72390" marR="86868" marT="43434" marB="43434" anchor="b">
                    <a:lnL>
                      <a:noFill/>
                    </a:lnL>
                    <a:lnR>
                      <a:noFill/>
                    </a:lnR>
                    <a:lnT w="12700" cap="flat" cmpd="sng" algn="ctr">
                      <a:solidFill>
                        <a:schemeClr val="tx1"/>
                      </a:solidFill>
                      <a:prstDash val="solid"/>
                      <a:round/>
                      <a:headEnd type="none" w="med" len="med"/>
                      <a:tailEnd type="none" w="med" len="med"/>
                    </a:lnT>
                    <a:lnB w="9525" cap="flat" cmpd="sng" algn="ctr">
                      <a:solidFill>
                        <a:srgbClr val="CCCCCC"/>
                      </a:solidFill>
                      <a:prstDash val="dash"/>
                      <a:round/>
                      <a:headEnd type="none" w="med" len="med"/>
                      <a:tailEnd type="none" w="med" len="med"/>
                    </a:lnB>
                    <a:solidFill>
                      <a:srgbClr val="EFEFF0"/>
                    </a:solidFill>
                  </a:tcPr>
                </a:tc>
                <a:tc>
                  <a:txBody>
                    <a:bodyPr/>
                    <a:lstStyle/>
                    <a:p>
                      <a:pPr algn="ctr" fontAlgn="b"/>
                      <a:r>
                        <a:rPr lang="en-US" sz="1700" dirty="0">
                          <a:effectLst/>
                        </a:rPr>
                        <a:t>Lactation</a:t>
                      </a:r>
                    </a:p>
                  </a:txBody>
                  <a:tcPr marL="72390" marR="86868" marT="43434" marB="43434" anchor="b">
                    <a:lnL>
                      <a:noFill/>
                    </a:lnL>
                    <a:lnR>
                      <a:noFill/>
                    </a:lnR>
                    <a:lnT w="12700" cap="flat" cmpd="sng" algn="ctr">
                      <a:solidFill>
                        <a:schemeClr val="tx1"/>
                      </a:solidFill>
                      <a:prstDash val="solid"/>
                      <a:round/>
                      <a:headEnd type="none" w="med" len="med"/>
                      <a:tailEnd type="none" w="med" len="med"/>
                    </a:lnT>
                    <a:lnB w="9525" cap="flat" cmpd="sng" algn="ctr">
                      <a:solidFill>
                        <a:srgbClr val="CCCCCC"/>
                      </a:solidFill>
                      <a:prstDash val="dash"/>
                      <a:round/>
                      <a:headEnd type="none" w="med" len="med"/>
                      <a:tailEnd type="none" w="med" len="med"/>
                    </a:lnB>
                    <a:solidFill>
                      <a:srgbClr val="EFEFF0"/>
                    </a:solidFill>
                  </a:tcPr>
                </a:tc>
              </a:tr>
              <a:tr h="608076">
                <a:tc>
                  <a:txBody>
                    <a:bodyPr/>
                    <a:lstStyle/>
                    <a:p>
                      <a:pPr fontAlgn="t"/>
                      <a:r>
                        <a:rPr lang="en-US" sz="1700">
                          <a:effectLst/>
                        </a:rPr>
                        <a:t>0–12 months*</a:t>
                      </a:r>
                    </a:p>
                  </a:txBody>
                  <a:tcPr marL="86868" marR="86868" marT="43434" marB="43434">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400 IU</a:t>
                      </a:r>
                      <a:br>
                        <a:rPr lang="en-US" sz="1700">
                          <a:effectLst/>
                        </a:rPr>
                      </a:br>
                      <a:r>
                        <a:rPr lang="en-US" sz="1700">
                          <a:effectLst/>
                        </a:rPr>
                        <a:t>(10 mcg)</a:t>
                      </a:r>
                    </a:p>
                  </a:txBody>
                  <a:tcPr marL="72390" marR="86868" marT="43434" marB="43434">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400 IU</a:t>
                      </a:r>
                      <a:br>
                        <a:rPr lang="en-US" sz="1700">
                          <a:effectLst/>
                        </a:rPr>
                      </a:br>
                      <a:r>
                        <a:rPr lang="en-US" sz="1700">
                          <a:effectLst/>
                        </a:rPr>
                        <a:t>(10 mcg)</a:t>
                      </a:r>
                    </a:p>
                  </a:txBody>
                  <a:tcPr marL="72390" marR="86868" marT="43434" marB="43434">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l" fontAlgn="t"/>
                      <a:r>
                        <a:rPr lang="en-US" sz="1700">
                          <a:effectLst/>
                        </a:rPr>
                        <a:t> </a:t>
                      </a:r>
                    </a:p>
                  </a:txBody>
                  <a:tcPr marL="72390" marR="86868" marT="43434" marB="43434">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l" fontAlgn="t"/>
                      <a:r>
                        <a:rPr lang="en-US" sz="1700">
                          <a:effectLst/>
                        </a:rPr>
                        <a:t> </a:t>
                      </a:r>
                    </a:p>
                  </a:txBody>
                  <a:tcPr marL="72390" marR="86868" marT="43434" marB="43434">
                    <a:lnL>
                      <a:noFill/>
                    </a:lnL>
                    <a:lnR>
                      <a:noFill/>
                    </a:lnR>
                    <a:lnT w="9525" cap="flat" cmpd="sng" algn="ctr">
                      <a:solidFill>
                        <a:srgbClr val="CCCCCC"/>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r>
              <a:tr h="608076">
                <a:tc>
                  <a:txBody>
                    <a:bodyPr/>
                    <a:lstStyle/>
                    <a:p>
                      <a:pPr fontAlgn="t"/>
                      <a:r>
                        <a:rPr lang="en-US" sz="1700">
                          <a:effectLst/>
                        </a:rPr>
                        <a:t>1–13 years</a:t>
                      </a:r>
                    </a:p>
                  </a:txBody>
                  <a:tcPr marL="86868"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l" fontAlgn="t"/>
                      <a:r>
                        <a:rPr lang="en-US" sz="170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l" fontAlgn="t"/>
                      <a:r>
                        <a:rPr lang="en-US" sz="170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r>
              <a:tr h="608076">
                <a:tc>
                  <a:txBody>
                    <a:bodyPr/>
                    <a:lstStyle/>
                    <a:p>
                      <a:pPr fontAlgn="t"/>
                      <a:r>
                        <a:rPr lang="en-US" sz="1700">
                          <a:effectLst/>
                        </a:rPr>
                        <a:t>14–18 years</a:t>
                      </a:r>
                    </a:p>
                  </a:txBody>
                  <a:tcPr marL="86868"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r>
              <a:tr h="608076">
                <a:tc>
                  <a:txBody>
                    <a:bodyPr/>
                    <a:lstStyle/>
                    <a:p>
                      <a:pPr fontAlgn="t"/>
                      <a:r>
                        <a:rPr lang="en-US" sz="1700">
                          <a:effectLst/>
                        </a:rPr>
                        <a:t>19–50 years</a:t>
                      </a:r>
                    </a:p>
                  </a:txBody>
                  <a:tcPr marL="86868"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r>
              <a:tr h="608076">
                <a:tc>
                  <a:txBody>
                    <a:bodyPr/>
                    <a:lstStyle/>
                    <a:p>
                      <a:pPr fontAlgn="t"/>
                      <a:r>
                        <a:rPr lang="en-US" sz="1700">
                          <a:effectLst/>
                        </a:rPr>
                        <a:t>51–70 years</a:t>
                      </a:r>
                    </a:p>
                  </a:txBody>
                  <a:tcPr marL="86868"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r" fontAlgn="t"/>
                      <a:r>
                        <a:rPr lang="en-US" sz="1700">
                          <a:effectLst/>
                        </a:rPr>
                        <a:t>600 IU</a:t>
                      </a:r>
                      <a:br>
                        <a:rPr lang="en-US" sz="1700">
                          <a:effectLst/>
                        </a:rPr>
                      </a:br>
                      <a:r>
                        <a:rPr lang="en-US" sz="1700">
                          <a:effectLst/>
                        </a:rPr>
                        <a:t>(15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l" fontAlgn="t"/>
                      <a:r>
                        <a:rPr lang="en-US" sz="170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c>
                  <a:txBody>
                    <a:bodyPr/>
                    <a:lstStyle/>
                    <a:p>
                      <a:pPr algn="l" fontAlgn="t"/>
                      <a:r>
                        <a:rPr lang="en-US" sz="170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F8F4EE"/>
                    </a:solidFill>
                  </a:tcPr>
                </a:tc>
              </a:tr>
              <a:tr h="608076">
                <a:tc>
                  <a:txBody>
                    <a:bodyPr/>
                    <a:lstStyle/>
                    <a:p>
                      <a:pPr fontAlgn="t"/>
                      <a:r>
                        <a:rPr lang="en-US" sz="1700">
                          <a:effectLst/>
                        </a:rPr>
                        <a:t>&gt;70 years</a:t>
                      </a:r>
                    </a:p>
                  </a:txBody>
                  <a:tcPr marL="86868"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800 IU</a:t>
                      </a:r>
                      <a:br>
                        <a:rPr lang="en-US" sz="1700">
                          <a:effectLst/>
                        </a:rPr>
                      </a:br>
                      <a:r>
                        <a:rPr lang="en-US" sz="1700">
                          <a:effectLst/>
                        </a:rPr>
                        <a:t>(20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r" fontAlgn="t"/>
                      <a:r>
                        <a:rPr lang="en-US" sz="1700">
                          <a:effectLst/>
                        </a:rPr>
                        <a:t>800 IU</a:t>
                      </a:r>
                      <a:br>
                        <a:rPr lang="en-US" sz="1700">
                          <a:effectLst/>
                        </a:rPr>
                      </a:br>
                      <a:r>
                        <a:rPr lang="en-US" sz="1700">
                          <a:effectLst/>
                        </a:rPr>
                        <a:t>(20 mcg)</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l" fontAlgn="t"/>
                      <a:r>
                        <a:rPr lang="en-US" sz="170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c>
                  <a:txBody>
                    <a:bodyPr/>
                    <a:lstStyle/>
                    <a:p>
                      <a:pPr algn="l" fontAlgn="t"/>
                      <a:r>
                        <a:rPr lang="en-US" sz="1700" dirty="0">
                          <a:effectLst/>
                        </a:rPr>
                        <a:t> </a:t>
                      </a:r>
                    </a:p>
                  </a:txBody>
                  <a:tcPr marL="72390" marR="86868" marT="43434" marB="43434">
                    <a:lnL>
                      <a:noFill/>
                    </a:lnL>
                    <a:lnR>
                      <a:noFill/>
                    </a:lnR>
                    <a:lnT w="9525" cap="flat" cmpd="sng" algn="ctr">
                      <a:solidFill>
                        <a:srgbClr val="6C276A"/>
                      </a:solidFill>
                      <a:prstDash val="dash"/>
                      <a:round/>
                      <a:headEnd type="none" w="med" len="med"/>
                      <a:tailEnd type="none" w="med" len="med"/>
                    </a:lnT>
                    <a:lnB w="9525" cap="flat" cmpd="sng" algn="ctr">
                      <a:solidFill>
                        <a:srgbClr val="6C276A"/>
                      </a:solidFill>
                      <a:prstDash val="dash"/>
                      <a:round/>
                      <a:headEnd type="none" w="med" len="med"/>
                      <a:tailEnd type="none" w="med" len="med"/>
                    </a:lnB>
                    <a:solidFill>
                      <a:srgbClr val="EFEFF0"/>
                    </a:solidFill>
                  </a:tcPr>
                </a:tc>
              </a:tr>
            </a:tbl>
          </a:graphicData>
        </a:graphic>
      </p:graphicFrame>
      <p:sp>
        <p:nvSpPr>
          <p:cNvPr id="4" name="TextBox 3"/>
          <p:cNvSpPr txBox="1"/>
          <p:nvPr/>
        </p:nvSpPr>
        <p:spPr>
          <a:xfrm>
            <a:off x="2590800" y="6143785"/>
            <a:ext cx="5928482" cy="276999"/>
          </a:xfrm>
          <a:prstGeom prst="rect">
            <a:avLst/>
          </a:prstGeom>
          <a:noFill/>
        </p:spPr>
        <p:txBody>
          <a:bodyPr wrap="none" rtlCol="0">
            <a:spAutoFit/>
          </a:bodyPr>
          <a:lstStyle/>
          <a:p>
            <a:r>
              <a:rPr lang="en-US" sz="1200" dirty="0"/>
              <a:t>Institute of Medicine, and Endocrine Society Recommended Vitamin D intake  (2011)</a:t>
            </a:r>
          </a:p>
        </p:txBody>
      </p:sp>
      <p:sp>
        <p:nvSpPr>
          <p:cNvPr id="6" name="Rectangle 1"/>
          <p:cNvSpPr>
            <a:spLocks noChangeArrowheads="1"/>
          </p:cNvSpPr>
          <p:nvPr/>
        </p:nvSpPr>
        <p:spPr bwMode="auto">
          <a:xfrm>
            <a:off x="312057" y="6143785"/>
            <a:ext cx="225334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333333"/>
                </a:solidFill>
                <a:effectLst/>
                <a:latin typeface="Trebuchet MS" pitchFamily="34" charset="0"/>
                <a:cs typeface="Arial" pitchFamily="34" charset="0"/>
              </a:rPr>
              <a:t>* Adequate Intake (AI)</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66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Vitamin D intake recommendations</a:t>
            </a:r>
          </a:p>
        </p:txBody>
      </p:sp>
      <p:sp>
        <p:nvSpPr>
          <p:cNvPr id="3" name="Content Placeholder 2"/>
          <p:cNvSpPr>
            <a:spLocks noGrp="1"/>
          </p:cNvSpPr>
          <p:nvPr>
            <p:ph idx="1"/>
          </p:nvPr>
        </p:nvSpPr>
        <p:spPr/>
        <p:txBody>
          <a:bodyPr>
            <a:normAutofit fontScale="77500" lnSpcReduction="20000"/>
          </a:bodyPr>
          <a:lstStyle/>
          <a:p>
            <a:r>
              <a:rPr lang="en-US" dirty="0"/>
              <a:t>Obese children and </a:t>
            </a:r>
            <a:r>
              <a:rPr lang="en-US" dirty="0" smtClean="0"/>
              <a:t>adults, </a:t>
            </a:r>
            <a:r>
              <a:rPr lang="en-US" dirty="0"/>
              <a:t>and children and adults on anticonvulsant medications, glucocorticoids, antifungals such as ketoconazole, and medications for AIDS be given at least two to three times more vitamin D for their age group to satisfy their body’s vitamin D requirement.</a:t>
            </a:r>
          </a:p>
          <a:p>
            <a:r>
              <a:rPr lang="en-US" dirty="0"/>
              <a:t>The maintenance tolerable upper limits (UL) of vitamin D, which is not to be exceeded without medical supervision, should be 1000 IU/d for infants up to 6 months, 1500 IU/d for infants from 6 months to 1 </a:t>
            </a:r>
            <a:r>
              <a:rPr lang="en-US" dirty="0" err="1" smtClean="0"/>
              <a:t>yr</a:t>
            </a:r>
            <a:r>
              <a:rPr lang="en-US" dirty="0" smtClean="0"/>
              <a:t>, </a:t>
            </a:r>
            <a:r>
              <a:rPr lang="en-US" dirty="0"/>
              <a:t>at least 2500 IU/d for children aged 1–3yr ,3000 IU/d for children aged </a:t>
            </a:r>
            <a:r>
              <a:rPr lang="en-US" dirty="0" smtClean="0"/>
              <a:t>4–8yr, </a:t>
            </a:r>
            <a:r>
              <a:rPr lang="en-US" dirty="0"/>
              <a:t>and 4000 IU/d for everyone over 8 </a:t>
            </a:r>
            <a:r>
              <a:rPr lang="en-US" dirty="0" smtClean="0"/>
              <a:t>yr. </a:t>
            </a:r>
            <a:endParaRPr lang="en-US" dirty="0"/>
          </a:p>
          <a:p>
            <a:r>
              <a:rPr lang="en-US" dirty="0"/>
              <a:t>Higher levels of 2000 IU/d for children 0–1 </a:t>
            </a:r>
            <a:r>
              <a:rPr lang="en-US" dirty="0" err="1"/>
              <a:t>yr</a:t>
            </a:r>
            <a:r>
              <a:rPr lang="en-US" dirty="0"/>
              <a:t>, 4000 IU/d for children 1–18yr, and10,000IU/d for children and adults 19 </a:t>
            </a:r>
            <a:r>
              <a:rPr lang="en-US" dirty="0" err="1"/>
              <a:t>yr</a:t>
            </a:r>
            <a:r>
              <a:rPr lang="en-US" dirty="0"/>
              <a:t> and older may be needed to correct vitamin D deficiency</a:t>
            </a:r>
            <a:r>
              <a:rPr lang="en-US" dirty="0" smtClean="0"/>
              <a:t>.</a:t>
            </a:r>
            <a:endParaRPr lang="en-US" dirty="0"/>
          </a:p>
        </p:txBody>
      </p:sp>
    </p:spTree>
    <p:extLst>
      <p:ext uri="{BB962C8B-B14F-4D97-AF65-F5344CB8AC3E}">
        <p14:creationId xmlns:p14="http://schemas.microsoft.com/office/powerpoint/2010/main" val="238978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Sources of Vitamin D</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33960815"/>
              </p:ext>
            </p:extLst>
          </p:nvPr>
        </p:nvGraphicFramePr>
        <p:xfrm>
          <a:off x="304800" y="1523997"/>
          <a:ext cx="8534401" cy="4269089"/>
        </p:xfrm>
        <a:graphic>
          <a:graphicData uri="http://schemas.openxmlformats.org/drawingml/2006/table">
            <a:tbl>
              <a:tblPr>
                <a:tableStyleId>{5C22544A-7EE6-4342-B048-85BDC9FD1C3A}</a:tableStyleId>
              </a:tblPr>
              <a:tblGrid>
                <a:gridCol w="5925157"/>
                <a:gridCol w="1395221"/>
                <a:gridCol w="1214023"/>
              </a:tblGrid>
              <a:tr h="556279">
                <a:tc>
                  <a:txBody>
                    <a:bodyPr/>
                    <a:lstStyle/>
                    <a:p>
                      <a:pPr algn="l" fontAlgn="b"/>
                      <a:r>
                        <a:rPr lang="en-US" sz="1800" b="1" u="none" strike="noStrike" dirty="0">
                          <a:effectLst/>
                        </a:rPr>
                        <a:t>Food</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IUs per </a:t>
                      </a:r>
                      <a:r>
                        <a:rPr lang="en-US" sz="1800" b="1" u="none" strike="noStrike" dirty="0" smtClean="0">
                          <a:effectLst/>
                        </a:rPr>
                        <a:t>serving</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dirty="0">
                          <a:effectLst/>
                        </a:rPr>
                        <a:t>Percent </a:t>
                      </a:r>
                      <a:r>
                        <a:rPr lang="en-US" sz="1800" b="1" u="none" strike="noStrike" dirty="0" smtClean="0">
                          <a:effectLst/>
                        </a:rPr>
                        <a:t>DV</a:t>
                      </a:r>
                      <a:endParaRPr lang="en-US" sz="18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Cod liver oil, 1 tablespoon</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1,360</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340</a:t>
                      </a:r>
                      <a:endParaRPr lang="en-US" sz="1400" b="1" i="0" u="none" strike="noStrike">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Swordfish, cooked, 3 ounces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dirty="0">
                          <a:effectLst/>
                        </a:rPr>
                        <a:t>566</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142</a:t>
                      </a:r>
                      <a:endParaRPr lang="en-US" sz="1400" b="1" i="0" u="none" strike="noStrike">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Salmon (sockeye), cooked, 3 ounces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447</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112</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Tuna fish, canned in water, drained, 3 ounces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154</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39</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Orange juice fortified with vitamin D, 1 cup</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137</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34</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Milk, nonfat, reduced fat, and whole, vitamin D-fortified, 1 cup</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115-124</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29-31</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Yogurt, fortified with 20% of the DV for vitamin D, 6 ounces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80</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20</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Margarine, fortified, 1 tablespoon</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60</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15</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Sardines, canned in oil, drained, 2 sardines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46</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12</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Liver, beef, cooked, 3 ounces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42</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11</a:t>
                      </a:r>
                      <a:endParaRPr lang="en-US" sz="1400" b="1" i="0" u="none" strike="noStrike" dirty="0">
                        <a:solidFill>
                          <a:srgbClr val="000000"/>
                        </a:solidFill>
                        <a:effectLst/>
                        <a:latin typeface="Calibri"/>
                      </a:endParaRPr>
                    </a:p>
                  </a:txBody>
                  <a:tcPr marL="9525" marR="9525" marT="9525" marB="0" anchor="b"/>
                </a:tc>
              </a:tr>
              <a:tr h="307337">
                <a:tc>
                  <a:txBody>
                    <a:bodyPr/>
                    <a:lstStyle/>
                    <a:p>
                      <a:pPr algn="l" fontAlgn="b"/>
                      <a:r>
                        <a:rPr lang="en-US" sz="1400" b="1" u="none" strike="noStrike" dirty="0">
                          <a:effectLst/>
                        </a:rPr>
                        <a:t>Egg, 1 large (vitamin D is found in yolk)</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41</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10</a:t>
                      </a:r>
                      <a:endParaRPr lang="en-US" sz="1400" b="1" i="0" u="none" strike="noStrike" dirty="0">
                        <a:solidFill>
                          <a:srgbClr val="000000"/>
                        </a:solidFill>
                        <a:effectLst/>
                        <a:latin typeface="Calibri"/>
                      </a:endParaRPr>
                    </a:p>
                  </a:txBody>
                  <a:tcPr marL="9525" marR="9525" marT="9525" marB="0" anchor="b"/>
                </a:tc>
              </a:tr>
              <a:tr h="330217">
                <a:tc>
                  <a:txBody>
                    <a:bodyPr/>
                    <a:lstStyle/>
                    <a:p>
                      <a:pPr algn="l" fontAlgn="b"/>
                      <a:r>
                        <a:rPr lang="en-US" sz="1400" b="1" u="none" strike="noStrike" dirty="0">
                          <a:effectLst/>
                        </a:rPr>
                        <a:t>Ready-to-eat cereal, fortified with 10% of the DV for vitamin D, </a:t>
                      </a:r>
                      <a:r>
                        <a:rPr lang="en-US" sz="1400" b="1" u="none" strike="noStrike" dirty="0" smtClean="0">
                          <a:effectLst/>
                        </a:rPr>
                        <a:t>1 </a:t>
                      </a:r>
                      <a:r>
                        <a:rPr lang="en-US" sz="1400" b="1" u="none" strike="noStrike" dirty="0">
                          <a:effectLst/>
                        </a:rPr>
                        <a:t>cup </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b="1" u="none" strike="noStrike">
                          <a:effectLst/>
                        </a:rPr>
                        <a:t>40</a:t>
                      </a:r>
                      <a:endParaRPr lang="en-US" sz="1400" b="1" i="0" u="none" strike="noStrike">
                        <a:solidFill>
                          <a:srgbClr val="000000"/>
                        </a:solidFill>
                        <a:effectLst/>
                        <a:latin typeface="Calibri"/>
                      </a:endParaRPr>
                    </a:p>
                  </a:txBody>
                  <a:tcPr marL="9525" marR="9525" marT="9525" marB="0" anchor="b"/>
                </a:tc>
                <a:tc>
                  <a:txBody>
                    <a:bodyPr/>
                    <a:lstStyle/>
                    <a:p>
                      <a:pPr algn="ctr" fontAlgn="b"/>
                      <a:r>
                        <a:rPr lang="en-US" sz="1400" b="1" u="none" strike="noStrike" dirty="0">
                          <a:effectLst/>
                        </a:rPr>
                        <a:t>10</a:t>
                      </a:r>
                      <a:endParaRPr lang="en-US" sz="1400" b="1" i="0" u="none" strike="noStrike" dirty="0">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5486400" y="6236064"/>
            <a:ext cx="678391" cy="276999"/>
          </a:xfrm>
          <a:prstGeom prst="rect">
            <a:avLst/>
          </a:prstGeom>
          <a:noFill/>
        </p:spPr>
        <p:txBody>
          <a:bodyPr wrap="none" rtlCol="0">
            <a:spAutoFit/>
          </a:bodyPr>
          <a:lstStyle/>
          <a:p>
            <a:r>
              <a:rPr lang="en-US" sz="1200" dirty="0"/>
              <a:t>n</a:t>
            </a:r>
            <a:r>
              <a:rPr lang="en-US" sz="1200" dirty="0" smtClean="0"/>
              <a:t>ih.gov</a:t>
            </a:r>
            <a:endParaRPr lang="en-US" sz="1200" dirty="0"/>
          </a:p>
        </p:txBody>
      </p:sp>
    </p:spTree>
    <p:extLst>
      <p:ext uri="{BB962C8B-B14F-4D97-AF65-F5344CB8AC3E}">
        <p14:creationId xmlns:p14="http://schemas.microsoft.com/office/powerpoint/2010/main" val="330797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lstStyle/>
          <a:p>
            <a:r>
              <a:rPr lang="en-US" dirty="0"/>
              <a:t>Increase </a:t>
            </a:r>
            <a:r>
              <a:rPr lang="en-US" dirty="0" smtClean="0"/>
              <a:t>consumption of foods that have been fortified </a:t>
            </a:r>
            <a:r>
              <a:rPr lang="en-US" dirty="0"/>
              <a:t>with vitamin D </a:t>
            </a:r>
          </a:p>
          <a:p>
            <a:r>
              <a:rPr lang="en-US" dirty="0"/>
              <a:t>Sensible sun exposure limits</a:t>
            </a:r>
          </a:p>
          <a:p>
            <a:r>
              <a:rPr lang="en-US" dirty="0"/>
              <a:t>Vitamin D supplementation during the winter and in those who use sun block during the summer</a:t>
            </a:r>
          </a:p>
          <a:p>
            <a:r>
              <a:rPr lang="en-US" dirty="0"/>
              <a:t>Assess vitamin D levels in the blood at annual check </a:t>
            </a:r>
            <a:r>
              <a:rPr lang="en-US" dirty="0" smtClean="0"/>
              <a:t>ups</a:t>
            </a:r>
            <a:endParaRPr lang="en-US" dirty="0"/>
          </a:p>
        </p:txBody>
      </p:sp>
    </p:spTree>
    <p:extLst>
      <p:ext uri="{BB962C8B-B14F-4D97-AF65-F5344CB8AC3E}">
        <p14:creationId xmlns:p14="http://schemas.microsoft.com/office/powerpoint/2010/main" val="325767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a:t>Superfoods</a:t>
            </a:r>
            <a:r>
              <a:rPr lang="en-US" dirty="0"/>
              <a:t>?</a:t>
            </a:r>
          </a:p>
        </p:txBody>
      </p:sp>
      <p:sp>
        <p:nvSpPr>
          <p:cNvPr id="3" name="Content Placeholder 2"/>
          <p:cNvSpPr>
            <a:spLocks noGrp="1"/>
          </p:cNvSpPr>
          <p:nvPr>
            <p:ph idx="1"/>
          </p:nvPr>
        </p:nvSpPr>
        <p:spPr/>
        <p:txBody>
          <a:bodyPr/>
          <a:lstStyle/>
          <a:p>
            <a:r>
              <a:rPr lang="en-US" dirty="0"/>
              <a:t>Vitamin D has an important role together with calcium in mineral metabolism and bone growth and maintenance. </a:t>
            </a:r>
          </a:p>
          <a:p>
            <a:r>
              <a:rPr lang="en-US" dirty="0"/>
              <a:t>Most cells in the body have been found to have receptors for vitamin D, and is therefore now seen as an important nutrient in preventing many chronic diseases. </a:t>
            </a:r>
          </a:p>
        </p:txBody>
      </p:sp>
    </p:spTree>
    <p:extLst>
      <p:ext uri="{BB962C8B-B14F-4D97-AF65-F5344CB8AC3E}">
        <p14:creationId xmlns:p14="http://schemas.microsoft.com/office/powerpoint/2010/main" val="196992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Fares A</a:t>
            </a:r>
            <a:r>
              <a:rPr lang="en-US" i="1" dirty="0"/>
              <a:t>. </a:t>
            </a:r>
            <a:r>
              <a:rPr lang="en-US" i="1" dirty="0" err="1"/>
              <a:t>Int</a:t>
            </a:r>
            <a:r>
              <a:rPr lang="en-US" i="1" dirty="0"/>
              <a:t> J Health </a:t>
            </a:r>
            <a:r>
              <a:rPr lang="en-US" i="1" dirty="0" err="1"/>
              <a:t>Sci</a:t>
            </a:r>
            <a:r>
              <a:rPr lang="en-US" i="1" dirty="0"/>
              <a:t> </a:t>
            </a:r>
            <a:r>
              <a:rPr lang="en-US" dirty="0"/>
              <a:t>(</a:t>
            </a:r>
            <a:r>
              <a:rPr lang="en-US" dirty="0" err="1"/>
              <a:t>Qassim</a:t>
            </a:r>
            <a:r>
              <a:rPr lang="en-US" dirty="0"/>
              <a:t>). 7(2): 210–219, 2013.</a:t>
            </a:r>
          </a:p>
          <a:p>
            <a:r>
              <a:rPr lang="en-US" dirty="0" smtClean="0"/>
              <a:t>Garland</a:t>
            </a:r>
            <a:r>
              <a:rPr lang="en-US" dirty="0"/>
              <a:t>, CF et al</a:t>
            </a:r>
            <a:r>
              <a:rPr lang="en-US" i="1" dirty="0"/>
              <a:t>. </a:t>
            </a:r>
            <a:r>
              <a:rPr lang="en-US" i="1" dirty="0" smtClean="0"/>
              <a:t>Am J </a:t>
            </a:r>
            <a:r>
              <a:rPr lang="en-US" i="1" dirty="0"/>
              <a:t>Public Health</a:t>
            </a:r>
            <a:r>
              <a:rPr lang="en-US" dirty="0"/>
              <a:t>, </a:t>
            </a:r>
            <a:r>
              <a:rPr lang="en-US" dirty="0" smtClean="0"/>
              <a:t>96(2):252-261, 2006.</a:t>
            </a:r>
            <a:endParaRPr lang="en-US" dirty="0"/>
          </a:p>
          <a:p>
            <a:r>
              <a:rPr lang="it-IT" dirty="0"/>
              <a:t>Holick MF, et al. </a:t>
            </a:r>
            <a:r>
              <a:rPr lang="en-US" i="1" dirty="0" err="1"/>
              <a:t>Clin</a:t>
            </a:r>
            <a:r>
              <a:rPr lang="en-US" i="1" dirty="0"/>
              <a:t> </a:t>
            </a:r>
            <a:r>
              <a:rPr lang="en-US" i="1" dirty="0" err="1"/>
              <a:t>Endocrinol</a:t>
            </a:r>
            <a:r>
              <a:rPr lang="en-US" i="1" dirty="0"/>
              <a:t> </a:t>
            </a:r>
            <a:r>
              <a:rPr lang="en-US" i="1" dirty="0" err="1"/>
              <a:t>Metab</a:t>
            </a:r>
            <a:r>
              <a:rPr lang="en-US" i="1" dirty="0"/>
              <a:t>,</a:t>
            </a:r>
            <a:r>
              <a:rPr lang="en-US" dirty="0"/>
              <a:t> </a:t>
            </a:r>
            <a:r>
              <a:rPr lang="en-US" dirty="0" smtClean="0"/>
              <a:t>96(7</a:t>
            </a:r>
            <a:r>
              <a:rPr lang="en-US" dirty="0"/>
              <a:t>):</a:t>
            </a:r>
            <a:r>
              <a:rPr lang="en-US" dirty="0" smtClean="0"/>
              <a:t>1911–1930, 2011. </a:t>
            </a:r>
          </a:p>
          <a:p>
            <a:r>
              <a:rPr lang="en-US" dirty="0" err="1"/>
              <a:t>Hypponen</a:t>
            </a:r>
            <a:r>
              <a:rPr lang="en-US" dirty="0"/>
              <a:t> E, et al. </a:t>
            </a:r>
            <a:r>
              <a:rPr lang="en-US" i="1" dirty="0"/>
              <a:t>THE LANCET</a:t>
            </a:r>
            <a:r>
              <a:rPr lang="en-US" dirty="0"/>
              <a:t>, 358:1500-1503, 2003.</a:t>
            </a:r>
          </a:p>
          <a:p>
            <a:r>
              <a:rPr lang="en-US" dirty="0" err="1"/>
              <a:t>Lappe</a:t>
            </a:r>
            <a:r>
              <a:rPr lang="en-US" dirty="0"/>
              <a:t> JM, et al. </a:t>
            </a:r>
            <a:r>
              <a:rPr lang="de-DE" dirty="0"/>
              <a:t>Am J Clin Nutr, 85:1586 –91, 2007.</a:t>
            </a:r>
          </a:p>
          <a:p>
            <a:r>
              <a:rPr lang="en-US" dirty="0" err="1" smtClean="0"/>
              <a:t>Mitri</a:t>
            </a:r>
            <a:r>
              <a:rPr lang="en-US" dirty="0" smtClean="0"/>
              <a:t> J. et al. </a:t>
            </a:r>
            <a:r>
              <a:rPr lang="en-US" i="1" dirty="0"/>
              <a:t>Am J </a:t>
            </a:r>
            <a:r>
              <a:rPr lang="en-US" i="1" dirty="0" err="1" smtClean="0"/>
              <a:t>Clin</a:t>
            </a:r>
            <a:r>
              <a:rPr lang="en-US" i="1" dirty="0" smtClean="0"/>
              <a:t> </a:t>
            </a:r>
            <a:r>
              <a:rPr lang="en-US" i="1" dirty="0" err="1" smtClean="0"/>
              <a:t>Nutr</a:t>
            </a:r>
            <a:r>
              <a:rPr lang="en-US" i="1" dirty="0" smtClean="0"/>
              <a:t> </a:t>
            </a:r>
            <a:r>
              <a:rPr lang="en-US" dirty="0" smtClean="0"/>
              <a:t>94:486–94, 2011</a:t>
            </a:r>
            <a:r>
              <a:rPr lang="en-US" dirty="0" smtClean="0"/>
              <a:t>.</a:t>
            </a:r>
          </a:p>
          <a:p>
            <a:r>
              <a:rPr lang="en-US" dirty="0" err="1" smtClean="0"/>
              <a:t>Munger</a:t>
            </a:r>
            <a:r>
              <a:rPr lang="en-US" dirty="0" smtClean="0"/>
              <a:t> KL, et al. </a:t>
            </a:r>
            <a:r>
              <a:rPr lang="en-US" i="1" dirty="0" smtClean="0"/>
              <a:t>NEUROLOGY</a:t>
            </a:r>
            <a:r>
              <a:rPr lang="en-US" dirty="0" smtClean="0"/>
              <a:t> </a:t>
            </a:r>
            <a:r>
              <a:rPr lang="en-US" dirty="0"/>
              <a:t>2004;62:60–65</a:t>
            </a:r>
            <a:endParaRPr lang="en-US" dirty="0" smtClean="0"/>
          </a:p>
          <a:p>
            <a:r>
              <a:rPr lang="en-US" dirty="0" smtClean="0"/>
              <a:t>NIH.GOV</a:t>
            </a:r>
            <a:endParaRPr lang="en-US" dirty="0"/>
          </a:p>
          <a:p>
            <a:r>
              <a:rPr lang="it-IT" dirty="0"/>
              <a:t>Pfeiffer M, et al. J Clin Endocrinol Metab 86:1633–1637, 2001.</a:t>
            </a:r>
          </a:p>
          <a:p>
            <a:r>
              <a:rPr lang="de-DE" dirty="0" smtClean="0"/>
              <a:t>Tangpricha V et al. </a:t>
            </a:r>
            <a:r>
              <a:rPr lang="de-DE" i="1" dirty="0" smtClean="0"/>
              <a:t>Am </a:t>
            </a:r>
            <a:r>
              <a:rPr lang="de-DE" i="1" dirty="0"/>
              <a:t>J Med. </a:t>
            </a:r>
            <a:r>
              <a:rPr lang="de-DE" dirty="0" smtClean="0"/>
              <a:t>112(8</a:t>
            </a:r>
            <a:r>
              <a:rPr lang="de-DE" dirty="0"/>
              <a:t>): </a:t>
            </a:r>
            <a:r>
              <a:rPr lang="de-DE" dirty="0" smtClean="0"/>
              <a:t>659–662, 2002.</a:t>
            </a:r>
          </a:p>
          <a:p>
            <a:r>
              <a:rPr lang="en-US" dirty="0" err="1" smtClean="0"/>
              <a:t>Scientifica</a:t>
            </a:r>
            <a:r>
              <a:rPr lang="en-US" dirty="0"/>
              <a:t>, </a:t>
            </a:r>
            <a:r>
              <a:rPr lang="fr-FR" dirty="0"/>
              <a:t>Volume 2013, Article ID 620504, </a:t>
            </a:r>
            <a:r>
              <a:rPr lang="en-US" dirty="0">
                <a:hlinkClick r:id="rId2"/>
              </a:rPr>
              <a:t>http://dx.doi.org/10.1155/2013/620504</a:t>
            </a:r>
            <a:r>
              <a:rPr lang="en-US" dirty="0"/>
              <a:t>, </a:t>
            </a:r>
            <a:r>
              <a:rPr lang="en-US" dirty="0" err="1"/>
              <a:t>Hindawi</a:t>
            </a:r>
            <a:r>
              <a:rPr lang="en-US" dirty="0"/>
              <a:t> Publishing Corporation</a:t>
            </a:r>
            <a:r>
              <a:rPr lang="fr-FR" dirty="0"/>
              <a:t>.</a:t>
            </a:r>
          </a:p>
          <a:p>
            <a:r>
              <a:rPr lang="en-US" dirty="0"/>
              <a:t>Wang TJ, et al. </a:t>
            </a:r>
            <a:r>
              <a:rPr lang="en-US" dirty="0" smtClean="0"/>
              <a:t>Circulation,117:503-511, 2008.</a:t>
            </a:r>
            <a:endParaRPr lang="en-US" dirty="0"/>
          </a:p>
        </p:txBody>
      </p:sp>
    </p:spTree>
    <p:extLst>
      <p:ext uri="{BB962C8B-B14F-4D97-AF65-F5344CB8AC3E}">
        <p14:creationId xmlns:p14="http://schemas.microsoft.com/office/powerpoint/2010/main" val="1610495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934200" cy="1143000"/>
          </a:xfrm>
        </p:spPr>
        <p:txBody>
          <a:bodyPr>
            <a:normAutofit fontScale="90000"/>
          </a:bodyPr>
          <a:lstStyle/>
          <a:p>
            <a:r>
              <a:rPr lang="en-US" dirty="0" smtClean="0"/>
              <a:t>Conversion of Vitamin D to the active form</a:t>
            </a:r>
            <a:endParaRPr lang="en-US" dirty="0"/>
          </a:p>
        </p:txBody>
      </p:sp>
      <p:sp>
        <p:nvSpPr>
          <p:cNvPr id="6" name="TextBox 5"/>
          <p:cNvSpPr txBox="1"/>
          <p:nvPr/>
        </p:nvSpPr>
        <p:spPr>
          <a:xfrm>
            <a:off x="309812" y="1715869"/>
            <a:ext cx="1442788" cy="646331"/>
          </a:xfrm>
          <a:prstGeom prst="rect">
            <a:avLst/>
          </a:prstGeom>
          <a:noFill/>
        </p:spPr>
        <p:txBody>
          <a:bodyPr wrap="square" rtlCol="0">
            <a:spAutoFit/>
          </a:bodyPr>
          <a:lstStyle/>
          <a:p>
            <a:r>
              <a:rPr lang="en-US" dirty="0" smtClean="0"/>
              <a:t>Cholesterol from diet</a:t>
            </a:r>
            <a:endParaRPr lang="en-US" dirty="0"/>
          </a:p>
        </p:txBody>
      </p:sp>
      <p:cxnSp>
        <p:nvCxnSpPr>
          <p:cNvPr id="7" name="Straight Arrow Connector 6"/>
          <p:cNvCxnSpPr/>
          <p:nvPr/>
        </p:nvCxnSpPr>
        <p:spPr>
          <a:xfrm>
            <a:off x="876174" y="2515352"/>
            <a:ext cx="647826" cy="776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600200" y="3276600"/>
            <a:ext cx="457200" cy="381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784" y="3768559"/>
            <a:ext cx="2847511" cy="338554"/>
          </a:xfrm>
          <a:prstGeom prst="rect">
            <a:avLst/>
          </a:prstGeom>
          <a:noFill/>
        </p:spPr>
        <p:txBody>
          <a:bodyPr wrap="none" rtlCol="0">
            <a:spAutoFit/>
          </a:bodyPr>
          <a:lstStyle/>
          <a:p>
            <a:r>
              <a:rPr lang="en-US" sz="1600" dirty="0" smtClean="0"/>
              <a:t>7 </a:t>
            </a:r>
            <a:r>
              <a:rPr lang="en-US" sz="1600" dirty="0" err="1" smtClean="0"/>
              <a:t>dehydrocholesterol</a:t>
            </a:r>
            <a:r>
              <a:rPr lang="en-US" sz="1600" dirty="0" smtClean="0"/>
              <a:t> in the skin</a:t>
            </a:r>
            <a:endParaRPr lang="en-US" sz="1600" dirty="0"/>
          </a:p>
        </p:txBody>
      </p:sp>
      <p:sp>
        <p:nvSpPr>
          <p:cNvPr id="10" name="Content Placeholder 2"/>
          <p:cNvSpPr txBox="1">
            <a:spLocks/>
          </p:cNvSpPr>
          <p:nvPr/>
        </p:nvSpPr>
        <p:spPr>
          <a:xfrm>
            <a:off x="2967037" y="2364509"/>
            <a:ext cx="1871663"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smtClean="0"/>
              <a:t>Sunlight converts 7-dehydrocholesterol to previtamin D3 </a:t>
            </a:r>
            <a:endParaRPr lang="en-US" sz="1400"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275" y="1371600"/>
            <a:ext cx="990599" cy="990599"/>
          </a:xfrm>
          <a:prstGeom prst="rect">
            <a:avLst/>
          </a:prstGeom>
        </p:spPr>
      </p:pic>
      <p:sp>
        <p:nvSpPr>
          <p:cNvPr id="12" name="Down Arrow 11"/>
          <p:cNvSpPr/>
          <p:nvPr/>
        </p:nvSpPr>
        <p:spPr>
          <a:xfrm rot="2891326">
            <a:off x="2508421" y="1950365"/>
            <a:ext cx="292446" cy="1409996"/>
          </a:xfrm>
          <a:prstGeom prst="downArrow">
            <a:avLst/>
          </a:prstGeom>
          <a:solidFill>
            <a:srgbClr val="FFFF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362200" y="3276600"/>
            <a:ext cx="2476500" cy="205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105400" y="3086100"/>
            <a:ext cx="457200" cy="381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03742" y="3623087"/>
            <a:ext cx="1484895" cy="584775"/>
          </a:xfrm>
          <a:prstGeom prst="rect">
            <a:avLst/>
          </a:prstGeom>
          <a:noFill/>
        </p:spPr>
        <p:txBody>
          <a:bodyPr wrap="none" rtlCol="0">
            <a:spAutoFit/>
          </a:bodyPr>
          <a:lstStyle/>
          <a:p>
            <a:pPr algn="ctr"/>
            <a:r>
              <a:rPr lang="en-US" sz="1600" dirty="0" err="1" smtClean="0"/>
              <a:t>Cholecalciferol</a:t>
            </a:r>
            <a:endParaRPr lang="en-US" sz="1600" dirty="0" smtClean="0"/>
          </a:p>
          <a:p>
            <a:pPr algn="ctr"/>
            <a:r>
              <a:rPr lang="en-US" sz="1600" dirty="0" smtClean="0"/>
              <a:t>(</a:t>
            </a:r>
            <a:r>
              <a:rPr lang="en-US" sz="1600" dirty="0" err="1" smtClean="0"/>
              <a:t>Previtamin</a:t>
            </a:r>
            <a:r>
              <a:rPr lang="en-US" sz="1600" dirty="0" smtClean="0"/>
              <a:t> D3)</a:t>
            </a:r>
            <a:endParaRPr lang="en-US" sz="1600" dirty="0"/>
          </a:p>
        </p:txBody>
      </p:sp>
      <p:sp>
        <p:nvSpPr>
          <p:cNvPr id="16" name="Rectangle 15"/>
          <p:cNvSpPr/>
          <p:nvPr/>
        </p:nvSpPr>
        <p:spPr>
          <a:xfrm>
            <a:off x="6172200" y="2515352"/>
            <a:ext cx="2590800" cy="738664"/>
          </a:xfrm>
          <a:prstGeom prst="rect">
            <a:avLst/>
          </a:prstGeom>
        </p:spPr>
        <p:txBody>
          <a:bodyPr wrap="square">
            <a:spAutoFit/>
          </a:bodyPr>
          <a:lstStyle/>
          <a:p>
            <a:r>
              <a:rPr lang="en-US" sz="1400" dirty="0" smtClean="0"/>
              <a:t>The liver converts </a:t>
            </a:r>
            <a:r>
              <a:rPr lang="en-US" sz="1400" dirty="0" err="1" smtClean="0"/>
              <a:t>previtamin</a:t>
            </a:r>
            <a:r>
              <a:rPr lang="en-US" sz="1400" dirty="0" smtClean="0"/>
              <a:t> D to 25-hydroxyvitamin D which appears in circulation.</a:t>
            </a:r>
            <a:endParaRPr lang="en-US" sz="1400" dirty="0"/>
          </a:p>
        </p:txBody>
      </p:sp>
      <p:grpSp>
        <p:nvGrpSpPr>
          <p:cNvPr id="19" name="Group 18"/>
          <p:cNvGrpSpPr/>
          <p:nvPr/>
        </p:nvGrpSpPr>
        <p:grpSpPr>
          <a:xfrm>
            <a:off x="6742545" y="3602182"/>
            <a:ext cx="1118641" cy="711200"/>
            <a:chOff x="6742545" y="3602182"/>
            <a:chExt cx="1118641" cy="711200"/>
          </a:xfrm>
        </p:grpSpPr>
        <p:sp>
          <p:nvSpPr>
            <p:cNvPr id="17" name="Freeform 16"/>
            <p:cNvSpPr/>
            <p:nvPr/>
          </p:nvSpPr>
          <p:spPr>
            <a:xfrm>
              <a:off x="6742545" y="3602182"/>
              <a:ext cx="748146" cy="711200"/>
            </a:xfrm>
            <a:custGeom>
              <a:avLst/>
              <a:gdLst>
                <a:gd name="connsiteX0" fmla="*/ 18473 w 748146"/>
                <a:gd name="connsiteY0" fmla="*/ 701963 h 711200"/>
                <a:gd name="connsiteX1" fmla="*/ 18473 w 748146"/>
                <a:gd name="connsiteY1" fmla="*/ 701963 h 711200"/>
                <a:gd name="connsiteX2" fmla="*/ 18473 w 748146"/>
                <a:gd name="connsiteY2" fmla="*/ 277091 h 711200"/>
                <a:gd name="connsiteX3" fmla="*/ 55419 w 748146"/>
                <a:gd name="connsiteY3" fmla="*/ 221673 h 711200"/>
                <a:gd name="connsiteX4" fmla="*/ 83128 w 748146"/>
                <a:gd name="connsiteY4" fmla="*/ 166254 h 711200"/>
                <a:gd name="connsiteX5" fmla="*/ 110837 w 748146"/>
                <a:gd name="connsiteY5" fmla="*/ 147782 h 711200"/>
                <a:gd name="connsiteX6" fmla="*/ 138546 w 748146"/>
                <a:gd name="connsiteY6" fmla="*/ 92363 h 711200"/>
                <a:gd name="connsiteX7" fmla="*/ 166255 w 748146"/>
                <a:gd name="connsiteY7" fmla="*/ 83127 h 711200"/>
                <a:gd name="connsiteX8" fmla="*/ 203200 w 748146"/>
                <a:gd name="connsiteY8" fmla="*/ 46182 h 711200"/>
                <a:gd name="connsiteX9" fmla="*/ 221673 w 748146"/>
                <a:gd name="connsiteY9" fmla="*/ 18473 h 711200"/>
                <a:gd name="connsiteX10" fmla="*/ 286328 w 748146"/>
                <a:gd name="connsiteY10" fmla="*/ 9236 h 711200"/>
                <a:gd name="connsiteX11" fmla="*/ 369455 w 748146"/>
                <a:gd name="connsiteY11" fmla="*/ 0 h 711200"/>
                <a:gd name="connsiteX12" fmla="*/ 665019 w 748146"/>
                <a:gd name="connsiteY12" fmla="*/ 9236 h 711200"/>
                <a:gd name="connsiteX13" fmla="*/ 701964 w 748146"/>
                <a:gd name="connsiteY13" fmla="*/ 27709 h 711200"/>
                <a:gd name="connsiteX14" fmla="*/ 720437 w 748146"/>
                <a:gd name="connsiteY14" fmla="*/ 55418 h 711200"/>
                <a:gd name="connsiteX15" fmla="*/ 738910 w 748146"/>
                <a:gd name="connsiteY15" fmla="*/ 129309 h 711200"/>
                <a:gd name="connsiteX16" fmla="*/ 748146 w 748146"/>
                <a:gd name="connsiteY16" fmla="*/ 157018 h 711200"/>
                <a:gd name="connsiteX17" fmla="*/ 738910 w 748146"/>
                <a:gd name="connsiteY17" fmla="*/ 498763 h 711200"/>
                <a:gd name="connsiteX18" fmla="*/ 711200 w 748146"/>
                <a:gd name="connsiteY18" fmla="*/ 526473 h 711200"/>
                <a:gd name="connsiteX19" fmla="*/ 692728 w 748146"/>
                <a:gd name="connsiteY19" fmla="*/ 554182 h 711200"/>
                <a:gd name="connsiteX20" fmla="*/ 581891 w 748146"/>
                <a:gd name="connsiteY20" fmla="*/ 609600 h 711200"/>
                <a:gd name="connsiteX21" fmla="*/ 554182 w 748146"/>
                <a:gd name="connsiteY21" fmla="*/ 618836 h 711200"/>
                <a:gd name="connsiteX22" fmla="*/ 415637 w 748146"/>
                <a:gd name="connsiteY22" fmla="*/ 637309 h 711200"/>
                <a:gd name="connsiteX23" fmla="*/ 387928 w 748146"/>
                <a:gd name="connsiteY23" fmla="*/ 655782 h 711200"/>
                <a:gd name="connsiteX24" fmla="*/ 193964 w 748146"/>
                <a:gd name="connsiteY24" fmla="*/ 674254 h 711200"/>
                <a:gd name="connsiteX25" fmla="*/ 101600 w 748146"/>
                <a:gd name="connsiteY25" fmla="*/ 692727 h 711200"/>
                <a:gd name="connsiteX26" fmla="*/ 55419 w 748146"/>
                <a:gd name="connsiteY26" fmla="*/ 701963 h 711200"/>
                <a:gd name="connsiteX27" fmla="*/ 0 w 748146"/>
                <a:gd name="connsiteY27" fmla="*/ 711200 h 711200"/>
                <a:gd name="connsiteX28" fmla="*/ 9237 w 748146"/>
                <a:gd name="connsiteY28" fmla="*/ 618836 h 711200"/>
                <a:gd name="connsiteX29" fmla="*/ 9237 w 748146"/>
                <a:gd name="connsiteY29" fmla="*/ 618836 h 711200"/>
                <a:gd name="connsiteX30" fmla="*/ 18473 w 748146"/>
                <a:gd name="connsiteY30" fmla="*/ 64654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8146" h="711200">
                  <a:moveTo>
                    <a:pt x="18473" y="701963"/>
                  </a:moveTo>
                  <a:lnTo>
                    <a:pt x="18473" y="701963"/>
                  </a:lnTo>
                  <a:cubicBezTo>
                    <a:pt x="597" y="541070"/>
                    <a:pt x="-7636" y="501625"/>
                    <a:pt x="18473" y="277091"/>
                  </a:cubicBezTo>
                  <a:cubicBezTo>
                    <a:pt x="21037" y="255038"/>
                    <a:pt x="55419" y="221673"/>
                    <a:pt x="55419" y="221673"/>
                  </a:cubicBezTo>
                  <a:cubicBezTo>
                    <a:pt x="62931" y="199135"/>
                    <a:pt x="65222" y="184160"/>
                    <a:pt x="83128" y="166254"/>
                  </a:cubicBezTo>
                  <a:cubicBezTo>
                    <a:pt x="90977" y="158405"/>
                    <a:pt x="101601" y="153939"/>
                    <a:pt x="110837" y="147782"/>
                  </a:cubicBezTo>
                  <a:cubicBezTo>
                    <a:pt x="116921" y="129528"/>
                    <a:pt x="122269" y="105385"/>
                    <a:pt x="138546" y="92363"/>
                  </a:cubicBezTo>
                  <a:cubicBezTo>
                    <a:pt x="146148" y="86281"/>
                    <a:pt x="157019" y="86206"/>
                    <a:pt x="166255" y="83127"/>
                  </a:cubicBezTo>
                  <a:cubicBezTo>
                    <a:pt x="186406" y="22671"/>
                    <a:pt x="158418" y="82007"/>
                    <a:pt x="203200" y="46182"/>
                  </a:cubicBezTo>
                  <a:cubicBezTo>
                    <a:pt x="211868" y="39247"/>
                    <a:pt x="211529" y="22981"/>
                    <a:pt x="221673" y="18473"/>
                  </a:cubicBezTo>
                  <a:cubicBezTo>
                    <a:pt x="241567" y="9631"/>
                    <a:pt x="264726" y="11936"/>
                    <a:pt x="286328" y="9236"/>
                  </a:cubicBezTo>
                  <a:cubicBezTo>
                    <a:pt x="313992" y="5778"/>
                    <a:pt x="341746" y="3079"/>
                    <a:pt x="369455" y="0"/>
                  </a:cubicBezTo>
                  <a:cubicBezTo>
                    <a:pt x="467976" y="3079"/>
                    <a:pt x="566790" y="1050"/>
                    <a:pt x="665019" y="9236"/>
                  </a:cubicBezTo>
                  <a:cubicBezTo>
                    <a:pt x="678740" y="10379"/>
                    <a:pt x="691387" y="18894"/>
                    <a:pt x="701964" y="27709"/>
                  </a:cubicBezTo>
                  <a:cubicBezTo>
                    <a:pt x="710492" y="34816"/>
                    <a:pt x="714279" y="46182"/>
                    <a:pt x="720437" y="55418"/>
                  </a:cubicBezTo>
                  <a:cubicBezTo>
                    <a:pt x="741549" y="118757"/>
                    <a:pt x="716618" y="40143"/>
                    <a:pt x="738910" y="129309"/>
                  </a:cubicBezTo>
                  <a:cubicBezTo>
                    <a:pt x="741271" y="138754"/>
                    <a:pt x="745067" y="147782"/>
                    <a:pt x="748146" y="157018"/>
                  </a:cubicBezTo>
                  <a:cubicBezTo>
                    <a:pt x="745067" y="270933"/>
                    <a:pt x="750249" y="385372"/>
                    <a:pt x="738910" y="498763"/>
                  </a:cubicBezTo>
                  <a:cubicBezTo>
                    <a:pt x="737610" y="511761"/>
                    <a:pt x="719562" y="516438"/>
                    <a:pt x="711200" y="526473"/>
                  </a:cubicBezTo>
                  <a:cubicBezTo>
                    <a:pt x="704094" y="535001"/>
                    <a:pt x="701082" y="546872"/>
                    <a:pt x="692728" y="554182"/>
                  </a:cubicBezTo>
                  <a:cubicBezTo>
                    <a:pt x="648656" y="592745"/>
                    <a:pt x="634211" y="592160"/>
                    <a:pt x="581891" y="609600"/>
                  </a:cubicBezTo>
                  <a:cubicBezTo>
                    <a:pt x="572655" y="612679"/>
                    <a:pt x="563870" y="617867"/>
                    <a:pt x="554182" y="618836"/>
                  </a:cubicBezTo>
                  <a:cubicBezTo>
                    <a:pt x="446198" y="629635"/>
                    <a:pt x="492159" y="622005"/>
                    <a:pt x="415637" y="637309"/>
                  </a:cubicBezTo>
                  <a:cubicBezTo>
                    <a:pt x="406401" y="643467"/>
                    <a:pt x="398561" y="652592"/>
                    <a:pt x="387928" y="655782"/>
                  </a:cubicBezTo>
                  <a:cubicBezTo>
                    <a:pt x="354357" y="665853"/>
                    <a:pt x="198376" y="673939"/>
                    <a:pt x="193964" y="674254"/>
                  </a:cubicBezTo>
                  <a:lnTo>
                    <a:pt x="101600" y="692727"/>
                  </a:lnTo>
                  <a:cubicBezTo>
                    <a:pt x="86206" y="695806"/>
                    <a:pt x="70904" y="699382"/>
                    <a:pt x="55419" y="701963"/>
                  </a:cubicBezTo>
                  <a:lnTo>
                    <a:pt x="0" y="711200"/>
                  </a:lnTo>
                  <a:lnTo>
                    <a:pt x="9237" y="618836"/>
                  </a:lnTo>
                  <a:lnTo>
                    <a:pt x="9237" y="618836"/>
                  </a:lnTo>
                  <a:lnTo>
                    <a:pt x="18473" y="646545"/>
                  </a:lnTo>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470913" y="3620655"/>
              <a:ext cx="390273" cy="511992"/>
            </a:xfrm>
            <a:custGeom>
              <a:avLst/>
              <a:gdLst>
                <a:gd name="connsiteX0" fmla="*/ 19778 w 390273"/>
                <a:gd name="connsiteY0" fmla="*/ 73890 h 511992"/>
                <a:gd name="connsiteX1" fmla="*/ 19778 w 390273"/>
                <a:gd name="connsiteY1" fmla="*/ 73890 h 511992"/>
                <a:gd name="connsiteX2" fmla="*/ 29014 w 390273"/>
                <a:gd name="connsiteY2" fmla="*/ 157018 h 511992"/>
                <a:gd name="connsiteX3" fmla="*/ 19778 w 390273"/>
                <a:gd name="connsiteY3" fmla="*/ 508000 h 511992"/>
                <a:gd name="connsiteX4" fmla="*/ 38251 w 390273"/>
                <a:gd name="connsiteY4" fmla="*/ 452581 h 511992"/>
                <a:gd name="connsiteX5" fmla="*/ 84432 w 390273"/>
                <a:gd name="connsiteY5" fmla="*/ 397163 h 511992"/>
                <a:gd name="connsiteX6" fmla="*/ 139851 w 390273"/>
                <a:gd name="connsiteY6" fmla="*/ 360218 h 511992"/>
                <a:gd name="connsiteX7" fmla="*/ 195269 w 390273"/>
                <a:gd name="connsiteY7" fmla="*/ 314036 h 511992"/>
                <a:gd name="connsiteX8" fmla="*/ 232214 w 390273"/>
                <a:gd name="connsiteY8" fmla="*/ 240145 h 511992"/>
                <a:gd name="connsiteX9" fmla="*/ 250687 w 390273"/>
                <a:gd name="connsiteY9" fmla="*/ 203200 h 511992"/>
                <a:gd name="connsiteX10" fmla="*/ 269160 w 390273"/>
                <a:gd name="connsiteY10" fmla="*/ 175490 h 511992"/>
                <a:gd name="connsiteX11" fmla="*/ 296869 w 390273"/>
                <a:gd name="connsiteY11" fmla="*/ 166254 h 511992"/>
                <a:gd name="connsiteX12" fmla="*/ 315342 w 390273"/>
                <a:gd name="connsiteY12" fmla="*/ 138545 h 511992"/>
                <a:gd name="connsiteX13" fmla="*/ 379996 w 390273"/>
                <a:gd name="connsiteY13" fmla="*/ 101600 h 511992"/>
                <a:gd name="connsiteX14" fmla="*/ 389232 w 390273"/>
                <a:gd name="connsiteY14" fmla="*/ 73890 h 511992"/>
                <a:gd name="connsiteX15" fmla="*/ 361523 w 390273"/>
                <a:gd name="connsiteY15" fmla="*/ 64654 h 511992"/>
                <a:gd name="connsiteX16" fmla="*/ 296869 w 390273"/>
                <a:gd name="connsiteY16" fmla="*/ 27709 h 511992"/>
                <a:gd name="connsiteX17" fmla="*/ 241451 w 390273"/>
                <a:gd name="connsiteY17" fmla="*/ 9236 h 511992"/>
                <a:gd name="connsiteX18" fmla="*/ 213742 w 390273"/>
                <a:gd name="connsiteY18" fmla="*/ 0 h 511992"/>
                <a:gd name="connsiteX19" fmla="*/ 19778 w 390273"/>
                <a:gd name="connsiteY19" fmla="*/ 18472 h 511992"/>
                <a:gd name="connsiteX20" fmla="*/ 10542 w 390273"/>
                <a:gd name="connsiteY20" fmla="*/ 46181 h 511992"/>
                <a:gd name="connsiteX21" fmla="*/ 29014 w 390273"/>
                <a:gd name="connsiteY21" fmla="*/ 175490 h 511992"/>
                <a:gd name="connsiteX22" fmla="*/ 65960 w 390273"/>
                <a:gd name="connsiteY22" fmla="*/ 175490 h 5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273" h="511992">
                  <a:moveTo>
                    <a:pt x="19778" y="73890"/>
                  </a:moveTo>
                  <a:lnTo>
                    <a:pt x="19778" y="73890"/>
                  </a:lnTo>
                  <a:cubicBezTo>
                    <a:pt x="22857" y="101599"/>
                    <a:pt x="29014" y="129138"/>
                    <a:pt x="29014" y="157018"/>
                  </a:cubicBezTo>
                  <a:cubicBezTo>
                    <a:pt x="29014" y="274053"/>
                    <a:pt x="16122" y="391023"/>
                    <a:pt x="19778" y="508000"/>
                  </a:cubicBezTo>
                  <a:cubicBezTo>
                    <a:pt x="20386" y="527463"/>
                    <a:pt x="30343" y="470375"/>
                    <a:pt x="38251" y="452581"/>
                  </a:cubicBezTo>
                  <a:cubicBezTo>
                    <a:pt x="46306" y="434456"/>
                    <a:pt x="69657" y="408655"/>
                    <a:pt x="84432" y="397163"/>
                  </a:cubicBezTo>
                  <a:cubicBezTo>
                    <a:pt x="101957" y="383533"/>
                    <a:pt x="121378" y="372533"/>
                    <a:pt x="139851" y="360218"/>
                  </a:cubicBezTo>
                  <a:cubicBezTo>
                    <a:pt x="159342" y="347224"/>
                    <a:pt x="182170" y="334621"/>
                    <a:pt x="195269" y="314036"/>
                  </a:cubicBezTo>
                  <a:cubicBezTo>
                    <a:pt x="210053" y="290804"/>
                    <a:pt x="219899" y="264775"/>
                    <a:pt x="232214" y="240145"/>
                  </a:cubicBezTo>
                  <a:cubicBezTo>
                    <a:pt x="238372" y="227830"/>
                    <a:pt x="243050" y="214656"/>
                    <a:pt x="250687" y="203200"/>
                  </a:cubicBezTo>
                  <a:cubicBezTo>
                    <a:pt x="256845" y="193963"/>
                    <a:pt x="260492" y="182425"/>
                    <a:pt x="269160" y="175490"/>
                  </a:cubicBezTo>
                  <a:cubicBezTo>
                    <a:pt x="276762" y="169408"/>
                    <a:pt x="287633" y="169333"/>
                    <a:pt x="296869" y="166254"/>
                  </a:cubicBezTo>
                  <a:cubicBezTo>
                    <a:pt x="303027" y="157018"/>
                    <a:pt x="305704" y="144052"/>
                    <a:pt x="315342" y="138545"/>
                  </a:cubicBezTo>
                  <a:cubicBezTo>
                    <a:pt x="395235" y="92892"/>
                    <a:pt x="336673" y="166583"/>
                    <a:pt x="379996" y="101600"/>
                  </a:cubicBezTo>
                  <a:cubicBezTo>
                    <a:pt x="383075" y="92363"/>
                    <a:pt x="393586" y="82598"/>
                    <a:pt x="389232" y="73890"/>
                  </a:cubicBezTo>
                  <a:cubicBezTo>
                    <a:pt x="384878" y="65182"/>
                    <a:pt x="369624" y="70054"/>
                    <a:pt x="361523" y="64654"/>
                  </a:cubicBezTo>
                  <a:cubicBezTo>
                    <a:pt x="284523" y="13321"/>
                    <a:pt x="385665" y="54348"/>
                    <a:pt x="296869" y="27709"/>
                  </a:cubicBezTo>
                  <a:cubicBezTo>
                    <a:pt x="278218" y="22114"/>
                    <a:pt x="259924" y="15394"/>
                    <a:pt x="241451" y="9236"/>
                  </a:cubicBezTo>
                  <a:lnTo>
                    <a:pt x="213742" y="0"/>
                  </a:lnTo>
                  <a:cubicBezTo>
                    <a:pt x="149087" y="6157"/>
                    <a:pt x="83110" y="4079"/>
                    <a:pt x="19778" y="18472"/>
                  </a:cubicBezTo>
                  <a:cubicBezTo>
                    <a:pt x="10284" y="20630"/>
                    <a:pt x="10542" y="36445"/>
                    <a:pt x="10542" y="46181"/>
                  </a:cubicBezTo>
                  <a:cubicBezTo>
                    <a:pt x="10542" y="178561"/>
                    <a:pt x="-22761" y="175490"/>
                    <a:pt x="29014" y="175490"/>
                  </a:cubicBezTo>
                  <a:lnTo>
                    <a:pt x="65960" y="175490"/>
                  </a:lnTo>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p:cNvCxnSpPr/>
          <p:nvPr/>
        </p:nvCxnSpPr>
        <p:spPr>
          <a:xfrm>
            <a:off x="5621978" y="3454278"/>
            <a:ext cx="1617022" cy="13427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437449" y="4989946"/>
            <a:ext cx="457200" cy="381000"/>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05600" y="5513283"/>
            <a:ext cx="1907445" cy="584775"/>
          </a:xfrm>
          <a:prstGeom prst="rect">
            <a:avLst/>
          </a:prstGeom>
          <a:noFill/>
        </p:spPr>
        <p:txBody>
          <a:bodyPr wrap="none" rtlCol="0">
            <a:spAutoFit/>
          </a:bodyPr>
          <a:lstStyle/>
          <a:p>
            <a:pPr algn="ctr"/>
            <a:r>
              <a:rPr lang="en-US" sz="1600" dirty="0" smtClean="0"/>
              <a:t>25-hydroxyvitamin D</a:t>
            </a:r>
          </a:p>
          <a:p>
            <a:pPr algn="ctr"/>
            <a:r>
              <a:rPr lang="en-US" sz="1600" dirty="0" smtClean="0"/>
              <a:t>(circulating form)</a:t>
            </a:r>
            <a:endParaRPr lang="en-US" sz="1600" dirty="0"/>
          </a:p>
        </p:txBody>
      </p:sp>
      <p:sp>
        <p:nvSpPr>
          <p:cNvPr id="23" name="Freeform 22"/>
          <p:cNvSpPr/>
          <p:nvPr/>
        </p:nvSpPr>
        <p:spPr>
          <a:xfrm>
            <a:off x="4546861" y="4439057"/>
            <a:ext cx="462082" cy="715876"/>
          </a:xfrm>
          <a:custGeom>
            <a:avLst/>
            <a:gdLst>
              <a:gd name="connsiteX0" fmla="*/ 360455 w 462082"/>
              <a:gd name="connsiteY0" fmla="*/ 350982 h 715876"/>
              <a:gd name="connsiteX1" fmla="*/ 360455 w 462082"/>
              <a:gd name="connsiteY1" fmla="*/ 350982 h 715876"/>
              <a:gd name="connsiteX2" fmla="*/ 415873 w 462082"/>
              <a:gd name="connsiteY2" fmla="*/ 212436 h 715876"/>
              <a:gd name="connsiteX3" fmla="*/ 434346 w 462082"/>
              <a:gd name="connsiteY3" fmla="*/ 184727 h 715876"/>
              <a:gd name="connsiteX4" fmla="*/ 452818 w 462082"/>
              <a:gd name="connsiteY4" fmla="*/ 157018 h 715876"/>
              <a:gd name="connsiteX5" fmla="*/ 443582 w 462082"/>
              <a:gd name="connsiteY5" fmla="*/ 64654 h 715876"/>
              <a:gd name="connsiteX6" fmla="*/ 434346 w 462082"/>
              <a:gd name="connsiteY6" fmla="*/ 36945 h 715876"/>
              <a:gd name="connsiteX7" fmla="*/ 406637 w 462082"/>
              <a:gd name="connsiteY7" fmla="*/ 18473 h 715876"/>
              <a:gd name="connsiteX8" fmla="*/ 369691 w 462082"/>
              <a:gd name="connsiteY8" fmla="*/ 0 h 715876"/>
              <a:gd name="connsiteX9" fmla="*/ 277327 w 462082"/>
              <a:gd name="connsiteY9" fmla="*/ 9236 h 715876"/>
              <a:gd name="connsiteX10" fmla="*/ 221909 w 462082"/>
              <a:gd name="connsiteY10" fmla="*/ 27709 h 715876"/>
              <a:gd name="connsiteX11" fmla="*/ 194200 w 462082"/>
              <a:gd name="connsiteY11" fmla="*/ 55418 h 715876"/>
              <a:gd name="connsiteX12" fmla="*/ 166491 w 462082"/>
              <a:gd name="connsiteY12" fmla="*/ 73891 h 715876"/>
              <a:gd name="connsiteX13" fmla="*/ 148018 w 462082"/>
              <a:gd name="connsiteY13" fmla="*/ 101600 h 715876"/>
              <a:gd name="connsiteX14" fmla="*/ 111073 w 462082"/>
              <a:gd name="connsiteY14" fmla="*/ 110836 h 715876"/>
              <a:gd name="connsiteX15" fmla="*/ 64891 w 462082"/>
              <a:gd name="connsiteY15" fmla="*/ 157018 h 715876"/>
              <a:gd name="connsiteX16" fmla="*/ 18709 w 462082"/>
              <a:gd name="connsiteY16" fmla="*/ 212436 h 715876"/>
              <a:gd name="connsiteX17" fmla="*/ 9473 w 462082"/>
              <a:gd name="connsiteY17" fmla="*/ 249382 h 715876"/>
              <a:gd name="connsiteX18" fmla="*/ 237 w 462082"/>
              <a:gd name="connsiteY18" fmla="*/ 277091 h 715876"/>
              <a:gd name="connsiteX19" fmla="*/ 27946 w 462082"/>
              <a:gd name="connsiteY19" fmla="*/ 498764 h 715876"/>
              <a:gd name="connsiteX20" fmla="*/ 37182 w 462082"/>
              <a:gd name="connsiteY20" fmla="*/ 526473 h 715876"/>
              <a:gd name="connsiteX21" fmla="*/ 55655 w 462082"/>
              <a:gd name="connsiteY21" fmla="*/ 554182 h 715876"/>
              <a:gd name="connsiteX22" fmla="*/ 83364 w 462082"/>
              <a:gd name="connsiteY22" fmla="*/ 609600 h 715876"/>
              <a:gd name="connsiteX23" fmla="*/ 92600 w 462082"/>
              <a:gd name="connsiteY23" fmla="*/ 637309 h 715876"/>
              <a:gd name="connsiteX24" fmla="*/ 175727 w 462082"/>
              <a:gd name="connsiteY24" fmla="*/ 683491 h 715876"/>
              <a:gd name="connsiteX25" fmla="*/ 194200 w 462082"/>
              <a:gd name="connsiteY25" fmla="*/ 711200 h 715876"/>
              <a:gd name="connsiteX26" fmla="*/ 415873 w 462082"/>
              <a:gd name="connsiteY26" fmla="*/ 683491 h 715876"/>
              <a:gd name="connsiteX27" fmla="*/ 443582 w 462082"/>
              <a:gd name="connsiteY27" fmla="*/ 655782 h 715876"/>
              <a:gd name="connsiteX28" fmla="*/ 452818 w 462082"/>
              <a:gd name="connsiteY28" fmla="*/ 628073 h 715876"/>
              <a:gd name="connsiteX29" fmla="*/ 443582 w 462082"/>
              <a:gd name="connsiteY29" fmla="*/ 471054 h 715876"/>
              <a:gd name="connsiteX30" fmla="*/ 415873 w 462082"/>
              <a:gd name="connsiteY30" fmla="*/ 461818 h 715876"/>
              <a:gd name="connsiteX31" fmla="*/ 378927 w 462082"/>
              <a:gd name="connsiteY31" fmla="*/ 406400 h 715876"/>
              <a:gd name="connsiteX32" fmla="*/ 360455 w 462082"/>
              <a:gd name="connsiteY32" fmla="*/ 350982 h 71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2082" h="715876">
                <a:moveTo>
                  <a:pt x="360455" y="350982"/>
                </a:moveTo>
                <a:lnTo>
                  <a:pt x="360455" y="350982"/>
                </a:lnTo>
                <a:cubicBezTo>
                  <a:pt x="383743" y="246181"/>
                  <a:pt x="363182" y="291472"/>
                  <a:pt x="415873" y="212436"/>
                </a:cubicBezTo>
                <a:lnTo>
                  <a:pt x="434346" y="184727"/>
                </a:lnTo>
                <a:lnTo>
                  <a:pt x="452818" y="157018"/>
                </a:lnTo>
                <a:cubicBezTo>
                  <a:pt x="449739" y="126230"/>
                  <a:pt x="448287" y="95236"/>
                  <a:pt x="443582" y="64654"/>
                </a:cubicBezTo>
                <a:cubicBezTo>
                  <a:pt x="442102" y="55031"/>
                  <a:pt x="440428" y="44547"/>
                  <a:pt x="434346" y="36945"/>
                </a:cubicBezTo>
                <a:cubicBezTo>
                  <a:pt x="427412" y="28277"/>
                  <a:pt x="416275" y="23980"/>
                  <a:pt x="406637" y="18473"/>
                </a:cubicBezTo>
                <a:cubicBezTo>
                  <a:pt x="394682" y="11642"/>
                  <a:pt x="382006" y="6158"/>
                  <a:pt x="369691" y="0"/>
                </a:cubicBezTo>
                <a:cubicBezTo>
                  <a:pt x="338903" y="3079"/>
                  <a:pt x="307739" y="3534"/>
                  <a:pt x="277327" y="9236"/>
                </a:cubicBezTo>
                <a:cubicBezTo>
                  <a:pt x="258189" y="12824"/>
                  <a:pt x="221909" y="27709"/>
                  <a:pt x="221909" y="27709"/>
                </a:cubicBezTo>
                <a:cubicBezTo>
                  <a:pt x="212673" y="36945"/>
                  <a:pt x="204235" y="47056"/>
                  <a:pt x="194200" y="55418"/>
                </a:cubicBezTo>
                <a:cubicBezTo>
                  <a:pt x="185672" y="62525"/>
                  <a:pt x="174340" y="66042"/>
                  <a:pt x="166491" y="73891"/>
                </a:cubicBezTo>
                <a:cubicBezTo>
                  <a:pt x="158642" y="81740"/>
                  <a:pt x="157254" y="95442"/>
                  <a:pt x="148018" y="101600"/>
                </a:cubicBezTo>
                <a:cubicBezTo>
                  <a:pt x="137456" y="108641"/>
                  <a:pt x="123388" y="107757"/>
                  <a:pt x="111073" y="110836"/>
                </a:cubicBezTo>
                <a:cubicBezTo>
                  <a:pt x="77206" y="161636"/>
                  <a:pt x="111073" y="118533"/>
                  <a:pt x="64891" y="157018"/>
                </a:cubicBezTo>
                <a:cubicBezTo>
                  <a:pt x="38222" y="179242"/>
                  <a:pt x="36873" y="185191"/>
                  <a:pt x="18709" y="212436"/>
                </a:cubicBezTo>
                <a:cubicBezTo>
                  <a:pt x="15630" y="224751"/>
                  <a:pt x="12960" y="237176"/>
                  <a:pt x="9473" y="249382"/>
                </a:cubicBezTo>
                <a:cubicBezTo>
                  <a:pt x="6798" y="258743"/>
                  <a:pt x="237" y="267355"/>
                  <a:pt x="237" y="277091"/>
                </a:cubicBezTo>
                <a:cubicBezTo>
                  <a:pt x="237" y="431842"/>
                  <a:pt x="-4460" y="401546"/>
                  <a:pt x="27946" y="498764"/>
                </a:cubicBezTo>
                <a:cubicBezTo>
                  <a:pt x="31025" y="508000"/>
                  <a:pt x="31781" y="518372"/>
                  <a:pt x="37182" y="526473"/>
                </a:cubicBezTo>
                <a:lnTo>
                  <a:pt x="55655" y="554182"/>
                </a:lnTo>
                <a:cubicBezTo>
                  <a:pt x="78870" y="623829"/>
                  <a:pt x="47554" y="537981"/>
                  <a:pt x="83364" y="609600"/>
                </a:cubicBezTo>
                <a:cubicBezTo>
                  <a:pt x="87718" y="618308"/>
                  <a:pt x="85716" y="630425"/>
                  <a:pt x="92600" y="637309"/>
                </a:cubicBezTo>
                <a:cubicBezTo>
                  <a:pt x="124358" y="669067"/>
                  <a:pt x="140884" y="671876"/>
                  <a:pt x="175727" y="683491"/>
                </a:cubicBezTo>
                <a:cubicBezTo>
                  <a:pt x="181885" y="692727"/>
                  <a:pt x="183145" y="710195"/>
                  <a:pt x="194200" y="711200"/>
                </a:cubicBezTo>
                <a:cubicBezTo>
                  <a:pt x="248209" y="716110"/>
                  <a:pt x="356048" y="726223"/>
                  <a:pt x="415873" y="683491"/>
                </a:cubicBezTo>
                <a:cubicBezTo>
                  <a:pt x="426502" y="675899"/>
                  <a:pt x="434346" y="665018"/>
                  <a:pt x="443582" y="655782"/>
                </a:cubicBezTo>
                <a:cubicBezTo>
                  <a:pt x="446661" y="646546"/>
                  <a:pt x="451076" y="637652"/>
                  <a:pt x="452818" y="628073"/>
                </a:cubicBezTo>
                <a:cubicBezTo>
                  <a:pt x="462874" y="572768"/>
                  <a:pt x="470530" y="524950"/>
                  <a:pt x="443582" y="471054"/>
                </a:cubicBezTo>
                <a:cubicBezTo>
                  <a:pt x="439228" y="462346"/>
                  <a:pt x="425109" y="464897"/>
                  <a:pt x="415873" y="461818"/>
                </a:cubicBezTo>
                <a:cubicBezTo>
                  <a:pt x="403558" y="443345"/>
                  <a:pt x="375277" y="428299"/>
                  <a:pt x="378927" y="406400"/>
                </a:cubicBezTo>
                <a:lnTo>
                  <a:pt x="360455" y="350982"/>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3048000" y="5180446"/>
            <a:ext cx="3886200" cy="80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33800" y="5313228"/>
            <a:ext cx="2209800" cy="954107"/>
          </a:xfrm>
          <a:prstGeom prst="rect">
            <a:avLst/>
          </a:prstGeom>
        </p:spPr>
        <p:txBody>
          <a:bodyPr wrap="square">
            <a:spAutoFit/>
          </a:bodyPr>
          <a:lstStyle/>
          <a:p>
            <a:r>
              <a:rPr lang="en-US" sz="1400" dirty="0"/>
              <a:t>T</a:t>
            </a:r>
            <a:r>
              <a:rPr lang="en-US" sz="1400" dirty="0" smtClean="0"/>
              <a:t>he kidneys and other tissues convert it to an active form of 1,25-dihydroxyvitamin D </a:t>
            </a:r>
            <a:endParaRPr lang="en-US" sz="1400" dirty="0"/>
          </a:p>
        </p:txBody>
      </p:sp>
      <p:sp>
        <p:nvSpPr>
          <p:cNvPr id="26" name="Oval 25"/>
          <p:cNvSpPr/>
          <p:nvPr/>
        </p:nvSpPr>
        <p:spPr>
          <a:xfrm>
            <a:off x="2426045" y="4998028"/>
            <a:ext cx="457200" cy="381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90837" y="5515653"/>
            <a:ext cx="2216825" cy="584775"/>
          </a:xfrm>
          <a:prstGeom prst="rect">
            <a:avLst/>
          </a:prstGeom>
        </p:spPr>
        <p:txBody>
          <a:bodyPr wrap="none">
            <a:spAutoFit/>
          </a:bodyPr>
          <a:lstStyle/>
          <a:p>
            <a:pPr algn="ctr"/>
            <a:r>
              <a:rPr lang="en-US" sz="1600" dirty="0" smtClean="0"/>
              <a:t>1,25-dihydroxyvitamin D</a:t>
            </a:r>
          </a:p>
          <a:p>
            <a:pPr algn="ctr"/>
            <a:r>
              <a:rPr lang="en-US" sz="1600" dirty="0" smtClean="0"/>
              <a:t>(active form) </a:t>
            </a:r>
            <a:endParaRPr lang="en-US" sz="1600" dirty="0"/>
          </a:p>
        </p:txBody>
      </p:sp>
    </p:spTree>
    <p:extLst>
      <p:ext uri="{BB962C8B-B14F-4D97-AF65-F5344CB8AC3E}">
        <p14:creationId xmlns:p14="http://schemas.microsoft.com/office/powerpoint/2010/main" val="78288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D conversion</a:t>
            </a:r>
          </a:p>
        </p:txBody>
      </p:sp>
      <p:sp>
        <p:nvSpPr>
          <p:cNvPr id="3" name="Content Placeholder 2"/>
          <p:cNvSpPr>
            <a:spLocks noGrp="1"/>
          </p:cNvSpPr>
          <p:nvPr>
            <p:ph idx="1"/>
          </p:nvPr>
        </p:nvSpPr>
        <p:spPr>
          <a:xfrm>
            <a:off x="304800" y="1447800"/>
            <a:ext cx="8382000" cy="4800600"/>
          </a:xfrm>
        </p:spPr>
        <p:txBody>
          <a:bodyPr>
            <a:normAutofit/>
          </a:bodyPr>
          <a:lstStyle/>
          <a:p>
            <a:r>
              <a:rPr lang="en-US" dirty="0"/>
              <a:t>The conversion of Vitamin D to its active form occurs in the kidneys, but it can also occur in the skin, prostate, brain, pancreas, adipose tissue, skeletal muscle, heart, colon, monocyte/macrophages and in neoplastic tissues.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exposure</a:t>
            </a:r>
            <a:endParaRPr lang="en-US" dirty="0"/>
          </a:p>
        </p:txBody>
      </p:sp>
      <p:sp>
        <p:nvSpPr>
          <p:cNvPr id="3" name="Content Placeholder 2"/>
          <p:cNvSpPr>
            <a:spLocks noGrp="1"/>
          </p:cNvSpPr>
          <p:nvPr>
            <p:ph idx="1"/>
          </p:nvPr>
        </p:nvSpPr>
        <p:spPr>
          <a:xfrm>
            <a:off x="304800" y="1447800"/>
            <a:ext cx="8610600" cy="4572000"/>
          </a:xfrm>
        </p:spPr>
        <p:txBody>
          <a:bodyPr/>
          <a:lstStyle/>
          <a:p>
            <a:r>
              <a:rPr lang="en-US" dirty="0"/>
              <a:t>Solar ultraviolet radiation (UV-B-radiation) </a:t>
            </a:r>
          </a:p>
          <a:p>
            <a:pPr lvl="1"/>
            <a:r>
              <a:rPr lang="en-US" dirty="0"/>
              <a:t>beneficial  </a:t>
            </a:r>
          </a:p>
          <a:p>
            <a:pPr lvl="1"/>
            <a:r>
              <a:rPr lang="en-US" dirty="0"/>
              <a:t>harmful </a:t>
            </a:r>
          </a:p>
          <a:p>
            <a:pPr lvl="1"/>
            <a:r>
              <a:rPr lang="en-US" dirty="0"/>
              <a:t>skin cancer</a:t>
            </a:r>
          </a:p>
          <a:p>
            <a:r>
              <a:rPr lang="en-US" dirty="0"/>
              <a:t>Vitamin D obtained by UV-B-induced photosynthesis in the skin. </a:t>
            </a:r>
          </a:p>
          <a:p>
            <a:r>
              <a:rPr lang="en-US" dirty="0"/>
              <a:t>Sunscreens and </a:t>
            </a:r>
            <a:r>
              <a:rPr lang="en-US" dirty="0" err="1"/>
              <a:t>sunblocks</a:t>
            </a:r>
            <a:r>
              <a:rPr lang="en-US" dirty="0"/>
              <a:t> </a:t>
            </a:r>
          </a:p>
          <a:p>
            <a:pPr lvl="1"/>
            <a:r>
              <a:rPr lang="en-US" dirty="0"/>
              <a:t>completely blocks photosynthesis of vitamin D</a:t>
            </a:r>
          </a:p>
        </p:txBody>
      </p:sp>
    </p:spTree>
    <p:extLst>
      <p:ext uri="{BB962C8B-B14F-4D97-AF65-F5344CB8AC3E}">
        <p14:creationId xmlns:p14="http://schemas.microsoft.com/office/powerpoint/2010/main" val="332987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Latitude and chronic disease risk</a:t>
            </a:r>
          </a:p>
        </p:txBody>
      </p:sp>
      <p:sp>
        <p:nvSpPr>
          <p:cNvPr id="3" name="Content Placeholder 2"/>
          <p:cNvSpPr>
            <a:spLocks noGrp="1"/>
          </p:cNvSpPr>
          <p:nvPr>
            <p:ph idx="1"/>
          </p:nvPr>
        </p:nvSpPr>
        <p:spPr>
          <a:xfrm>
            <a:off x="304800" y="1447800"/>
            <a:ext cx="5791200" cy="4800600"/>
          </a:xfrm>
        </p:spPr>
        <p:txBody>
          <a:bodyPr>
            <a:normAutofit lnSpcReduction="10000"/>
          </a:bodyPr>
          <a:lstStyle/>
          <a:p>
            <a:r>
              <a:rPr lang="en-US" dirty="0" smtClean="0"/>
              <a:t>Vitamin </a:t>
            </a:r>
            <a:r>
              <a:rPr lang="en-US" dirty="0"/>
              <a:t>D deficiency and latitude of 37° or more </a:t>
            </a:r>
          </a:p>
          <a:p>
            <a:pPr lvl="1"/>
            <a:r>
              <a:rPr lang="en-US" dirty="0"/>
              <a:t>increased risk for many chronic diseases. </a:t>
            </a:r>
          </a:p>
          <a:p>
            <a:r>
              <a:rPr lang="en-US" dirty="0"/>
              <a:t>Vitamin D synthesis and serum vitamin D levels </a:t>
            </a:r>
          </a:p>
          <a:p>
            <a:pPr lvl="1"/>
            <a:r>
              <a:rPr lang="en-US" dirty="0"/>
              <a:t>negatively correlated with latitude </a:t>
            </a:r>
          </a:p>
          <a:p>
            <a:pPr lvl="1"/>
            <a:r>
              <a:rPr lang="en-US" dirty="0"/>
              <a:t>positively correlated with sunlight</a:t>
            </a:r>
            <a:endParaRPr lang="en-US" dirty="0">
              <a:solidFill>
                <a:srgbClr val="FF0000"/>
              </a:solidFill>
            </a:endParaRPr>
          </a:p>
          <a:p>
            <a:pPr marL="0" indent="0">
              <a:buNone/>
            </a:pPr>
            <a:endParaRPr lang="en-US" dirty="0"/>
          </a:p>
        </p:txBody>
      </p:sp>
      <p:pic>
        <p:nvPicPr>
          <p:cNvPr id="6" name="Picture 4" descr="latitude and longitude grid on the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52" y="2895600"/>
            <a:ext cx="3101719" cy="231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7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Vitamin D and chronic diseases</a:t>
            </a:r>
          </a:p>
        </p:txBody>
      </p:sp>
      <p:sp>
        <p:nvSpPr>
          <p:cNvPr id="3" name="Content Placeholder 2"/>
          <p:cNvSpPr>
            <a:spLocks noGrp="1"/>
          </p:cNvSpPr>
          <p:nvPr>
            <p:ph sz="half" idx="1"/>
          </p:nvPr>
        </p:nvSpPr>
        <p:spPr>
          <a:xfrm>
            <a:off x="457200" y="1905000"/>
            <a:ext cx="4038600" cy="4221163"/>
          </a:xfrm>
        </p:spPr>
        <p:txBody>
          <a:bodyPr>
            <a:normAutofit fontScale="92500"/>
          </a:bodyPr>
          <a:lstStyle/>
          <a:p>
            <a:pPr lvl="1"/>
            <a:r>
              <a:rPr lang="en-US" dirty="0" smtClean="0"/>
              <a:t>Regulating </a:t>
            </a:r>
            <a:r>
              <a:rPr lang="en-US" dirty="0"/>
              <a:t>calcium and phosphate metabolism for bone health, </a:t>
            </a:r>
          </a:p>
          <a:p>
            <a:pPr lvl="1"/>
            <a:r>
              <a:rPr lang="en-US" dirty="0"/>
              <a:t>Autoimmune diseases,</a:t>
            </a:r>
          </a:p>
          <a:p>
            <a:pPr lvl="1"/>
            <a:r>
              <a:rPr lang="en-US" dirty="0"/>
              <a:t>Atopic </a:t>
            </a:r>
            <a:r>
              <a:rPr lang="en-US" dirty="0" smtClean="0"/>
              <a:t>dermatitis,</a:t>
            </a:r>
            <a:endParaRPr lang="en-US" dirty="0"/>
          </a:p>
          <a:p>
            <a:pPr lvl="1"/>
            <a:r>
              <a:rPr lang="en-US" dirty="0"/>
              <a:t>Cardiovascular disease, </a:t>
            </a:r>
          </a:p>
          <a:p>
            <a:pPr lvl="1"/>
            <a:r>
              <a:rPr lang="en-US" dirty="0"/>
              <a:t>Chronic respiratory diseases</a:t>
            </a:r>
          </a:p>
          <a:p>
            <a:pPr lvl="1"/>
            <a:r>
              <a:rPr lang="en-US" dirty="0" err="1"/>
              <a:t>Crohn’s</a:t>
            </a:r>
            <a:r>
              <a:rPr lang="en-US" dirty="0"/>
              <a:t> disease and Inflammatory bowel disease</a:t>
            </a:r>
            <a:r>
              <a:rPr lang="en-US" dirty="0" smtClean="0"/>
              <a:t>,</a:t>
            </a:r>
            <a:endParaRPr lang="en-US" dirty="0"/>
          </a:p>
        </p:txBody>
      </p:sp>
      <p:sp>
        <p:nvSpPr>
          <p:cNvPr id="5" name="Content Placeholder 4"/>
          <p:cNvSpPr>
            <a:spLocks noGrp="1"/>
          </p:cNvSpPr>
          <p:nvPr>
            <p:ph sz="half" idx="2"/>
          </p:nvPr>
        </p:nvSpPr>
        <p:spPr>
          <a:xfrm>
            <a:off x="4572000" y="1905000"/>
            <a:ext cx="4038600" cy="4373563"/>
          </a:xfrm>
        </p:spPr>
        <p:txBody>
          <a:bodyPr>
            <a:normAutofit fontScale="92500"/>
          </a:bodyPr>
          <a:lstStyle/>
          <a:p>
            <a:pPr lvl="1"/>
            <a:r>
              <a:rPr lang="en-US" dirty="0"/>
              <a:t>Diabetes, type 1 and type 2</a:t>
            </a:r>
          </a:p>
          <a:p>
            <a:pPr lvl="1"/>
            <a:r>
              <a:rPr lang="en-US" dirty="0" smtClean="0"/>
              <a:t>Kidney disease,</a:t>
            </a:r>
          </a:p>
          <a:p>
            <a:pPr lvl="1"/>
            <a:r>
              <a:rPr lang="en-US" dirty="0" smtClean="0"/>
              <a:t>Osteoarthritis</a:t>
            </a:r>
            <a:r>
              <a:rPr lang="en-US" dirty="0"/>
              <a:t>, </a:t>
            </a:r>
          </a:p>
          <a:p>
            <a:pPr lvl="1"/>
            <a:r>
              <a:rPr lang="en-US" dirty="0"/>
              <a:t>Periodontal disease,</a:t>
            </a:r>
          </a:p>
          <a:p>
            <a:pPr lvl="1"/>
            <a:r>
              <a:rPr lang="en-US" dirty="0"/>
              <a:t>Rheumatoid arthritis, </a:t>
            </a:r>
          </a:p>
          <a:p>
            <a:pPr lvl="1"/>
            <a:r>
              <a:rPr lang="en-US" dirty="0"/>
              <a:t>Skin disorders,</a:t>
            </a:r>
          </a:p>
          <a:p>
            <a:pPr lvl="1"/>
            <a:r>
              <a:rPr lang="en-US" dirty="0"/>
              <a:t>Some cancers,</a:t>
            </a:r>
          </a:p>
          <a:p>
            <a:pPr lvl="1"/>
            <a:r>
              <a:rPr lang="en-US" dirty="0"/>
              <a:t>Infectious disease, </a:t>
            </a:r>
          </a:p>
          <a:p>
            <a:pPr lvl="1"/>
            <a:r>
              <a:rPr lang="en-US" dirty="0"/>
              <a:t>Schizophrenia </a:t>
            </a:r>
          </a:p>
          <a:p>
            <a:endParaRPr lang="en-US" dirty="0"/>
          </a:p>
        </p:txBody>
      </p:sp>
      <p:sp>
        <p:nvSpPr>
          <p:cNvPr id="6" name="Rectangle 5"/>
          <p:cNvSpPr/>
          <p:nvPr/>
        </p:nvSpPr>
        <p:spPr>
          <a:xfrm>
            <a:off x="1219200" y="1328057"/>
            <a:ext cx="6400799" cy="400110"/>
          </a:xfrm>
          <a:prstGeom prst="rect">
            <a:avLst/>
          </a:prstGeom>
        </p:spPr>
        <p:txBody>
          <a:bodyPr wrap="square">
            <a:spAutoFit/>
          </a:bodyPr>
          <a:lstStyle/>
          <a:p>
            <a:r>
              <a:rPr lang="en-US" sz="2000" b="1" dirty="0"/>
              <a:t>1,25-dihydroxyvitamin D plays an important role </a:t>
            </a:r>
            <a:r>
              <a:rPr lang="en-US" sz="2000" b="1" dirty="0" smtClean="0"/>
              <a:t>in: </a:t>
            </a:r>
            <a:endParaRPr lang="en-US" sz="2000" b="1" dirty="0"/>
          </a:p>
        </p:txBody>
      </p:sp>
    </p:spTree>
    <p:extLst>
      <p:ext uri="{BB962C8B-B14F-4D97-AF65-F5344CB8AC3E}">
        <p14:creationId xmlns:p14="http://schemas.microsoft.com/office/powerpoint/2010/main" val="170187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D receptor</a:t>
            </a:r>
          </a:p>
        </p:txBody>
      </p:sp>
      <p:sp>
        <p:nvSpPr>
          <p:cNvPr id="3" name="Content Placeholder 2"/>
          <p:cNvSpPr>
            <a:spLocks noGrp="1"/>
          </p:cNvSpPr>
          <p:nvPr>
            <p:ph idx="1"/>
          </p:nvPr>
        </p:nvSpPr>
        <p:spPr>
          <a:xfrm>
            <a:off x="304800" y="1447800"/>
            <a:ext cx="8839200" cy="4267200"/>
          </a:xfrm>
        </p:spPr>
        <p:txBody>
          <a:bodyPr/>
          <a:lstStyle/>
          <a:p>
            <a:r>
              <a:rPr lang="en-US" dirty="0"/>
              <a:t>In most tissues and cells in the body. </a:t>
            </a:r>
          </a:p>
          <a:p>
            <a:r>
              <a:rPr lang="en-US" dirty="0"/>
              <a:t>Wide range of biological actions, </a:t>
            </a:r>
          </a:p>
          <a:p>
            <a:pPr lvl="1"/>
            <a:r>
              <a:rPr lang="en-US" dirty="0"/>
              <a:t>inhibiting cellular proliferation and inducing terminal differentiation, inhibiting angiogenesis, stimulating insulin production, inhibiting renin production, and stimulating production of compounds that kill bacteria. </a:t>
            </a:r>
          </a:p>
          <a:p>
            <a:pPr lvl="1"/>
            <a:r>
              <a:rPr lang="en-US" dirty="0"/>
              <a:t>stimulates its own destruction. </a:t>
            </a:r>
          </a:p>
        </p:txBody>
      </p:sp>
    </p:spTree>
    <p:extLst>
      <p:ext uri="{BB962C8B-B14F-4D97-AF65-F5344CB8AC3E}">
        <p14:creationId xmlns:p14="http://schemas.microsoft.com/office/powerpoint/2010/main" val="249434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Macrophages </a:t>
            </a:r>
          </a:p>
        </p:txBody>
      </p:sp>
      <p:sp>
        <p:nvSpPr>
          <p:cNvPr id="3" name="Content Placeholder 2"/>
          <p:cNvSpPr>
            <a:spLocks noGrp="1"/>
          </p:cNvSpPr>
          <p:nvPr>
            <p:ph idx="1"/>
          </p:nvPr>
        </p:nvSpPr>
        <p:spPr>
          <a:xfrm>
            <a:off x="304800" y="1447800"/>
            <a:ext cx="8610600" cy="4495800"/>
          </a:xfrm>
        </p:spPr>
        <p:txBody>
          <a:bodyPr>
            <a:normAutofit fontScale="85000" lnSpcReduction="20000"/>
          </a:bodyPr>
          <a:lstStyle/>
          <a:p>
            <a:r>
              <a:rPr lang="en-US" dirty="0"/>
              <a:t>Remove dead or dying cells</a:t>
            </a:r>
          </a:p>
          <a:p>
            <a:r>
              <a:rPr lang="en-US" dirty="0"/>
              <a:t>Involved in </a:t>
            </a:r>
            <a:r>
              <a:rPr lang="en-US" dirty="0" err="1"/>
              <a:t>atherogenesis</a:t>
            </a:r>
            <a:r>
              <a:rPr lang="en-US" dirty="0"/>
              <a:t>, immune response (remove pathogens, wound healing), inflammation (muscle repair), regeneration (limb)</a:t>
            </a:r>
          </a:p>
          <a:p>
            <a:r>
              <a:rPr lang="en-US" dirty="0"/>
              <a:t>Produce many enzymes, proteins, regulatory factors (interleukin-1)</a:t>
            </a:r>
          </a:p>
          <a:p>
            <a:r>
              <a:rPr lang="en-US" dirty="0"/>
              <a:t>Adequate vitamin D in macrophages </a:t>
            </a:r>
          </a:p>
          <a:p>
            <a:pPr lvl="1"/>
            <a:r>
              <a:rPr lang="en-US" dirty="0"/>
              <a:t>decreases the uptake of oxidized LDL particles, </a:t>
            </a:r>
          </a:p>
          <a:p>
            <a:pPr lvl="1"/>
            <a:r>
              <a:rPr lang="en-US" dirty="0"/>
              <a:t>decreases foam cell formation,  </a:t>
            </a:r>
          </a:p>
          <a:p>
            <a:pPr lvl="1"/>
            <a:r>
              <a:rPr lang="en-US" dirty="0"/>
              <a:t>decreases </a:t>
            </a:r>
            <a:r>
              <a:rPr lang="en-US" dirty="0" err="1"/>
              <a:t>cholesteryl</a:t>
            </a:r>
            <a:r>
              <a:rPr lang="en-US" dirty="0"/>
              <a:t> ester formation, </a:t>
            </a:r>
          </a:p>
          <a:p>
            <a:pPr lvl="1"/>
            <a:r>
              <a:rPr lang="en-US" dirty="0"/>
              <a:t>promotes </a:t>
            </a:r>
            <a:r>
              <a:rPr lang="en-US" dirty="0" smtClean="0"/>
              <a:t>cholesterol </a:t>
            </a:r>
            <a:r>
              <a:rPr lang="en-US" dirty="0"/>
              <a:t>to move out of macrophages,</a:t>
            </a:r>
          </a:p>
          <a:p>
            <a:pPr lvl="1"/>
            <a:r>
              <a:rPr lang="en-US" dirty="0"/>
              <a:t>suppresses macrophage migration to other sites</a:t>
            </a:r>
          </a:p>
        </p:txBody>
      </p:sp>
    </p:spTree>
    <p:extLst>
      <p:ext uri="{BB962C8B-B14F-4D97-AF65-F5344CB8AC3E}">
        <p14:creationId xmlns:p14="http://schemas.microsoft.com/office/powerpoint/2010/main" val="410938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2502</Words>
  <Application>Microsoft Office PowerPoint</Application>
  <PresentationFormat>On-screen Show (4:3)</PresentationFormat>
  <Paragraphs>249</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Vitamin D and Health</vt:lpstr>
      <vt:lpstr>What are Superfoods?</vt:lpstr>
      <vt:lpstr>Conversion of Vitamin D to the active form</vt:lpstr>
      <vt:lpstr>Vitamin D conversion</vt:lpstr>
      <vt:lpstr>Sun exposure</vt:lpstr>
      <vt:lpstr>Latitude and chronic disease risk</vt:lpstr>
      <vt:lpstr>Vitamin D and chronic diseases</vt:lpstr>
      <vt:lpstr>Vitamin D receptor</vt:lpstr>
      <vt:lpstr>Macrophages </vt:lpstr>
      <vt:lpstr>Vitamin D and cancer</vt:lpstr>
      <vt:lpstr>Vitamin D and cancer</vt:lpstr>
      <vt:lpstr>Vitamin D and cardiovascular disease</vt:lpstr>
      <vt:lpstr>Hypertension and Vitamin D</vt:lpstr>
      <vt:lpstr>Diabetes and vitamin D</vt:lpstr>
      <vt:lpstr>Multiple sclerosis</vt:lpstr>
      <vt:lpstr>RDA</vt:lpstr>
      <vt:lpstr>Vitamin D intake recommendations</vt:lpstr>
      <vt:lpstr>Food Sources of Vitamin D</vt:lpstr>
      <vt:lpstr>Recommendations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nguyenth</dc:creator>
  <cp:lastModifiedBy>Windows User</cp:lastModifiedBy>
  <cp:revision>86</cp:revision>
  <dcterms:created xsi:type="dcterms:W3CDTF">2014-04-10T14:10:23Z</dcterms:created>
  <dcterms:modified xsi:type="dcterms:W3CDTF">2014-05-30T18:12:25Z</dcterms:modified>
</cp:coreProperties>
</file>