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58" r:id="rId4"/>
    <p:sldId id="260" r:id="rId5"/>
    <p:sldId id="259" r:id="rId6"/>
    <p:sldId id="264" r:id="rId7"/>
    <p:sldId id="261"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6395" autoAdjust="0"/>
  </p:normalViewPr>
  <p:slideViewPr>
    <p:cSldViewPr>
      <p:cViewPr>
        <p:scale>
          <a:sx n="89" d="100"/>
          <a:sy n="89" d="100"/>
        </p:scale>
        <p:origin x="-624"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ED6E84C-4234-470D-B922-175513A11349}" type="datetimeFigureOut">
              <a:rPr lang="en-US" smtClean="0"/>
              <a:t>12/17/2010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CE854BE-095E-4925-9A1A-DF9D18252205}" type="slidenum">
              <a:rPr lang="en-US" smtClean="0"/>
              <a:t>‹#›</a:t>
            </a:fld>
            <a:endParaRPr lang="en-US"/>
          </a:p>
        </p:txBody>
      </p:sp>
    </p:spTree>
    <p:extLst>
      <p:ext uri="{BB962C8B-B14F-4D97-AF65-F5344CB8AC3E}">
        <p14:creationId xmlns:p14="http://schemas.microsoft.com/office/powerpoint/2010/main" val="9491118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i="1" dirty="0" smtClean="0"/>
              <a:t>Say:	</a:t>
            </a:r>
            <a:r>
              <a:rPr lang="en-US" b="0" i="0" dirty="0" smtClean="0"/>
              <a:t>Does</a:t>
            </a:r>
            <a:r>
              <a:rPr lang="en-US" b="0" i="0" baseline="0" dirty="0" smtClean="0"/>
              <a:t> anyone have an idea of where we get Vitamin D from?</a:t>
            </a:r>
          </a:p>
          <a:p>
            <a:endParaRPr lang="en-US" b="0" i="0" baseline="0" dirty="0" smtClean="0"/>
          </a:p>
          <a:p>
            <a:r>
              <a:rPr lang="en-US" b="0" i="0" baseline="0" dirty="0" smtClean="0"/>
              <a:t>(Allow students to respond)</a:t>
            </a:r>
          </a:p>
          <a:p>
            <a:endParaRPr lang="en-US" b="0" i="0" baseline="0" dirty="0" smtClean="0"/>
          </a:p>
          <a:p>
            <a:r>
              <a:rPr lang="en-US" b="1" i="1" baseline="0" dirty="0" smtClean="0"/>
              <a:t>Say:	</a:t>
            </a:r>
            <a:r>
              <a:rPr lang="en-US" b="0" i="0" dirty="0" smtClean="0"/>
              <a:t>Vitamin D is a fat soluble vitamin.  This means that it readily dissolves within the presence</a:t>
            </a:r>
            <a:r>
              <a:rPr lang="en-US" b="0" i="0" baseline="0" dirty="0" smtClean="0"/>
              <a:t> of fat.  It is stored within the body’s </a:t>
            </a:r>
            <a:br>
              <a:rPr lang="en-US" b="0" i="0" baseline="0" dirty="0" smtClean="0"/>
            </a:br>
            <a:r>
              <a:rPr lang="en-US" b="0" i="0" baseline="0" dirty="0" smtClean="0"/>
              <a:t>	fatty tissue.  It is found in multiple foods and you can also get it by being out in the sun.</a:t>
            </a:r>
          </a:p>
          <a:p>
            <a:endParaRPr lang="en-US" b="1" i="1" dirty="0"/>
          </a:p>
        </p:txBody>
      </p:sp>
      <p:sp>
        <p:nvSpPr>
          <p:cNvPr id="4" name="Slide Number Placeholder 3"/>
          <p:cNvSpPr>
            <a:spLocks noGrp="1"/>
          </p:cNvSpPr>
          <p:nvPr>
            <p:ph type="sldNum" sz="quarter" idx="10"/>
          </p:nvPr>
        </p:nvSpPr>
        <p:spPr/>
        <p:txBody>
          <a:bodyPr/>
          <a:lstStyle/>
          <a:p>
            <a:fld id="{ACE854BE-095E-4925-9A1A-DF9D18252205}" type="slidenum">
              <a:rPr lang="en-US" smtClean="0"/>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i="1" dirty="0" smtClean="0"/>
              <a:t>Say:	</a:t>
            </a:r>
            <a:r>
              <a:rPr lang="en-US" b="0" i="0" dirty="0" smtClean="0"/>
              <a:t>We can get Vitamin D from eating foods</a:t>
            </a:r>
            <a:r>
              <a:rPr lang="en-US" b="0" i="0" baseline="0" dirty="0" smtClean="0"/>
              <a:t> like salmon, mackerel, canned tuna or sardines, beef liver, eggs, </a:t>
            </a:r>
            <a:r>
              <a:rPr lang="en-US" b="0" i="0" baseline="0" dirty="0" err="1" smtClean="0"/>
              <a:t>swiss</a:t>
            </a:r>
            <a:r>
              <a:rPr lang="en-US" b="0" i="0" baseline="0" dirty="0" smtClean="0"/>
              <a:t> cheese, milk, 	and oysters, just to name a few.  There are also products that have Vitamin D added to them.  They are known as fortified 	products.  Some fortified products that are high in Vitamin D include orange juice, yogurt, and margarine.</a:t>
            </a:r>
            <a:endParaRPr lang="en-US" b="1" i="1" dirty="0"/>
          </a:p>
        </p:txBody>
      </p:sp>
      <p:sp>
        <p:nvSpPr>
          <p:cNvPr id="4" name="Slide Number Placeholder 3"/>
          <p:cNvSpPr>
            <a:spLocks noGrp="1"/>
          </p:cNvSpPr>
          <p:nvPr>
            <p:ph type="sldNum" sz="quarter" idx="10"/>
          </p:nvPr>
        </p:nvSpPr>
        <p:spPr/>
        <p:txBody>
          <a:bodyPr/>
          <a:lstStyle/>
          <a:p>
            <a:fld id="{ACE854BE-095E-4925-9A1A-DF9D18252205}" type="slidenum">
              <a:rPr lang="en-US" smtClean="0"/>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i="1" dirty="0" smtClean="0"/>
              <a:t>Say:	</a:t>
            </a:r>
            <a:r>
              <a:rPr lang="en-US" b="0" i="0" dirty="0" smtClean="0"/>
              <a:t>The</a:t>
            </a:r>
            <a:r>
              <a:rPr lang="en-US" b="0" i="0" baseline="0" dirty="0" smtClean="0"/>
              <a:t> United States Food and Nutrition Board recommends the following for intake of Vitamin D.  People who are between the 	ages of birth to 50 should ingest 5 micrograms of Vitamin D daily.  Those who are 51 to 70 years old need to get 10 micrograms 	of Vitamin D per day.  Finally, people who are 71 years and older need to get 15 micrograms of Vitamin D daily.</a:t>
            </a:r>
            <a:endParaRPr lang="en-US" b="1" i="1" dirty="0"/>
          </a:p>
        </p:txBody>
      </p:sp>
      <p:sp>
        <p:nvSpPr>
          <p:cNvPr id="4" name="Slide Number Placeholder 3"/>
          <p:cNvSpPr>
            <a:spLocks noGrp="1"/>
          </p:cNvSpPr>
          <p:nvPr>
            <p:ph type="sldNum" sz="quarter" idx="10"/>
          </p:nvPr>
        </p:nvSpPr>
        <p:spPr/>
        <p:txBody>
          <a:bodyPr/>
          <a:lstStyle/>
          <a:p>
            <a:fld id="{ACE854BE-095E-4925-9A1A-DF9D18252205}" type="slidenum">
              <a:rPr lang="en-US" smtClean="0"/>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i="1" dirty="0" smtClean="0"/>
              <a:t>Say:	</a:t>
            </a:r>
            <a:r>
              <a:rPr lang="en-US" b="0" i="0" dirty="0" smtClean="0"/>
              <a:t>Some</a:t>
            </a:r>
            <a:r>
              <a:rPr lang="en-US" b="0" i="0" baseline="0" dirty="0" smtClean="0"/>
              <a:t> of you may be wondering what the benefits of getting the recommended dosage of Vitamin D are.  Vitamin D helps to 	promote calcium </a:t>
            </a:r>
            <a:r>
              <a:rPr lang="en-US" b="0" i="0" baseline="0" dirty="0" smtClean="0"/>
              <a:t>absorption and make your bones strong.  </a:t>
            </a:r>
            <a:r>
              <a:rPr lang="en-US" b="0" i="0" baseline="0" dirty="0" smtClean="0"/>
              <a:t>When it is combined with Calcium, it helps to strengthen bones and prevent the disease Ricketts.  </a:t>
            </a:r>
            <a:r>
              <a:rPr lang="en-US" b="0" i="0" baseline="0" dirty="0" smtClean="0"/>
              <a:t>It </a:t>
            </a:r>
            <a:r>
              <a:rPr lang="en-US" b="0" i="0" baseline="0" dirty="0" smtClean="0"/>
              <a:t>has also been shown to help reduce the risk of osteomalacia, or softening of bones, as well as osteoporosis, the weakening of </a:t>
            </a:r>
            <a:r>
              <a:rPr lang="en-US" b="0" i="0" baseline="0" dirty="0" smtClean="0"/>
              <a:t>bones</a:t>
            </a:r>
            <a:r>
              <a:rPr lang="en-US" b="0" i="0" baseline="0" dirty="0" smtClean="0"/>
              <a:t>.  Both of these conditions, if left untreated, place someone at a higher risk of bone fracture.  </a:t>
            </a:r>
            <a:endParaRPr lang="en-US" b="1" i="1" dirty="0"/>
          </a:p>
        </p:txBody>
      </p:sp>
      <p:sp>
        <p:nvSpPr>
          <p:cNvPr id="4" name="Slide Number Placeholder 3"/>
          <p:cNvSpPr>
            <a:spLocks noGrp="1"/>
          </p:cNvSpPr>
          <p:nvPr>
            <p:ph type="sldNum" sz="quarter" idx="10"/>
          </p:nvPr>
        </p:nvSpPr>
        <p:spPr/>
        <p:txBody>
          <a:bodyPr/>
          <a:lstStyle/>
          <a:p>
            <a:fld id="{ACE854BE-095E-4925-9A1A-DF9D18252205}" type="slidenum">
              <a:rPr lang="en-US" smtClean="0"/>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baseline="0" dirty="0" smtClean="0"/>
              <a:t>Vitamin D even helps to assist nerve function.  It decreases inflammation and keeps our immune system healthy and strong.</a:t>
            </a:r>
          </a:p>
          <a:p>
            <a:r>
              <a:rPr lang="en-US" sz="1200" b="0" i="0" kern="1200" dirty="0" smtClean="0">
                <a:solidFill>
                  <a:schemeClr val="tx1"/>
                </a:solidFill>
                <a:effectLst/>
                <a:latin typeface="+mn-lt"/>
                <a:ea typeface="+mn-ea"/>
                <a:cs typeface="+mn-cs"/>
              </a:rPr>
              <a:t>Vitamin D controls the expression of hundreds—and probably thousands—of genes. It is now recognized to play a crucial role in bone, cardiovascular, and colon and digestive-tract health; regulating blood pressure; guarding against cancer; and supporting healthy blood sugar levels in the human body.</a:t>
            </a:r>
            <a:endParaRPr lang="en-US" dirty="0"/>
          </a:p>
        </p:txBody>
      </p:sp>
      <p:sp>
        <p:nvSpPr>
          <p:cNvPr id="4" name="Slide Number Placeholder 3"/>
          <p:cNvSpPr>
            <a:spLocks noGrp="1"/>
          </p:cNvSpPr>
          <p:nvPr>
            <p:ph type="sldNum" sz="quarter" idx="10"/>
          </p:nvPr>
        </p:nvSpPr>
        <p:spPr/>
        <p:txBody>
          <a:bodyPr/>
          <a:lstStyle/>
          <a:p>
            <a:fld id="{ACE854BE-095E-4925-9A1A-DF9D18252205}" type="slidenum">
              <a:rPr lang="en-US" smtClean="0"/>
              <a:t>6</a:t>
            </a:fld>
            <a:endParaRPr lang="en-US"/>
          </a:p>
        </p:txBody>
      </p:sp>
    </p:spTree>
    <p:extLst>
      <p:ext uri="{BB962C8B-B14F-4D97-AF65-F5344CB8AC3E}">
        <p14:creationId xmlns:p14="http://schemas.microsoft.com/office/powerpoint/2010/main" val="13349928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i="1" dirty="0" smtClean="0"/>
              <a:t>Say:	</a:t>
            </a:r>
            <a:r>
              <a:rPr lang="en-US" b="0" i="0" dirty="0" smtClean="0"/>
              <a:t>You</a:t>
            </a:r>
            <a:r>
              <a:rPr lang="en-US" b="0" i="0" baseline="0" dirty="0" smtClean="0"/>
              <a:t> may be wondering if you can get too much Vitamin D.  The answer is yes, you can.  When your body accumulates toxic 	levels of this vitamin, is it shown by muscle weakness, vomiting, and even kidney stones.  You should limit your sun exposure </a:t>
            </a:r>
          </a:p>
          <a:p>
            <a:r>
              <a:rPr lang="en-US" b="0" i="0" baseline="0" dirty="0" smtClean="0"/>
              <a:t>	to 20 to 30 minutes per day, and avoid getting burned!</a:t>
            </a:r>
            <a:endParaRPr lang="en-US" b="1" i="1" dirty="0"/>
          </a:p>
        </p:txBody>
      </p:sp>
      <p:sp>
        <p:nvSpPr>
          <p:cNvPr id="4" name="Slide Number Placeholder 3"/>
          <p:cNvSpPr>
            <a:spLocks noGrp="1"/>
          </p:cNvSpPr>
          <p:nvPr>
            <p:ph type="sldNum" sz="quarter" idx="10"/>
          </p:nvPr>
        </p:nvSpPr>
        <p:spPr/>
        <p:txBody>
          <a:bodyPr/>
          <a:lstStyle/>
          <a:p>
            <a:fld id="{ACE854BE-095E-4925-9A1A-DF9D18252205}" type="slidenum">
              <a:rPr lang="en-US" smtClean="0"/>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C220639-9E0A-4D1B-A62B-46C35C5FAD35}" type="datetimeFigureOut">
              <a:rPr lang="en-US" smtClean="0"/>
              <a:t>12/17/2010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356BD0-2A3E-43E4-87FA-08EDDDB0FFC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220639-9E0A-4D1B-A62B-46C35C5FAD35}" type="datetimeFigureOut">
              <a:rPr lang="en-US" smtClean="0"/>
              <a:t>12/17/2010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356BD0-2A3E-43E4-87FA-08EDDDB0FFC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220639-9E0A-4D1B-A62B-46C35C5FAD35}" type="datetimeFigureOut">
              <a:rPr lang="en-US" smtClean="0"/>
              <a:t>12/17/2010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356BD0-2A3E-43E4-87FA-08EDDDB0FFC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220639-9E0A-4D1B-A62B-46C35C5FAD35}" type="datetimeFigureOut">
              <a:rPr lang="en-US" smtClean="0"/>
              <a:t>12/17/2010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356BD0-2A3E-43E4-87FA-08EDDDB0FFC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C220639-9E0A-4D1B-A62B-46C35C5FAD35}" type="datetimeFigureOut">
              <a:rPr lang="en-US" smtClean="0"/>
              <a:t>12/17/2010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356BD0-2A3E-43E4-87FA-08EDDDB0FFCC}"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C220639-9E0A-4D1B-A62B-46C35C5FAD35}" type="datetimeFigureOut">
              <a:rPr lang="en-US" smtClean="0"/>
              <a:t>12/17/2010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356BD0-2A3E-43E4-87FA-08EDDDB0FFC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C220639-9E0A-4D1B-A62B-46C35C5FAD35}" type="datetimeFigureOut">
              <a:rPr lang="en-US" smtClean="0"/>
              <a:t>12/17/2010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C356BD0-2A3E-43E4-87FA-08EDDDB0FFC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C220639-9E0A-4D1B-A62B-46C35C5FAD35}" type="datetimeFigureOut">
              <a:rPr lang="en-US" smtClean="0"/>
              <a:t>12/17/2010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C356BD0-2A3E-43E4-87FA-08EDDDB0FFC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220639-9E0A-4D1B-A62B-46C35C5FAD35}" type="datetimeFigureOut">
              <a:rPr lang="en-US" smtClean="0"/>
              <a:t>12/17/2010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C356BD0-2A3E-43E4-87FA-08EDDDB0FFC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220639-9E0A-4D1B-A62B-46C35C5FAD35}" type="datetimeFigureOut">
              <a:rPr lang="en-US" smtClean="0"/>
              <a:t>12/17/2010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356BD0-2A3E-43E4-87FA-08EDDDB0FFC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220639-9E0A-4D1B-A62B-46C35C5FAD35}" type="datetimeFigureOut">
              <a:rPr lang="en-US" smtClean="0"/>
              <a:t>12/17/2010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356BD0-2A3E-43E4-87FA-08EDDDB0FFC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220639-9E0A-4D1B-A62B-46C35C5FAD35}" type="datetimeFigureOut">
              <a:rPr lang="en-US" smtClean="0"/>
              <a:t>12/17/2010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356BD0-2A3E-43E4-87FA-08EDDDB0FFC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6.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FF00"/>
            </a:gs>
            <a:gs pos="45000">
              <a:srgbClr val="FF7A00"/>
            </a:gs>
            <a:gs pos="70000">
              <a:srgbClr val="FF0300"/>
            </a:gs>
            <a:gs pos="100000">
              <a:srgbClr val="4D0808"/>
            </a:gs>
          </a:gsLst>
          <a:lin ang="540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62000" y="4191000"/>
            <a:ext cx="7772400" cy="1470025"/>
          </a:xfrm>
        </p:spPr>
        <p:txBody>
          <a:bodyPr/>
          <a:lstStyle/>
          <a:p>
            <a:r>
              <a:rPr lang="en-US" b="1" dirty="0" smtClean="0">
                <a:latin typeface="Curlz MT" pitchFamily="82" charset="0"/>
              </a:rPr>
              <a:t>Vitamin D…</a:t>
            </a:r>
            <a:br>
              <a:rPr lang="en-US" b="1" dirty="0" smtClean="0">
                <a:latin typeface="Curlz MT" pitchFamily="82" charset="0"/>
              </a:rPr>
            </a:br>
            <a:r>
              <a:rPr lang="en-US" b="1" dirty="0" smtClean="0">
                <a:latin typeface="Curlz MT" pitchFamily="82" charset="0"/>
              </a:rPr>
              <a:t>Let the Sunshine In</a:t>
            </a:r>
            <a:endParaRPr lang="en-US" b="1" dirty="0">
              <a:latin typeface="Curlz MT" pitchFamily="82" charset="0"/>
            </a:endParaRPr>
          </a:p>
        </p:txBody>
      </p:sp>
      <p:pic>
        <p:nvPicPr>
          <p:cNvPr id="1039" name="Picture 15" descr="C:\Documents and Settings\KalickBA\Local Settings\Temporary Internet Files\Content.IE5\GFKIMEPA\MC900188507[1].wmf"/>
          <p:cNvPicPr>
            <a:picLocks noChangeAspect="1" noChangeArrowheads="1"/>
          </p:cNvPicPr>
          <p:nvPr/>
        </p:nvPicPr>
        <p:blipFill>
          <a:blip r:embed="rId2" cstate="print"/>
          <a:srcRect/>
          <a:stretch>
            <a:fillRect/>
          </a:stretch>
        </p:blipFill>
        <p:spPr bwMode="auto">
          <a:xfrm>
            <a:off x="2971800" y="228600"/>
            <a:ext cx="3429000" cy="34290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ooper Black" pitchFamily="18" charset="0"/>
              </a:rPr>
              <a:t>What is Vitamin D?</a:t>
            </a:r>
            <a:endParaRPr lang="en-US" dirty="0">
              <a:latin typeface="Cooper Black" pitchFamily="18" charset="0"/>
            </a:endParaRPr>
          </a:p>
        </p:txBody>
      </p:sp>
      <p:sp>
        <p:nvSpPr>
          <p:cNvPr id="3" name="Content Placeholder 2"/>
          <p:cNvSpPr>
            <a:spLocks noGrp="1"/>
          </p:cNvSpPr>
          <p:nvPr>
            <p:ph idx="1"/>
          </p:nvPr>
        </p:nvSpPr>
        <p:spPr>
          <a:xfrm>
            <a:off x="4495800" y="1676400"/>
            <a:ext cx="4191000" cy="4525963"/>
          </a:xfrm>
        </p:spPr>
        <p:txBody>
          <a:bodyPr>
            <a:normAutofit/>
          </a:bodyPr>
          <a:lstStyle/>
          <a:p>
            <a:r>
              <a:rPr lang="en-US" dirty="0" smtClean="0"/>
              <a:t>Vitamin D is a fat soluble vitamin that is stored in the body’s fatty tissue.  </a:t>
            </a:r>
            <a:endParaRPr lang="en-US" dirty="0"/>
          </a:p>
          <a:p>
            <a:r>
              <a:rPr lang="en-US" dirty="0" smtClean="0"/>
              <a:t>It is found in both food and </a:t>
            </a:r>
            <a:r>
              <a:rPr lang="en-US" dirty="0" smtClean="0"/>
              <a:t>it’s made by your skin when you are out in the sun</a:t>
            </a:r>
            <a:r>
              <a:rPr lang="en-US" dirty="0" smtClean="0"/>
              <a:t>!</a:t>
            </a:r>
            <a:endParaRPr lang="en-US" dirty="0"/>
          </a:p>
        </p:txBody>
      </p:sp>
      <p:pic>
        <p:nvPicPr>
          <p:cNvPr id="3075" name="Picture 3" descr="C:\Documents and Settings\KalickBA\Local Settings\Temporary Internet Files\Content.IE5\C86R1DJF\MC900440405[1].png"/>
          <p:cNvPicPr>
            <a:picLocks noChangeAspect="1" noChangeArrowheads="1"/>
          </p:cNvPicPr>
          <p:nvPr/>
        </p:nvPicPr>
        <p:blipFill>
          <a:blip r:embed="rId3" cstate="print"/>
          <a:srcRect/>
          <a:stretch>
            <a:fillRect/>
          </a:stretch>
        </p:blipFill>
        <p:spPr bwMode="auto">
          <a:xfrm>
            <a:off x="381000" y="1752600"/>
            <a:ext cx="3886200" cy="38862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Cooper Black" pitchFamily="18" charset="0"/>
              </a:rPr>
              <a:t>What Foods Contain </a:t>
            </a:r>
            <a:br>
              <a:rPr lang="en-US" dirty="0" smtClean="0">
                <a:latin typeface="Cooper Black" pitchFamily="18" charset="0"/>
              </a:rPr>
            </a:br>
            <a:r>
              <a:rPr lang="en-US" dirty="0" smtClean="0">
                <a:latin typeface="Cooper Black" pitchFamily="18" charset="0"/>
              </a:rPr>
              <a:t>Vitamin D?</a:t>
            </a:r>
            <a:endParaRPr lang="en-US" dirty="0">
              <a:latin typeface="Cooper Black" pitchFamily="18" charset="0"/>
            </a:endParaRPr>
          </a:p>
        </p:txBody>
      </p:sp>
      <p:sp>
        <p:nvSpPr>
          <p:cNvPr id="3" name="Content Placeholder 2"/>
          <p:cNvSpPr>
            <a:spLocks noGrp="1"/>
          </p:cNvSpPr>
          <p:nvPr>
            <p:ph idx="1"/>
          </p:nvPr>
        </p:nvSpPr>
        <p:spPr>
          <a:xfrm>
            <a:off x="457200" y="1600200"/>
            <a:ext cx="4343400" cy="4525963"/>
          </a:xfrm>
        </p:spPr>
        <p:txBody>
          <a:bodyPr>
            <a:normAutofit fontScale="77500" lnSpcReduction="20000"/>
          </a:bodyPr>
          <a:lstStyle/>
          <a:p>
            <a:r>
              <a:rPr lang="en-US" dirty="0" smtClean="0"/>
              <a:t>Salmon</a:t>
            </a:r>
          </a:p>
          <a:p>
            <a:r>
              <a:rPr lang="en-US" dirty="0" smtClean="0"/>
              <a:t>Cod Liver Oil</a:t>
            </a:r>
          </a:p>
          <a:p>
            <a:r>
              <a:rPr lang="en-US" dirty="0" smtClean="0"/>
              <a:t>Mackerel</a:t>
            </a:r>
          </a:p>
          <a:p>
            <a:r>
              <a:rPr lang="en-US" dirty="0" smtClean="0"/>
              <a:t>Canned Tuna</a:t>
            </a:r>
          </a:p>
          <a:p>
            <a:r>
              <a:rPr lang="en-US" dirty="0" smtClean="0"/>
              <a:t>Canned Sardines</a:t>
            </a:r>
          </a:p>
          <a:p>
            <a:r>
              <a:rPr lang="en-US" dirty="0" smtClean="0"/>
              <a:t>Beef Liver</a:t>
            </a:r>
          </a:p>
          <a:p>
            <a:r>
              <a:rPr lang="en-US" dirty="0" smtClean="0"/>
              <a:t>Oysters</a:t>
            </a:r>
          </a:p>
          <a:p>
            <a:r>
              <a:rPr lang="en-US" dirty="0" smtClean="0"/>
              <a:t>Egg</a:t>
            </a:r>
          </a:p>
          <a:p>
            <a:r>
              <a:rPr lang="en-US" dirty="0" smtClean="0"/>
              <a:t>Swiss Cheese</a:t>
            </a:r>
          </a:p>
          <a:p>
            <a:r>
              <a:rPr lang="en-US" dirty="0" smtClean="0"/>
              <a:t>Milk</a:t>
            </a:r>
          </a:p>
          <a:p>
            <a:r>
              <a:rPr lang="en-US" dirty="0" smtClean="0"/>
              <a:t>Numerous Fortified Products</a:t>
            </a:r>
            <a:endParaRPr lang="en-US" dirty="0"/>
          </a:p>
        </p:txBody>
      </p:sp>
      <p:pic>
        <p:nvPicPr>
          <p:cNvPr id="2051" name="Picture 3" descr="C:\Documents and Settings\KalickBA\Local Settings\Temporary Internet Files\Content.IE5\WB5LXZF7\MP900409531[1].jpg"/>
          <p:cNvPicPr>
            <a:picLocks noChangeAspect="1" noChangeArrowheads="1"/>
          </p:cNvPicPr>
          <p:nvPr/>
        </p:nvPicPr>
        <p:blipFill>
          <a:blip r:embed="rId3" cstate="print"/>
          <a:srcRect/>
          <a:stretch>
            <a:fillRect/>
          </a:stretch>
        </p:blipFill>
        <p:spPr bwMode="auto">
          <a:xfrm>
            <a:off x="7010400" y="2674645"/>
            <a:ext cx="1789176" cy="1789176"/>
          </a:xfrm>
          <a:prstGeom prst="rect">
            <a:avLst/>
          </a:prstGeom>
          <a:noFill/>
        </p:spPr>
      </p:pic>
      <p:pic>
        <p:nvPicPr>
          <p:cNvPr id="2050" name="Picture 2" descr="C:\Documents and Settings\KalickBA\Local Settings\Temporary Internet Files\Content.IE5\E3HYIKOR\MP900407466[1].jpg"/>
          <p:cNvPicPr>
            <a:picLocks noChangeAspect="1" noChangeArrowheads="1"/>
          </p:cNvPicPr>
          <p:nvPr/>
        </p:nvPicPr>
        <p:blipFill>
          <a:blip r:embed="rId4" cstate="print"/>
          <a:srcRect/>
          <a:stretch>
            <a:fillRect/>
          </a:stretch>
        </p:blipFill>
        <p:spPr bwMode="auto">
          <a:xfrm>
            <a:off x="4991100" y="1905000"/>
            <a:ext cx="1600200" cy="1612800"/>
          </a:xfrm>
          <a:prstGeom prst="rect">
            <a:avLst/>
          </a:prstGeom>
          <a:noFill/>
        </p:spPr>
      </p:pic>
      <p:pic>
        <p:nvPicPr>
          <p:cNvPr id="2052" name="Picture 4" descr="C:\Documents and Settings\KalickBA\Local Settings\Temporary Internet Files\Content.IE5\GFKIMEPA\MP900177963[1].jpg"/>
          <p:cNvPicPr>
            <a:picLocks noChangeAspect="1" noChangeArrowheads="1"/>
          </p:cNvPicPr>
          <p:nvPr/>
        </p:nvPicPr>
        <p:blipFill>
          <a:blip r:embed="rId5" cstate="print"/>
          <a:srcRect/>
          <a:stretch>
            <a:fillRect/>
          </a:stretch>
        </p:blipFill>
        <p:spPr bwMode="auto">
          <a:xfrm>
            <a:off x="5715000" y="4648200"/>
            <a:ext cx="2057400" cy="15240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ooper Black" pitchFamily="18" charset="0"/>
              </a:rPr>
              <a:t>Recommended Intake </a:t>
            </a:r>
            <a:endParaRPr lang="en-US" dirty="0">
              <a:latin typeface="Cooper Black"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570519623"/>
              </p:ext>
            </p:extLst>
          </p:nvPr>
        </p:nvGraphicFramePr>
        <p:xfrm>
          <a:off x="457200" y="1905001"/>
          <a:ext cx="4953000" cy="3558454"/>
        </p:xfrm>
        <a:graphic>
          <a:graphicData uri="http://schemas.openxmlformats.org/drawingml/2006/table">
            <a:tbl>
              <a:tblPr firstRow="1" bandRow="1">
                <a:tableStyleId>{5C22544A-7EE6-4342-B048-85BDC9FD1C3A}</a:tableStyleId>
              </a:tblPr>
              <a:tblGrid>
                <a:gridCol w="1651000"/>
                <a:gridCol w="1651000"/>
                <a:gridCol w="1651000"/>
              </a:tblGrid>
              <a:tr h="576009">
                <a:tc gridSpan="3">
                  <a:txBody>
                    <a:bodyPr/>
                    <a:lstStyle/>
                    <a:p>
                      <a:pPr algn="ctr"/>
                      <a:r>
                        <a:rPr lang="en-US" sz="2400" i="1" u="sng" dirty="0" smtClean="0"/>
                        <a:t>Vitamin D Intake</a:t>
                      </a:r>
                      <a:endParaRPr lang="en-US" sz="2400" i="1" u="sng" dirty="0"/>
                    </a:p>
                  </a:txBody>
                  <a:tcPr>
                    <a:solidFill>
                      <a:schemeClr val="accent3">
                        <a:lumMod val="75000"/>
                      </a:schemeClr>
                    </a:solidFill>
                  </a:tcPr>
                </a:tc>
                <a:tc hMerge="1">
                  <a:txBody>
                    <a:bodyPr/>
                    <a:lstStyle/>
                    <a:p>
                      <a:pPr algn="ctr"/>
                      <a:endParaRPr lang="en-US" u="sng" dirty="0"/>
                    </a:p>
                  </a:txBody>
                  <a:tcPr/>
                </a:tc>
                <a:tc hMerge="1">
                  <a:txBody>
                    <a:bodyPr/>
                    <a:lstStyle/>
                    <a:p>
                      <a:pPr algn="ctr"/>
                      <a:endParaRPr lang="en-US" u="sng" dirty="0"/>
                    </a:p>
                  </a:txBody>
                  <a:tcPr/>
                </a:tc>
              </a:tr>
              <a:tr h="482746">
                <a:tc>
                  <a:txBody>
                    <a:bodyPr/>
                    <a:lstStyle/>
                    <a:p>
                      <a:pPr algn="ctr"/>
                      <a:r>
                        <a:rPr lang="en-US" u="sng" dirty="0" smtClean="0"/>
                        <a:t>Age</a:t>
                      </a:r>
                      <a:endParaRPr lang="en-US" u="sng" dirty="0"/>
                    </a:p>
                  </a:txBody>
                  <a:tcPr>
                    <a:solidFill>
                      <a:schemeClr val="accent3">
                        <a:lumMod val="40000"/>
                        <a:lumOff val="60000"/>
                      </a:schemeClr>
                    </a:solidFill>
                  </a:tcPr>
                </a:tc>
                <a:tc>
                  <a:txBody>
                    <a:bodyPr/>
                    <a:lstStyle/>
                    <a:p>
                      <a:pPr algn="ctr"/>
                      <a:r>
                        <a:rPr lang="en-US" u="sng" dirty="0" smtClean="0"/>
                        <a:t>Men</a:t>
                      </a:r>
                      <a:endParaRPr lang="en-US" u="sng" dirty="0"/>
                    </a:p>
                  </a:txBody>
                  <a:tcPr>
                    <a:solidFill>
                      <a:schemeClr val="accent3">
                        <a:lumMod val="40000"/>
                        <a:lumOff val="60000"/>
                      </a:schemeClr>
                    </a:solidFill>
                  </a:tcPr>
                </a:tc>
                <a:tc>
                  <a:txBody>
                    <a:bodyPr/>
                    <a:lstStyle/>
                    <a:p>
                      <a:pPr algn="ctr"/>
                      <a:r>
                        <a:rPr lang="en-US" u="sng" dirty="0" smtClean="0"/>
                        <a:t>Women</a:t>
                      </a:r>
                      <a:endParaRPr lang="en-US" u="sng" dirty="0"/>
                    </a:p>
                  </a:txBody>
                  <a:tcPr>
                    <a:solidFill>
                      <a:schemeClr val="accent3">
                        <a:lumMod val="40000"/>
                        <a:lumOff val="60000"/>
                      </a:schemeClr>
                    </a:solidFill>
                  </a:tcPr>
                </a:tc>
              </a:tr>
              <a:tr h="833233">
                <a:tc>
                  <a:txBody>
                    <a:bodyPr/>
                    <a:lstStyle/>
                    <a:p>
                      <a:pPr algn="ctr"/>
                      <a:r>
                        <a:rPr lang="en-US" dirty="0" smtClean="0"/>
                        <a:t>Birth to 50</a:t>
                      </a:r>
                      <a:r>
                        <a:rPr lang="en-US" baseline="0" dirty="0" smtClean="0"/>
                        <a:t> </a:t>
                      </a:r>
                      <a:r>
                        <a:rPr lang="en-US" dirty="0" smtClean="0"/>
                        <a:t>years</a:t>
                      </a:r>
                      <a:endParaRPr lang="en-US" dirty="0"/>
                    </a:p>
                  </a:txBody>
                  <a:tcPr/>
                </a:tc>
                <a:tc>
                  <a:txBody>
                    <a:bodyPr/>
                    <a:lstStyle/>
                    <a:p>
                      <a:pPr algn="ctr"/>
                      <a:r>
                        <a:rPr lang="en-US" dirty="0" smtClean="0"/>
                        <a:t>5 </a:t>
                      </a:r>
                    </a:p>
                    <a:p>
                      <a:pPr algn="ctr"/>
                      <a:r>
                        <a:rPr lang="en-US" dirty="0" smtClean="0"/>
                        <a:t>Micrograms</a:t>
                      </a:r>
                      <a:endParaRPr lang="en-US" dirty="0"/>
                    </a:p>
                  </a:txBody>
                  <a:tcPr/>
                </a:tc>
                <a:tc>
                  <a:txBody>
                    <a:bodyPr/>
                    <a:lstStyle/>
                    <a:p>
                      <a:pPr algn="ctr"/>
                      <a:r>
                        <a:rPr lang="en-US" dirty="0" smtClean="0"/>
                        <a:t>5</a:t>
                      </a:r>
                    </a:p>
                    <a:p>
                      <a:pPr algn="ctr"/>
                      <a:r>
                        <a:rPr lang="en-US" dirty="0" smtClean="0"/>
                        <a:t>Micrograms </a:t>
                      </a:r>
                      <a:endParaRPr lang="en-US" dirty="0"/>
                    </a:p>
                  </a:txBody>
                  <a:tcPr/>
                </a:tc>
              </a:tr>
              <a:tr h="833233">
                <a:tc>
                  <a:txBody>
                    <a:bodyPr/>
                    <a:lstStyle/>
                    <a:p>
                      <a:pPr algn="ctr"/>
                      <a:r>
                        <a:rPr lang="en-US" dirty="0" smtClean="0"/>
                        <a:t>51 to 70 years</a:t>
                      </a:r>
                      <a:endParaRPr lang="en-US" dirty="0"/>
                    </a:p>
                  </a:txBody>
                  <a:tcPr/>
                </a:tc>
                <a:tc>
                  <a:txBody>
                    <a:bodyPr/>
                    <a:lstStyle/>
                    <a:p>
                      <a:pPr algn="ctr"/>
                      <a:r>
                        <a:rPr lang="en-US" dirty="0" smtClean="0"/>
                        <a:t>10 </a:t>
                      </a:r>
                    </a:p>
                    <a:p>
                      <a:pPr algn="ctr"/>
                      <a:r>
                        <a:rPr lang="en-US" dirty="0" smtClean="0"/>
                        <a:t>Micrograms</a:t>
                      </a:r>
                      <a:endParaRPr lang="en-US" dirty="0"/>
                    </a:p>
                  </a:txBody>
                  <a:tcPr/>
                </a:tc>
                <a:tc>
                  <a:txBody>
                    <a:bodyPr/>
                    <a:lstStyle/>
                    <a:p>
                      <a:pPr algn="ctr"/>
                      <a:r>
                        <a:rPr lang="en-US" dirty="0" smtClean="0"/>
                        <a:t>10 </a:t>
                      </a:r>
                    </a:p>
                    <a:p>
                      <a:pPr algn="ctr"/>
                      <a:r>
                        <a:rPr lang="en-US" dirty="0" smtClean="0"/>
                        <a:t>Micrograms</a:t>
                      </a:r>
                    </a:p>
                  </a:txBody>
                  <a:tcPr/>
                </a:tc>
              </a:tr>
              <a:tr h="833233">
                <a:tc>
                  <a:txBody>
                    <a:bodyPr/>
                    <a:lstStyle/>
                    <a:p>
                      <a:pPr algn="ctr"/>
                      <a:r>
                        <a:rPr lang="en-US" dirty="0" smtClean="0"/>
                        <a:t>71 and</a:t>
                      </a:r>
                    </a:p>
                    <a:p>
                      <a:pPr algn="ctr"/>
                      <a:r>
                        <a:rPr lang="en-US" dirty="0" smtClean="0"/>
                        <a:t> older</a:t>
                      </a:r>
                      <a:endParaRPr lang="en-US" dirty="0"/>
                    </a:p>
                  </a:txBody>
                  <a:tcPr/>
                </a:tc>
                <a:tc>
                  <a:txBody>
                    <a:bodyPr/>
                    <a:lstStyle/>
                    <a:p>
                      <a:pPr algn="ctr"/>
                      <a:r>
                        <a:rPr lang="en-US" dirty="0" smtClean="0"/>
                        <a:t>15 </a:t>
                      </a:r>
                    </a:p>
                    <a:p>
                      <a:pPr algn="ctr"/>
                      <a:r>
                        <a:rPr lang="en-US" dirty="0" smtClean="0"/>
                        <a:t>Micrograms</a:t>
                      </a:r>
                      <a:endParaRPr lang="en-US" dirty="0"/>
                    </a:p>
                  </a:txBody>
                  <a:tcPr/>
                </a:tc>
                <a:tc>
                  <a:txBody>
                    <a:bodyPr/>
                    <a:lstStyle/>
                    <a:p>
                      <a:pPr algn="ctr"/>
                      <a:r>
                        <a:rPr lang="en-US" dirty="0" smtClean="0"/>
                        <a:t>15 </a:t>
                      </a:r>
                    </a:p>
                    <a:p>
                      <a:pPr algn="ctr"/>
                      <a:r>
                        <a:rPr lang="en-US" dirty="0" smtClean="0"/>
                        <a:t>Micrograms</a:t>
                      </a:r>
                    </a:p>
                  </a:txBody>
                  <a:tcPr/>
                </a:tc>
              </a:tr>
            </a:tbl>
          </a:graphicData>
        </a:graphic>
      </p:graphicFrame>
      <p:pic>
        <p:nvPicPr>
          <p:cNvPr id="5122" name="Picture 2" descr="C:\Documents and Settings\KalickBA\Local Settings\Temporary Internet Files\Content.IE5\C86R1DJF\MC900213119[1].wmf"/>
          <p:cNvPicPr>
            <a:picLocks noChangeAspect="1" noChangeArrowheads="1"/>
          </p:cNvPicPr>
          <p:nvPr/>
        </p:nvPicPr>
        <p:blipFill>
          <a:blip r:embed="rId3" cstate="print"/>
          <a:srcRect/>
          <a:stretch>
            <a:fillRect/>
          </a:stretch>
        </p:blipFill>
        <p:spPr bwMode="auto">
          <a:xfrm>
            <a:off x="5486400" y="1905000"/>
            <a:ext cx="2438400" cy="3558457"/>
          </a:xfrm>
          <a:prstGeom prst="rect">
            <a:avLst/>
          </a:prstGeom>
          <a:noFill/>
        </p:spPr>
      </p:pic>
      <p:sp>
        <p:nvSpPr>
          <p:cNvPr id="6" name="TextBox 5"/>
          <p:cNvSpPr txBox="1"/>
          <p:nvPr/>
        </p:nvSpPr>
        <p:spPr>
          <a:xfrm>
            <a:off x="4495800" y="6172200"/>
            <a:ext cx="3962400" cy="276999"/>
          </a:xfrm>
          <a:prstGeom prst="rect">
            <a:avLst/>
          </a:prstGeom>
          <a:noFill/>
        </p:spPr>
        <p:txBody>
          <a:bodyPr wrap="square" rtlCol="0">
            <a:spAutoFit/>
          </a:bodyPr>
          <a:lstStyle/>
          <a:p>
            <a:r>
              <a:rPr lang="en-US" sz="1200" dirty="0" smtClean="0"/>
              <a:t>Source:	The United States Food and Nutrition Board</a:t>
            </a:r>
            <a:endParaRPr lang="en-US" sz="1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ooper Black" pitchFamily="18" charset="0"/>
              </a:rPr>
              <a:t>What </a:t>
            </a:r>
            <a:r>
              <a:rPr lang="en-US" dirty="0" smtClean="0">
                <a:latin typeface="Cooper Black" pitchFamily="18" charset="0"/>
              </a:rPr>
              <a:t>Does Vitamin D Do?</a:t>
            </a:r>
            <a:endParaRPr lang="en-US" dirty="0">
              <a:latin typeface="Cooper Black" pitchFamily="18" charset="0"/>
            </a:endParaRPr>
          </a:p>
        </p:txBody>
      </p:sp>
      <p:sp>
        <p:nvSpPr>
          <p:cNvPr id="3" name="Content Placeholder 2"/>
          <p:cNvSpPr>
            <a:spLocks noGrp="1"/>
          </p:cNvSpPr>
          <p:nvPr>
            <p:ph idx="1"/>
          </p:nvPr>
        </p:nvSpPr>
        <p:spPr>
          <a:xfrm>
            <a:off x="457200" y="1600200"/>
            <a:ext cx="4419600" cy="4525963"/>
          </a:xfrm>
        </p:spPr>
        <p:txBody>
          <a:bodyPr/>
          <a:lstStyle/>
          <a:p>
            <a:r>
              <a:rPr lang="en-US" dirty="0" smtClean="0"/>
              <a:t>Calcium Absorption</a:t>
            </a:r>
          </a:p>
          <a:p>
            <a:r>
              <a:rPr lang="en-US" dirty="0" smtClean="0"/>
              <a:t>Strengthen Bones</a:t>
            </a:r>
          </a:p>
          <a:p>
            <a:r>
              <a:rPr lang="en-US" dirty="0" smtClean="0"/>
              <a:t>Prevent Ricketts, Osteoporosis, and </a:t>
            </a:r>
            <a:r>
              <a:rPr lang="en-US" dirty="0" err="1" smtClean="0"/>
              <a:t>Osteomalacia</a:t>
            </a:r>
            <a:endParaRPr lang="en-US" dirty="0" smtClean="0"/>
          </a:p>
          <a:p>
            <a:endParaRPr lang="en-US" dirty="0"/>
          </a:p>
        </p:txBody>
      </p:sp>
      <p:pic>
        <p:nvPicPr>
          <p:cNvPr id="4098" name="Picture 2" descr="C:\Documents and Settings\KalickBA\Local Settings\Temporary Internet Files\Content.IE5\E3HYIKOR\MP900448568[1].jpg"/>
          <p:cNvPicPr>
            <a:picLocks noChangeAspect="1" noChangeArrowheads="1"/>
          </p:cNvPicPr>
          <p:nvPr/>
        </p:nvPicPr>
        <p:blipFill>
          <a:blip r:embed="rId3" cstate="print"/>
          <a:srcRect/>
          <a:stretch>
            <a:fillRect/>
          </a:stretch>
        </p:blipFill>
        <p:spPr bwMode="auto">
          <a:xfrm>
            <a:off x="1219200" y="4572000"/>
            <a:ext cx="2590800" cy="1727200"/>
          </a:xfrm>
          <a:prstGeom prst="rect">
            <a:avLst/>
          </a:prstGeom>
          <a:noFill/>
        </p:spPr>
      </p:pic>
      <p:pic>
        <p:nvPicPr>
          <p:cNvPr id="1026" name="Picture 2" descr="http://t3.gstatic.com/images?q=tbn:zQ1r1foEFi9L8M:http://www.public-action.com/SkyWriter/WacoMuseum/library/bones1.jpg&amp;t=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91199" y="1828800"/>
            <a:ext cx="2384977" cy="421957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ooper Black" pitchFamily="18" charset="0"/>
              </a:rPr>
              <a:t>What </a:t>
            </a:r>
            <a:r>
              <a:rPr lang="en-US" dirty="0" smtClean="0">
                <a:latin typeface="Cooper Black" pitchFamily="18" charset="0"/>
              </a:rPr>
              <a:t>Does Vitamin D do?</a:t>
            </a:r>
            <a:endParaRPr lang="en-US" dirty="0"/>
          </a:p>
        </p:txBody>
      </p:sp>
      <p:sp>
        <p:nvSpPr>
          <p:cNvPr id="3" name="Content Placeholder 2"/>
          <p:cNvSpPr>
            <a:spLocks noGrp="1"/>
          </p:cNvSpPr>
          <p:nvPr>
            <p:ph idx="1"/>
          </p:nvPr>
        </p:nvSpPr>
        <p:spPr>
          <a:xfrm>
            <a:off x="381000" y="2057400"/>
            <a:ext cx="4953000" cy="3486150"/>
          </a:xfrm>
        </p:spPr>
        <p:txBody>
          <a:bodyPr>
            <a:normAutofit lnSpcReduction="10000"/>
          </a:bodyPr>
          <a:lstStyle/>
          <a:p>
            <a:r>
              <a:rPr lang="en-US" dirty="0"/>
              <a:t>Assist Nerve Function</a:t>
            </a:r>
          </a:p>
          <a:p>
            <a:r>
              <a:rPr lang="en-US" dirty="0"/>
              <a:t>Decrease </a:t>
            </a:r>
            <a:r>
              <a:rPr lang="en-US" dirty="0" smtClean="0"/>
              <a:t>Inflammation and prevent free radical damage</a:t>
            </a:r>
            <a:endParaRPr lang="en-US" dirty="0"/>
          </a:p>
          <a:p>
            <a:r>
              <a:rPr lang="en-US" dirty="0"/>
              <a:t>Boost Immune </a:t>
            </a:r>
            <a:r>
              <a:rPr lang="en-US" dirty="0" smtClean="0"/>
              <a:t>System</a:t>
            </a:r>
          </a:p>
          <a:p>
            <a:r>
              <a:rPr lang="en-US" dirty="0" smtClean="0"/>
              <a:t>May Prevent Certain </a:t>
            </a:r>
            <a:r>
              <a:rPr lang="en-US" dirty="0"/>
              <a:t>C</a:t>
            </a:r>
            <a:r>
              <a:rPr lang="en-US" dirty="0" smtClean="0"/>
              <a:t>ancers</a:t>
            </a:r>
            <a:endParaRPr lang="en-US" dirty="0"/>
          </a:p>
          <a:p>
            <a:endParaRPr lang="en-US" dirty="0"/>
          </a:p>
        </p:txBody>
      </p:sp>
      <p:pic>
        <p:nvPicPr>
          <p:cNvPr id="2052" name="Picture 4" descr="http://www.amazing-glutathione.com/images/what-are-free-radicals.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05400" y="1752600"/>
            <a:ext cx="3810000" cy="28479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29728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dirty="0" smtClean="0">
                <a:latin typeface="Cooper Black" pitchFamily="18" charset="0"/>
              </a:rPr>
              <a:t>Vitamin D deficiency can occur</a:t>
            </a:r>
            <a:endParaRPr lang="en-US" sz="4800" dirty="0">
              <a:latin typeface="Cooper Black" pitchFamily="18" charset="0"/>
            </a:endParaRPr>
          </a:p>
        </p:txBody>
      </p:sp>
      <p:pic>
        <p:nvPicPr>
          <p:cNvPr id="6153" name="Picture 9" descr="C:\Documents and Settings\KalickBA\Local Settings\Temporary Internet Files\Content.IE5\GFKIMEPA\MC900231951[1].wmf"/>
          <p:cNvPicPr>
            <a:picLocks noChangeAspect="1" noChangeArrowheads="1"/>
          </p:cNvPicPr>
          <p:nvPr/>
        </p:nvPicPr>
        <p:blipFill>
          <a:blip r:embed="rId3" cstate="print"/>
          <a:srcRect/>
          <a:stretch>
            <a:fillRect/>
          </a:stretch>
        </p:blipFill>
        <p:spPr bwMode="auto">
          <a:xfrm>
            <a:off x="685800" y="2362200"/>
            <a:ext cx="3242204" cy="2860141"/>
          </a:xfrm>
          <a:prstGeom prst="rect">
            <a:avLst/>
          </a:prstGeom>
          <a:noFill/>
        </p:spPr>
      </p:pic>
      <p:sp>
        <p:nvSpPr>
          <p:cNvPr id="12" name="Content Placeholder 11"/>
          <p:cNvSpPr>
            <a:spLocks noGrp="1"/>
          </p:cNvSpPr>
          <p:nvPr>
            <p:ph idx="1"/>
          </p:nvPr>
        </p:nvSpPr>
        <p:spPr>
          <a:xfrm>
            <a:off x="4495800" y="1676400"/>
            <a:ext cx="4191000" cy="4267200"/>
          </a:xfrm>
        </p:spPr>
        <p:txBody>
          <a:bodyPr>
            <a:noAutofit/>
          </a:bodyPr>
          <a:lstStyle/>
          <a:p>
            <a:r>
              <a:rPr lang="en-US" sz="3600" dirty="0" smtClean="0"/>
              <a:t>In cold climates</a:t>
            </a:r>
          </a:p>
          <a:p>
            <a:r>
              <a:rPr lang="en-US" sz="3600" dirty="0" smtClean="0"/>
              <a:t>Avoiding sun</a:t>
            </a:r>
          </a:p>
          <a:p>
            <a:r>
              <a:rPr lang="en-US" sz="3600" dirty="0" smtClean="0"/>
              <a:t>Staying indoors</a:t>
            </a:r>
          </a:p>
          <a:p>
            <a:r>
              <a:rPr lang="en-US" sz="3600" dirty="0" smtClean="0"/>
              <a:t>Avoiding foods high in Vitamin D</a:t>
            </a:r>
            <a:endParaRPr lang="en-US" sz="3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48200" y="1981200"/>
            <a:ext cx="4114800" cy="4662815"/>
          </a:xfrm>
          <a:prstGeom prst="rect">
            <a:avLst/>
          </a:prstGeom>
          <a:solidFill>
            <a:schemeClr val="bg1">
              <a:alpha val="53000"/>
            </a:schemeClr>
          </a:solidFill>
        </p:spPr>
        <p:txBody>
          <a:bodyPr wrap="square">
            <a:spAutoFit/>
          </a:bodyPr>
          <a:lstStyle/>
          <a:p>
            <a:r>
              <a:rPr lang="en-US" sz="1100" b="1" dirty="0" smtClean="0"/>
              <a:t>Mission:</a:t>
            </a:r>
            <a:endParaRPr lang="en-US" sz="1100" dirty="0" smtClean="0"/>
          </a:p>
          <a:p>
            <a:r>
              <a:rPr lang="en-US" sz="1100" dirty="0" smtClean="0"/>
              <a:t>To promote healthier lives through research and education in nutrition and preventive medicine. </a:t>
            </a:r>
          </a:p>
          <a:p>
            <a:r>
              <a:rPr lang="en-US" sz="1100" dirty="0" smtClean="0"/>
              <a:t> </a:t>
            </a:r>
          </a:p>
          <a:p>
            <a:r>
              <a:rPr lang="en-US" sz="1100" dirty="0" smtClean="0"/>
              <a:t>The Pennington Center has several research areas, including:</a:t>
            </a:r>
          </a:p>
          <a:p>
            <a:r>
              <a:rPr lang="en-US" sz="1100" dirty="0" smtClean="0"/>
              <a:t>Clinical Obesity Research</a:t>
            </a:r>
          </a:p>
          <a:p>
            <a:r>
              <a:rPr lang="en-US" sz="1100" dirty="0" smtClean="0"/>
              <a:t>Experimental Obesity</a:t>
            </a:r>
          </a:p>
          <a:p>
            <a:r>
              <a:rPr lang="en-US" sz="1100" dirty="0" smtClean="0"/>
              <a:t>Functional Foods</a:t>
            </a:r>
          </a:p>
          <a:p>
            <a:r>
              <a:rPr lang="en-US" sz="1100" dirty="0" smtClean="0"/>
              <a:t>Health and Performance Enhancement</a:t>
            </a:r>
          </a:p>
          <a:p>
            <a:r>
              <a:rPr lang="en-US" sz="1100" dirty="0" smtClean="0"/>
              <a:t>Nutrition and Chronic Diseases</a:t>
            </a:r>
          </a:p>
          <a:p>
            <a:r>
              <a:rPr lang="en-US" sz="1100" dirty="0" smtClean="0"/>
              <a:t>Nutrition and the Brain</a:t>
            </a:r>
          </a:p>
          <a:p>
            <a:r>
              <a:rPr lang="en-US" sz="1100" dirty="0" smtClean="0"/>
              <a:t>Dementia, Alzheimer’s and healthy aging</a:t>
            </a:r>
          </a:p>
          <a:p>
            <a:r>
              <a:rPr lang="en-US" sz="1100" dirty="0" smtClean="0"/>
              <a:t>Diet, exercise, weight loss and weight loss maintenance</a:t>
            </a:r>
          </a:p>
          <a:p>
            <a:endParaRPr lang="en-US" sz="1100" dirty="0" smtClean="0"/>
          </a:p>
          <a:p>
            <a:r>
              <a:rPr lang="en-US" sz="1100" dirty="0" smtClean="0"/>
              <a:t>The research fostered in these areas can have a profound impact on healthy living and on the prevention of common chronic diseases, such as heart disease, cancer, diabetes, hypertension and osteoporosis. </a:t>
            </a:r>
          </a:p>
          <a:p>
            <a:r>
              <a:rPr lang="en-US" sz="1100" dirty="0" smtClean="0"/>
              <a:t>The Division of Education provides education and information to the scientific community and the public about research findings, training programs and research areas, and coordinates educational events for the public on various health issues.</a:t>
            </a:r>
          </a:p>
          <a:p>
            <a:r>
              <a:rPr lang="en-US" sz="1100" dirty="0" smtClean="0"/>
              <a:t>We invite people of all ages and backgrounds to participate in the exciting research studies being conducted at the </a:t>
            </a:r>
            <a:br>
              <a:rPr lang="en-US" sz="1100" dirty="0" smtClean="0"/>
            </a:br>
            <a:r>
              <a:rPr lang="en-US" sz="1100" dirty="0" smtClean="0"/>
              <a:t>Pennington Center in Baton Rouge, Louisiana. If you would like to take part, visit the clinical trials web page at www.pbrc.edu or call (225) 763-3000.</a:t>
            </a:r>
            <a:endParaRPr lang="en-US" sz="1100" dirty="0"/>
          </a:p>
        </p:txBody>
      </p:sp>
      <p:sp>
        <p:nvSpPr>
          <p:cNvPr id="5" name="Rectangle 4"/>
          <p:cNvSpPr/>
          <p:nvPr/>
        </p:nvSpPr>
        <p:spPr>
          <a:xfrm>
            <a:off x="685800" y="2971800"/>
            <a:ext cx="3276600" cy="2031325"/>
          </a:xfrm>
          <a:prstGeom prst="rect">
            <a:avLst/>
          </a:prstGeom>
        </p:spPr>
        <p:txBody>
          <a:bodyPr wrap="square">
            <a:spAutoFit/>
          </a:bodyPr>
          <a:lstStyle/>
          <a:p>
            <a:r>
              <a:rPr lang="en-US" b="1" dirty="0" smtClean="0">
                <a:latin typeface="Palatino Linotype" pitchFamily="18" charset="0"/>
              </a:rPr>
              <a:t>Authors:</a:t>
            </a:r>
          </a:p>
          <a:p>
            <a:r>
              <a:rPr lang="en-US" dirty="0" smtClean="0">
                <a:latin typeface="Palatino Linotype" pitchFamily="18" charset="0"/>
              </a:rPr>
              <a:t>Heli Roy, PhD, RD</a:t>
            </a:r>
          </a:p>
          <a:p>
            <a:r>
              <a:rPr lang="en-US" dirty="0" smtClean="0">
                <a:latin typeface="Palatino Linotype" pitchFamily="18" charset="0"/>
              </a:rPr>
              <a:t>Beth Kalicki</a:t>
            </a:r>
          </a:p>
          <a:p>
            <a:endParaRPr lang="en-US" dirty="0" smtClean="0">
              <a:latin typeface="Palatino Linotype" pitchFamily="18" charset="0"/>
            </a:endParaRPr>
          </a:p>
          <a:p>
            <a:r>
              <a:rPr lang="en-US" b="1" dirty="0" smtClean="0">
                <a:latin typeface="Palatino Linotype" pitchFamily="18" charset="0"/>
              </a:rPr>
              <a:t>Division of Education</a:t>
            </a:r>
            <a:r>
              <a:rPr lang="en-US" dirty="0" smtClean="0">
                <a:latin typeface="Palatino Linotype" pitchFamily="18" charset="0"/>
              </a:rPr>
              <a:t/>
            </a:r>
            <a:br>
              <a:rPr lang="en-US" dirty="0" smtClean="0">
                <a:latin typeface="Palatino Linotype" pitchFamily="18" charset="0"/>
              </a:rPr>
            </a:br>
            <a:r>
              <a:rPr lang="en-US" b="1" dirty="0" smtClean="0">
                <a:latin typeface="Palatino Linotype" pitchFamily="18" charset="0"/>
              </a:rPr>
              <a:t>Pennington Biomedical Research Center</a:t>
            </a:r>
            <a:endParaRPr lang="en-US" dirty="0"/>
          </a:p>
        </p:txBody>
      </p:sp>
      <p:pic>
        <p:nvPicPr>
          <p:cNvPr id="6" name="Picture 5" descr="pennington picture.jpg"/>
          <p:cNvPicPr>
            <a:picLocks noChangeAspect="1"/>
          </p:cNvPicPr>
          <p:nvPr/>
        </p:nvPicPr>
        <p:blipFill>
          <a:blip r:embed="rId2" cstate="print"/>
          <a:stretch>
            <a:fillRect/>
          </a:stretch>
        </p:blipFill>
        <p:spPr>
          <a:xfrm>
            <a:off x="838200" y="304800"/>
            <a:ext cx="7429500" cy="1397000"/>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138</TotalTime>
  <Words>274</Words>
  <Application>Microsoft Office PowerPoint</Application>
  <PresentationFormat>On-screen Show (4:3)</PresentationFormat>
  <Paragraphs>91</Paragraphs>
  <Slides>8</Slides>
  <Notes>6</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Vitamin D… Let the Sunshine In</vt:lpstr>
      <vt:lpstr>What is Vitamin D?</vt:lpstr>
      <vt:lpstr>What Foods Contain  Vitamin D?</vt:lpstr>
      <vt:lpstr>Recommended Intake </vt:lpstr>
      <vt:lpstr>What Does Vitamin D Do?</vt:lpstr>
      <vt:lpstr>What Does Vitamin D do?</vt:lpstr>
      <vt:lpstr>Vitamin D deficiency can occur</vt:lpstr>
      <vt:lpstr>PowerPoint Presentation</vt:lpstr>
    </vt:vector>
  </TitlesOfParts>
  <Company>PBRC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Vitamin D… Let the Sunshine In</dc:title>
  <dc:creator>KalickBA</dc:creator>
  <cp:lastModifiedBy>RoyHJ</cp:lastModifiedBy>
  <cp:revision>17</cp:revision>
  <dcterms:created xsi:type="dcterms:W3CDTF">2010-10-06T17:07:26Z</dcterms:created>
  <dcterms:modified xsi:type="dcterms:W3CDTF">2010-12-17T20:36:14Z</dcterms:modified>
</cp:coreProperties>
</file>