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63" r:id="rId4"/>
    <p:sldId id="258" r:id="rId5"/>
    <p:sldId id="259" r:id="rId6"/>
    <p:sldId id="260" r:id="rId7"/>
    <p:sldId id="261" r:id="rId8"/>
    <p:sldId id="264" r:id="rId9"/>
    <p:sldId id="25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06" autoAdjust="0"/>
  </p:normalViewPr>
  <p:slideViewPr>
    <p:cSldViewPr>
      <p:cViewPr>
        <p:scale>
          <a:sx n="69" d="100"/>
          <a:sy n="69" d="100"/>
        </p:scale>
        <p:origin x="-1194"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D18B3-E69B-473F-B7E3-3906234E494C}" type="datetimeFigureOut">
              <a:rPr lang="en-US" smtClean="0"/>
              <a:pPr/>
              <a:t>12/17/2010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C94E7-1AD1-4915-B4A9-5D2DB54A69A7}" type="slidenum">
              <a:rPr lang="en-US" smtClean="0"/>
              <a:pPr/>
              <a:t>‹#›</a:t>
            </a:fld>
            <a:endParaRPr lang="en-US"/>
          </a:p>
        </p:txBody>
      </p:sp>
    </p:spTree>
    <p:extLst>
      <p:ext uri="{BB962C8B-B14F-4D97-AF65-F5344CB8AC3E}">
        <p14:creationId xmlns:p14="http://schemas.microsoft.com/office/powerpoint/2010/main" val="95342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Do you love seafood? </a:t>
            </a:r>
          </a:p>
          <a:p>
            <a:endParaRPr lang="en-US" b="0" i="0" dirty="0" smtClean="0"/>
          </a:p>
          <a:p>
            <a:r>
              <a:rPr lang="en-US" b="0" i="0" dirty="0" smtClean="0"/>
              <a:t>(Stop and</a:t>
            </a:r>
            <a:r>
              <a:rPr lang="en-US" b="0" i="0" baseline="0" dirty="0" smtClean="0"/>
              <a:t> allow students to respond)</a:t>
            </a:r>
          </a:p>
          <a:p>
            <a:endParaRPr lang="en-US" b="0" i="0" baseline="0" dirty="0" smtClean="0"/>
          </a:p>
          <a:p>
            <a:r>
              <a:rPr lang="en-US" b="1" i="1" dirty="0" smtClean="0"/>
              <a:t>Say:	</a:t>
            </a:r>
            <a:r>
              <a:rPr lang="en-US" b="0" i="0" dirty="0" smtClean="0"/>
              <a:t>How many of you eat</a:t>
            </a:r>
            <a:r>
              <a:rPr lang="en-US" b="0" i="0" baseline="0" dirty="0" smtClean="0"/>
              <a:t> seafood at least once a week?</a:t>
            </a:r>
          </a:p>
          <a:p>
            <a:endParaRPr lang="en-US" b="0" i="0" baseline="0" dirty="0" smtClean="0"/>
          </a:p>
          <a:p>
            <a:r>
              <a:rPr lang="en-US" b="0" i="0" baseline="0" dirty="0" smtClean="0"/>
              <a:t>(Allow students to respond)</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baseline="0" dirty="0" smtClean="0"/>
              <a:t>There are a variety of types of seafood that are available to us. </a:t>
            </a:r>
            <a:r>
              <a:rPr lang="en-US" b="0" i="0" dirty="0" smtClean="0"/>
              <a:t>Examples</a:t>
            </a:r>
            <a:r>
              <a:rPr lang="en-US" b="0" i="0" baseline="0" dirty="0" smtClean="0"/>
              <a:t> of available seafood vary depending where you live.  In Louisiana, we have a lot of shrimp, crawfish and oysters. In New England, they eat clams and lobsters. In Alaska and the Pacific west coast, they eat a lot of salmon. </a:t>
            </a:r>
            <a:br>
              <a:rPr lang="en-US" b="0" i="0" baseline="0" dirty="0" smtClean="0"/>
            </a:br>
            <a:r>
              <a:rPr lang="en-US" b="0" i="0" baseline="0" dirty="0" smtClean="0"/>
              <a:t>Some examples of seafood that you can find at your local supermarket or meat store include:  crawfish, shrimp, alligator, lobster, crab, oysters, as well as the many different varieties of fish. Common types of fish in Louisiana are catfish, redfish, gar, bass, trout, tuna and drum. </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Seafood belongs to the Meat and Bean Group</a:t>
            </a:r>
            <a:r>
              <a:rPr lang="en-US" baseline="0" dirty="0" smtClean="0"/>
              <a:t> of MyPyramid. It is recommended that we eat more fish and seafood and chicken, and less red meat in order to reduce our risk for chronic diseases as we get older.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Name some of the common chronic diseases: diabetes, hypertension, heart disease, cancer, and stroke. </a:t>
            </a:r>
            <a:endParaRPr lang="en-US"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3</a:t>
            </a:fld>
            <a:endParaRPr lang="en-US"/>
          </a:p>
        </p:txBody>
      </p:sp>
    </p:spTree>
    <p:extLst>
      <p:ext uri="{BB962C8B-B14F-4D97-AF65-F5344CB8AC3E}">
        <p14:creationId xmlns:p14="http://schemas.microsoft.com/office/powerpoint/2010/main" val="218338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Seafood is high in protein, low in saturated fats, rich in unsaturated</a:t>
            </a:r>
            <a:r>
              <a:rPr lang="en-US" b="0" i="0" baseline="0" dirty="0" smtClean="0"/>
              <a:t> fats, and an excellent source of Omega-3 fatty acids.  The omega-3 fatty acid in seafood is the good kind of fat that prevents many chronic diseases. </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You may be wondering</a:t>
            </a:r>
            <a:r>
              <a:rPr lang="en-US" b="0" i="0" baseline="0" dirty="0" smtClean="0"/>
              <a:t> why Omega-3’s are so good for you.  Does anyone have any ideas?</a:t>
            </a:r>
          </a:p>
          <a:p>
            <a:endParaRPr lang="en-US" b="0" i="0" baseline="0" dirty="0" smtClean="0"/>
          </a:p>
          <a:p>
            <a:r>
              <a:rPr lang="en-US" b="0" i="0" baseline="0" dirty="0" smtClean="0"/>
              <a:t>(Stop and allow students to respond)</a:t>
            </a:r>
          </a:p>
          <a:p>
            <a:endParaRPr lang="en-US" b="0" i="0" baseline="0" dirty="0" smtClean="0"/>
          </a:p>
          <a:p>
            <a:r>
              <a:rPr lang="en-US" b="1" i="1" baseline="0" dirty="0" smtClean="0"/>
              <a:t>Say:	</a:t>
            </a:r>
            <a:r>
              <a:rPr lang="en-US" b="0" i="0" baseline="0" dirty="0" smtClean="0"/>
              <a:t>Omega-3 fatty acids are valuable because they help cells grow and stay healthy.  They also assist in lowering blood pressure, </a:t>
            </a:r>
            <a:br>
              <a:rPr lang="en-US" b="0" i="0" baseline="0" dirty="0" smtClean="0"/>
            </a:br>
            <a:r>
              <a:rPr lang="en-US" b="0" i="0" baseline="0" dirty="0" smtClean="0"/>
              <a:t>	improve brain function and memory, lower triglyceride levels, and decrease the possibility of heart disease, diabetes, </a:t>
            </a:r>
            <a:br>
              <a:rPr lang="en-US" b="0" i="0" baseline="0" dirty="0" smtClean="0"/>
            </a:br>
            <a:r>
              <a:rPr lang="en-US" b="0" i="0" baseline="0" dirty="0" smtClean="0"/>
              <a:t>	atherosclerosis, cancer, allergies, and other diseases.  Omega-3’s can even help in the development of the brain and visual </a:t>
            </a:r>
            <a:br>
              <a:rPr lang="en-US" b="0" i="0" baseline="0" dirty="0" smtClean="0"/>
            </a:br>
            <a:r>
              <a:rPr lang="en-US" b="0" i="0" baseline="0" dirty="0" smtClean="0"/>
              <a:t>	system of young babies.</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Seafood that contains the greatest</a:t>
            </a:r>
            <a:r>
              <a:rPr lang="en-US" b="0" i="0" baseline="0" dirty="0" smtClean="0"/>
              <a:t> amount of Omega-3 fatty acids includes cold water fish such as salmon, rainbow trout, tuna, mackerel, black cod, and sardines.</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Say:	</a:t>
            </a:r>
            <a:r>
              <a:rPr lang="en-US" b="0" i="0" dirty="0" smtClean="0"/>
              <a:t>The MyPyramid tells us that we should have 3 to 5 ounces of meat,</a:t>
            </a:r>
            <a:r>
              <a:rPr lang="en-US" b="0" i="0" baseline="0" dirty="0" smtClean="0"/>
              <a:t> fish, or poultry every day.  The exact amount </a:t>
            </a:r>
            <a:br>
              <a:rPr lang="en-US" b="0" i="0" baseline="0" dirty="0" smtClean="0"/>
            </a:br>
            <a:r>
              <a:rPr lang="en-US" b="0" i="0" baseline="0" dirty="0" smtClean="0"/>
              <a:t>	depends on your size and weight.  Based on research, it is recommended that we eat seafood two to three times a week.  </a:t>
            </a:r>
          </a:p>
          <a:p>
            <a:endParaRPr lang="en-US" b="0" i="0" baseline="0" dirty="0" smtClean="0"/>
          </a:p>
          <a:p>
            <a:r>
              <a:rPr lang="en-US" b="0" i="0" baseline="0" dirty="0" smtClean="0"/>
              <a:t>(Suggest students go to &lt;http://www.mypyramid.gov&gt; and explore the website)</a:t>
            </a:r>
            <a:endParaRPr lang="en-US" b="1" i="1" dirty="0"/>
          </a:p>
        </p:txBody>
      </p:sp>
      <p:sp>
        <p:nvSpPr>
          <p:cNvPr id="4" name="Slide Number Placeholder 3"/>
          <p:cNvSpPr>
            <a:spLocks noGrp="1"/>
          </p:cNvSpPr>
          <p:nvPr>
            <p:ph type="sldNum" sz="quarter" idx="10"/>
          </p:nvPr>
        </p:nvSpPr>
        <p:spPr/>
        <p:txBody>
          <a:bodyPr/>
          <a:lstStyle/>
          <a:p>
            <a:fld id="{AB1C94E7-1AD1-4915-B4A9-5D2DB54A69A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051F4-686F-4F49-ABA4-EBC874C7F1DA}" type="datetimeFigureOut">
              <a:rPr lang="en-US" smtClean="0"/>
              <a:pPr/>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DF6D7-DEE3-4C37-888B-2085D63A2A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51F4-686F-4F49-ABA4-EBC874C7F1DA}" type="datetimeFigureOut">
              <a:rPr lang="en-US" smtClean="0"/>
              <a:pPr/>
              <a:t>12/17/2010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DF6D7-DEE3-4C37-888B-2085D63A2A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gif"/><Relationship Id="rId7"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05000" y="2438400"/>
            <a:ext cx="5638800" cy="1752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514600"/>
            <a:ext cx="7772400" cy="1470025"/>
          </a:xfrm>
          <a:noFill/>
        </p:spPr>
        <p:txBody>
          <a:bodyPr/>
          <a:lstStyle/>
          <a:p>
            <a:r>
              <a:rPr lang="en-US" dirty="0" smtClean="0">
                <a:solidFill>
                  <a:schemeClr val="bg1"/>
                </a:solidFill>
                <a:latin typeface="Castellar" pitchFamily="18" charset="0"/>
              </a:rPr>
              <a:t>The Benefits of Seafood</a:t>
            </a:r>
            <a:endParaRPr lang="en-US" dirty="0">
              <a:solidFill>
                <a:schemeClr val="bg1"/>
              </a:solidFill>
              <a:latin typeface="Castellar" pitchFamily="18" charset="0"/>
            </a:endParaRPr>
          </a:p>
        </p:txBody>
      </p:sp>
      <p:pic>
        <p:nvPicPr>
          <p:cNvPr id="1027" name="Picture 3" descr="C:\Documents and Settings\KalickBA\Local Settings\Temporary Internet Files\Content.IE5\WB5LXZF7\MC900198160[1].wmf"/>
          <p:cNvPicPr>
            <a:picLocks noChangeAspect="1" noChangeArrowheads="1"/>
          </p:cNvPicPr>
          <p:nvPr/>
        </p:nvPicPr>
        <p:blipFill>
          <a:blip r:embed="rId3" cstate="print"/>
          <a:srcRect/>
          <a:stretch>
            <a:fillRect/>
          </a:stretch>
        </p:blipFill>
        <p:spPr bwMode="auto">
          <a:xfrm>
            <a:off x="152400" y="4343400"/>
            <a:ext cx="2928796" cy="2367481"/>
          </a:xfrm>
          <a:prstGeom prst="rect">
            <a:avLst/>
          </a:prstGeom>
          <a:noFill/>
        </p:spPr>
      </p:pic>
      <p:pic>
        <p:nvPicPr>
          <p:cNvPr id="1030" name="Picture 6" descr="C:\Documents and Settings\KalickBA\Local Settings\Temporary Internet Files\Content.IE5\E3HYIKOR\MC900089242[1].wmf"/>
          <p:cNvPicPr>
            <a:picLocks noChangeAspect="1" noChangeArrowheads="1"/>
          </p:cNvPicPr>
          <p:nvPr/>
        </p:nvPicPr>
        <p:blipFill>
          <a:blip r:embed="rId4" cstate="print"/>
          <a:srcRect/>
          <a:stretch>
            <a:fillRect/>
          </a:stretch>
        </p:blipFill>
        <p:spPr bwMode="auto">
          <a:xfrm>
            <a:off x="6324600" y="152400"/>
            <a:ext cx="2441601" cy="2243305"/>
          </a:xfrm>
          <a:prstGeom prst="rect">
            <a:avLst/>
          </a:prstGeom>
          <a:noFill/>
        </p:spPr>
      </p:pic>
      <p:pic>
        <p:nvPicPr>
          <p:cNvPr id="1032" name="Picture 8" descr="C:\Documents and Settings\KalickBA\Local Settings\Temporary Internet Files\Content.IE5\WB5LXZF7\MC900151189[1].wmf"/>
          <p:cNvPicPr>
            <a:picLocks noChangeAspect="1" noChangeArrowheads="1"/>
          </p:cNvPicPr>
          <p:nvPr/>
        </p:nvPicPr>
        <p:blipFill>
          <a:blip r:embed="rId5" cstate="print"/>
          <a:srcRect/>
          <a:stretch>
            <a:fillRect/>
          </a:stretch>
        </p:blipFill>
        <p:spPr bwMode="auto">
          <a:xfrm>
            <a:off x="6248400" y="5029200"/>
            <a:ext cx="2209800" cy="1291619"/>
          </a:xfrm>
          <a:prstGeom prst="rect">
            <a:avLst/>
          </a:prstGeom>
          <a:noFill/>
        </p:spPr>
      </p:pic>
      <p:pic>
        <p:nvPicPr>
          <p:cNvPr id="1036" name="Picture 12" descr="C:\Documents and Settings\KalickBA\Local Settings\Temporary Internet Files\Content.IE5\E3HYIKOR\MC900057210[1].wmf"/>
          <p:cNvPicPr>
            <a:picLocks noChangeAspect="1" noChangeArrowheads="1"/>
          </p:cNvPicPr>
          <p:nvPr/>
        </p:nvPicPr>
        <p:blipFill>
          <a:blip r:embed="rId6" cstate="print"/>
          <a:srcRect/>
          <a:stretch>
            <a:fillRect/>
          </a:stretch>
        </p:blipFill>
        <p:spPr bwMode="auto">
          <a:xfrm>
            <a:off x="533400" y="304800"/>
            <a:ext cx="1804111" cy="18269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Seafood</a:t>
            </a:r>
            <a:endParaRPr lang="en-US" dirty="0">
              <a:latin typeface="Cooper Black" pitchFamily="18" charset="0"/>
            </a:endParaRPr>
          </a:p>
        </p:txBody>
      </p:sp>
      <p:pic>
        <p:nvPicPr>
          <p:cNvPr id="2050" name="Picture 2" descr="C:\Documents and Settings\KalickBA\Local Settings\Temporary Internet Files\Content.IE5\GFKIMEPA\MM900041046[1].gif"/>
          <p:cNvPicPr>
            <a:picLocks noChangeAspect="1" noChangeArrowheads="1" noCrop="1"/>
          </p:cNvPicPr>
          <p:nvPr/>
        </p:nvPicPr>
        <p:blipFill>
          <a:blip r:embed="rId3" cstate="print"/>
          <a:srcRect/>
          <a:stretch>
            <a:fillRect/>
          </a:stretch>
        </p:blipFill>
        <p:spPr bwMode="auto">
          <a:xfrm>
            <a:off x="4526713" y="603946"/>
            <a:ext cx="1704975" cy="3252082"/>
          </a:xfrm>
          <a:prstGeom prst="rect">
            <a:avLst/>
          </a:prstGeom>
          <a:noFill/>
        </p:spPr>
      </p:pic>
      <p:sp>
        <p:nvSpPr>
          <p:cNvPr id="5" name="TextBox 4"/>
          <p:cNvSpPr txBox="1"/>
          <p:nvPr/>
        </p:nvSpPr>
        <p:spPr>
          <a:xfrm>
            <a:off x="3307513" y="3119735"/>
            <a:ext cx="1219200" cy="461665"/>
          </a:xfrm>
          <a:prstGeom prst="rect">
            <a:avLst/>
          </a:prstGeom>
          <a:noFill/>
        </p:spPr>
        <p:txBody>
          <a:bodyPr wrap="square" rtlCol="0">
            <a:spAutoFit/>
          </a:bodyPr>
          <a:lstStyle/>
          <a:p>
            <a:pPr algn="ctr"/>
            <a:r>
              <a:rPr lang="en-US" sz="2400" b="1" dirty="0" smtClean="0"/>
              <a:t>Shrimp</a:t>
            </a:r>
            <a:endParaRPr lang="en-US" sz="2400" b="1" dirty="0"/>
          </a:p>
        </p:txBody>
      </p:sp>
      <p:pic>
        <p:nvPicPr>
          <p:cNvPr id="2052" name="Picture 4" descr="C:\Documents and Settings\KalickBA\Local Settings\Temporary Internet Files\Content.IE5\WB5LXZF7\MC900151189[1].wmf"/>
          <p:cNvPicPr>
            <a:picLocks noChangeAspect="1" noChangeArrowheads="1"/>
          </p:cNvPicPr>
          <p:nvPr/>
        </p:nvPicPr>
        <p:blipFill>
          <a:blip r:embed="rId4" cstate="print"/>
          <a:srcRect/>
          <a:stretch>
            <a:fillRect/>
          </a:stretch>
        </p:blipFill>
        <p:spPr bwMode="auto">
          <a:xfrm>
            <a:off x="3581399" y="4335728"/>
            <a:ext cx="1893701" cy="1106860"/>
          </a:xfrm>
          <a:prstGeom prst="rect">
            <a:avLst/>
          </a:prstGeom>
          <a:noFill/>
        </p:spPr>
      </p:pic>
      <p:sp>
        <p:nvSpPr>
          <p:cNvPr id="8" name="TextBox 7"/>
          <p:cNvSpPr txBox="1"/>
          <p:nvPr/>
        </p:nvSpPr>
        <p:spPr>
          <a:xfrm>
            <a:off x="3365676" y="5680364"/>
            <a:ext cx="1828800" cy="461665"/>
          </a:xfrm>
          <a:prstGeom prst="rect">
            <a:avLst/>
          </a:prstGeom>
          <a:noFill/>
        </p:spPr>
        <p:txBody>
          <a:bodyPr wrap="square" rtlCol="0">
            <a:spAutoFit/>
          </a:bodyPr>
          <a:lstStyle/>
          <a:p>
            <a:pPr algn="ctr"/>
            <a:r>
              <a:rPr lang="en-US" sz="2400" b="1" dirty="0" smtClean="0"/>
              <a:t>Crawfish</a:t>
            </a:r>
            <a:endParaRPr lang="en-US" sz="2400" b="1" dirty="0"/>
          </a:p>
        </p:txBody>
      </p:sp>
      <p:sp>
        <p:nvSpPr>
          <p:cNvPr id="15" name="TextBox 14"/>
          <p:cNvSpPr txBox="1"/>
          <p:nvPr/>
        </p:nvSpPr>
        <p:spPr>
          <a:xfrm>
            <a:off x="6934200" y="2819400"/>
            <a:ext cx="1524000" cy="461665"/>
          </a:xfrm>
          <a:prstGeom prst="rect">
            <a:avLst/>
          </a:prstGeom>
          <a:noFill/>
        </p:spPr>
        <p:txBody>
          <a:bodyPr wrap="square" rtlCol="0">
            <a:spAutoFit/>
          </a:bodyPr>
          <a:lstStyle/>
          <a:p>
            <a:pPr algn="ctr"/>
            <a:r>
              <a:rPr lang="en-US" sz="2400" b="1" dirty="0" smtClean="0"/>
              <a:t>Crab</a:t>
            </a:r>
            <a:endParaRPr lang="en-US" sz="2400" b="1" dirty="0"/>
          </a:p>
        </p:txBody>
      </p:sp>
      <p:pic>
        <p:nvPicPr>
          <p:cNvPr id="2061" name="Picture 13" descr="C:\Documents and Settings\KalickBA\Local Settings\Temporary Internet Files\Content.IE5\WMNQO2F3\MC900030520[1].wmf"/>
          <p:cNvPicPr>
            <a:picLocks noChangeAspect="1" noChangeArrowheads="1"/>
          </p:cNvPicPr>
          <p:nvPr/>
        </p:nvPicPr>
        <p:blipFill>
          <a:blip r:embed="rId5" cstate="print"/>
          <a:srcRect/>
          <a:stretch>
            <a:fillRect/>
          </a:stretch>
        </p:blipFill>
        <p:spPr bwMode="auto">
          <a:xfrm>
            <a:off x="381000" y="1447800"/>
            <a:ext cx="3019312" cy="1200759"/>
          </a:xfrm>
          <a:prstGeom prst="rect">
            <a:avLst/>
          </a:prstGeom>
          <a:noFill/>
        </p:spPr>
      </p:pic>
      <p:sp>
        <p:nvSpPr>
          <p:cNvPr id="19" name="TextBox 18"/>
          <p:cNvSpPr txBox="1"/>
          <p:nvPr/>
        </p:nvSpPr>
        <p:spPr>
          <a:xfrm>
            <a:off x="914400" y="2819400"/>
            <a:ext cx="2286000" cy="461665"/>
          </a:xfrm>
          <a:prstGeom prst="rect">
            <a:avLst/>
          </a:prstGeom>
          <a:noFill/>
        </p:spPr>
        <p:txBody>
          <a:bodyPr wrap="square" rtlCol="0">
            <a:spAutoFit/>
          </a:bodyPr>
          <a:lstStyle/>
          <a:p>
            <a:pPr algn="ctr"/>
            <a:r>
              <a:rPr lang="en-US" sz="2400" b="1" dirty="0" smtClean="0"/>
              <a:t>Alligator</a:t>
            </a:r>
            <a:endParaRPr lang="en-US" sz="2400" b="1" dirty="0"/>
          </a:p>
        </p:txBody>
      </p:sp>
      <p:pic>
        <p:nvPicPr>
          <p:cNvPr id="2062" name="Picture 14" descr="C:\Documents and Settings\KalickBA\Local Settings\Temporary Internet Files\Content.IE5\FQNQIAII\MC900417588[1].wmf"/>
          <p:cNvPicPr>
            <a:picLocks noChangeAspect="1" noChangeArrowheads="1"/>
          </p:cNvPicPr>
          <p:nvPr/>
        </p:nvPicPr>
        <p:blipFill>
          <a:blip r:embed="rId6" cstate="print"/>
          <a:srcRect/>
          <a:stretch>
            <a:fillRect/>
          </a:stretch>
        </p:blipFill>
        <p:spPr bwMode="auto">
          <a:xfrm>
            <a:off x="6705600" y="914400"/>
            <a:ext cx="2081244" cy="1822704"/>
          </a:xfrm>
          <a:prstGeom prst="rect">
            <a:avLst/>
          </a:prstGeom>
          <a:noFill/>
        </p:spPr>
      </p:pic>
      <p:pic>
        <p:nvPicPr>
          <p:cNvPr id="2071" name="Picture 23" descr="C:\Documents and Settings\KalickBA\Local Settings\Temporary Internet Files\Content.IE5\WMNQO2F3\MC900057633[1].wmf"/>
          <p:cNvPicPr>
            <a:picLocks noChangeAspect="1" noChangeArrowheads="1"/>
          </p:cNvPicPr>
          <p:nvPr/>
        </p:nvPicPr>
        <p:blipFill>
          <a:blip r:embed="rId7" cstate="print"/>
          <a:srcRect/>
          <a:stretch>
            <a:fillRect/>
          </a:stretch>
        </p:blipFill>
        <p:spPr bwMode="auto">
          <a:xfrm>
            <a:off x="6629400" y="4419600"/>
            <a:ext cx="1810512" cy="1331366"/>
          </a:xfrm>
          <a:prstGeom prst="rect">
            <a:avLst/>
          </a:prstGeom>
          <a:noFill/>
        </p:spPr>
      </p:pic>
      <p:sp>
        <p:nvSpPr>
          <p:cNvPr id="30" name="TextBox 29"/>
          <p:cNvSpPr txBox="1"/>
          <p:nvPr/>
        </p:nvSpPr>
        <p:spPr>
          <a:xfrm>
            <a:off x="6858000" y="5943600"/>
            <a:ext cx="1524000" cy="461665"/>
          </a:xfrm>
          <a:prstGeom prst="rect">
            <a:avLst/>
          </a:prstGeom>
          <a:noFill/>
        </p:spPr>
        <p:txBody>
          <a:bodyPr wrap="square" rtlCol="0">
            <a:spAutoFit/>
          </a:bodyPr>
          <a:lstStyle/>
          <a:p>
            <a:pPr algn="ctr"/>
            <a:r>
              <a:rPr lang="en-US" sz="2400" b="1" dirty="0" smtClean="0"/>
              <a:t>Oysters</a:t>
            </a:r>
            <a:endParaRPr lang="en-US" sz="2400" b="1" dirty="0"/>
          </a:p>
        </p:txBody>
      </p:sp>
      <p:sp>
        <p:nvSpPr>
          <p:cNvPr id="13" name="TextBox 12"/>
          <p:cNvSpPr txBox="1"/>
          <p:nvPr/>
        </p:nvSpPr>
        <p:spPr>
          <a:xfrm>
            <a:off x="394855" y="5666510"/>
            <a:ext cx="1828800" cy="461665"/>
          </a:xfrm>
          <a:prstGeom prst="rect">
            <a:avLst/>
          </a:prstGeom>
          <a:noFill/>
        </p:spPr>
        <p:txBody>
          <a:bodyPr wrap="square" rtlCol="0">
            <a:spAutoFit/>
          </a:bodyPr>
          <a:lstStyle/>
          <a:p>
            <a:pPr algn="ctr"/>
            <a:r>
              <a:rPr lang="en-US" sz="2400" b="1" dirty="0" smtClean="0"/>
              <a:t>Fish</a:t>
            </a:r>
            <a:endParaRPr lang="en-US" sz="2400" b="1" dirty="0"/>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12" y="3549227"/>
            <a:ext cx="2089424" cy="21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MyPyramid</a:t>
            </a:r>
            <a:endParaRPr lang="en-US" dirty="0"/>
          </a:p>
        </p:txBody>
      </p:sp>
      <p:sp>
        <p:nvSpPr>
          <p:cNvPr id="3" name="Content Placeholder 2"/>
          <p:cNvSpPr>
            <a:spLocks noGrp="1"/>
          </p:cNvSpPr>
          <p:nvPr>
            <p:ph idx="1"/>
          </p:nvPr>
        </p:nvSpPr>
        <p:spPr>
          <a:xfrm>
            <a:off x="457200" y="1600201"/>
            <a:ext cx="3810000" cy="4191000"/>
          </a:xfrm>
        </p:spPr>
        <p:txBody>
          <a:bodyPr/>
          <a:lstStyle/>
          <a:p>
            <a:pPr marL="0" indent="0">
              <a:buNone/>
            </a:pPr>
            <a:r>
              <a:rPr lang="en-US" dirty="0"/>
              <a:t>Seafood is a part of the </a:t>
            </a:r>
            <a:r>
              <a:rPr lang="en-US" dirty="0" smtClean="0"/>
              <a:t>Meat and Bean Group in MyPyramid.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667000"/>
            <a:ext cx="40591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10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KalickBA\Local Settings\Temporary Internet Files\Content.IE5\WMNQO2F3\MC900438053[1].png"/>
          <p:cNvPicPr>
            <a:picLocks noChangeAspect="1" noChangeArrowheads="1"/>
          </p:cNvPicPr>
          <p:nvPr/>
        </p:nvPicPr>
        <p:blipFill>
          <a:blip r:embed="rId3" cstate="print"/>
          <a:srcRect/>
          <a:stretch>
            <a:fillRect/>
          </a:stretch>
        </p:blipFill>
        <p:spPr bwMode="auto">
          <a:xfrm rot="15795580">
            <a:off x="971274" y="-1695254"/>
            <a:ext cx="6713353" cy="10531547"/>
          </a:xfrm>
          <a:prstGeom prst="rect">
            <a:avLst/>
          </a:prstGeom>
          <a:noFill/>
        </p:spPr>
      </p:pic>
      <p:sp>
        <p:nvSpPr>
          <p:cNvPr id="4" name="Oval 3"/>
          <p:cNvSpPr/>
          <p:nvPr/>
        </p:nvSpPr>
        <p:spPr>
          <a:xfrm>
            <a:off x="762000" y="3429000"/>
            <a:ext cx="3962400" cy="3124200"/>
          </a:xfrm>
          <a:prstGeom prst="ellipse">
            <a:avLst/>
          </a:prstGeom>
          <a:gradFill flip="none" rotWithShape="1">
            <a:gsLst>
              <a:gs pos="0">
                <a:schemeClr val="bg2"/>
              </a:gs>
              <a:gs pos="64999">
                <a:srgbClr val="F0EBD5"/>
              </a:gs>
              <a:gs pos="100000">
                <a:srgbClr val="D1C39F"/>
              </a:gs>
            </a:gsLst>
            <a:lin ang="5400000" scaled="1"/>
            <a:tileRect/>
          </a:gradFill>
          <a:ln>
            <a:gradFill flip="none" rotWithShape="1">
              <a:gsLst>
                <a:gs pos="0">
                  <a:srgbClr val="FFEFD1"/>
                </a:gs>
                <a:gs pos="64999">
                  <a:srgbClr val="F0EBD5"/>
                </a:gs>
                <a:gs pos="100000">
                  <a:srgbClr val="D1C39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Cooper Black" pitchFamily="18" charset="0"/>
              </a:rPr>
              <a:t>Why is Seafood Good for Us?</a:t>
            </a:r>
            <a:endParaRPr lang="en-US" dirty="0">
              <a:latin typeface="Cooper Black" pitchFamily="18" charset="0"/>
            </a:endParaRPr>
          </a:p>
        </p:txBody>
      </p:sp>
      <p:sp>
        <p:nvSpPr>
          <p:cNvPr id="3" name="Content Placeholder 2"/>
          <p:cNvSpPr>
            <a:spLocks noGrp="1"/>
          </p:cNvSpPr>
          <p:nvPr>
            <p:ph idx="1"/>
          </p:nvPr>
        </p:nvSpPr>
        <p:spPr>
          <a:xfrm>
            <a:off x="914400" y="3886200"/>
            <a:ext cx="3505200" cy="2286000"/>
          </a:xfrm>
        </p:spPr>
        <p:txBody>
          <a:bodyPr>
            <a:normAutofit fontScale="85000" lnSpcReduction="10000"/>
          </a:bodyPr>
          <a:lstStyle/>
          <a:p>
            <a:pPr algn="ctr">
              <a:buFont typeface="Wingdings" pitchFamily="2" charset="2"/>
              <a:buChar char="Ø"/>
            </a:pPr>
            <a:r>
              <a:rPr lang="en-US" dirty="0" smtClean="0">
                <a:solidFill>
                  <a:schemeClr val="bg1"/>
                </a:solidFill>
                <a:latin typeface="+mj-lt"/>
              </a:rPr>
              <a:t>High in Protein</a:t>
            </a:r>
          </a:p>
          <a:p>
            <a:pPr algn="ctr">
              <a:buFont typeface="Wingdings" pitchFamily="2" charset="2"/>
              <a:buChar char="Ø"/>
            </a:pPr>
            <a:r>
              <a:rPr lang="en-US" dirty="0" smtClean="0">
                <a:solidFill>
                  <a:schemeClr val="bg1"/>
                </a:solidFill>
                <a:latin typeface="+mj-lt"/>
              </a:rPr>
              <a:t>Low in Saturated Fat</a:t>
            </a:r>
          </a:p>
          <a:p>
            <a:pPr algn="ctr">
              <a:buFont typeface="Wingdings" pitchFamily="2" charset="2"/>
              <a:buChar char="Ø"/>
            </a:pPr>
            <a:r>
              <a:rPr lang="en-US" dirty="0" smtClean="0">
                <a:solidFill>
                  <a:schemeClr val="bg1"/>
                </a:solidFill>
                <a:latin typeface="+mj-lt"/>
              </a:rPr>
              <a:t>Rich in Unsaturated Fat</a:t>
            </a:r>
          </a:p>
          <a:p>
            <a:pPr algn="ctr">
              <a:buFont typeface="Wingdings" pitchFamily="2" charset="2"/>
              <a:buChar char="Ø"/>
            </a:pPr>
            <a:r>
              <a:rPr lang="en-US" dirty="0" smtClean="0">
                <a:solidFill>
                  <a:schemeClr val="bg1"/>
                </a:solidFill>
                <a:latin typeface="+mj-lt"/>
              </a:rPr>
              <a:t>Omega-3 Fatty Acids</a:t>
            </a:r>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Omega-3 Fatty Acids</a:t>
            </a:r>
            <a:endParaRPr lang="en-US" dirty="0">
              <a:latin typeface="Cooper Black" pitchFamily="18" charset="0"/>
            </a:endParaRPr>
          </a:p>
        </p:txBody>
      </p:sp>
      <p:sp>
        <p:nvSpPr>
          <p:cNvPr id="3" name="Content Placeholder 2"/>
          <p:cNvSpPr>
            <a:spLocks noGrp="1"/>
          </p:cNvSpPr>
          <p:nvPr>
            <p:ph idx="1"/>
          </p:nvPr>
        </p:nvSpPr>
        <p:spPr/>
        <p:txBody>
          <a:bodyPr/>
          <a:lstStyle/>
          <a:p>
            <a:r>
              <a:rPr lang="en-US" dirty="0" smtClean="0"/>
              <a:t>Health and Growth</a:t>
            </a:r>
          </a:p>
          <a:p>
            <a:r>
              <a:rPr lang="en-US" dirty="0" smtClean="0"/>
              <a:t>Development</a:t>
            </a:r>
          </a:p>
          <a:p>
            <a:r>
              <a:rPr lang="en-US" dirty="0" smtClean="0"/>
              <a:t>Blood Pressure</a:t>
            </a:r>
          </a:p>
          <a:p>
            <a:r>
              <a:rPr lang="en-US" dirty="0" smtClean="0"/>
              <a:t>Brain Function and Memory</a:t>
            </a:r>
          </a:p>
          <a:p>
            <a:r>
              <a:rPr lang="en-US" dirty="0" smtClean="0"/>
              <a:t>Triglyceride Levels</a:t>
            </a:r>
          </a:p>
          <a:p>
            <a:r>
              <a:rPr lang="en-US" dirty="0" smtClean="0"/>
              <a:t>Decrease Possibility of </a:t>
            </a:r>
            <a:br>
              <a:rPr lang="en-US" dirty="0" smtClean="0"/>
            </a:br>
            <a:r>
              <a:rPr lang="en-US" dirty="0" smtClean="0"/>
              <a:t>Numerous Diseases</a:t>
            </a:r>
            <a:endParaRPr lang="en-US" dirty="0"/>
          </a:p>
        </p:txBody>
      </p:sp>
      <p:pic>
        <p:nvPicPr>
          <p:cNvPr id="12289" name="Picture 1" descr="C:\Program Files\Microsoft Office\MEDIA\CAGCAT10\j0235241.wmf"/>
          <p:cNvPicPr>
            <a:picLocks noChangeAspect="1" noChangeArrowheads="1"/>
          </p:cNvPicPr>
          <p:nvPr/>
        </p:nvPicPr>
        <p:blipFill>
          <a:blip r:embed="rId3" cstate="print"/>
          <a:srcRect/>
          <a:stretch>
            <a:fillRect/>
          </a:stretch>
        </p:blipFill>
        <p:spPr bwMode="auto">
          <a:xfrm>
            <a:off x="5562600" y="1600200"/>
            <a:ext cx="1811426" cy="1246327"/>
          </a:xfrm>
          <a:prstGeom prst="rect">
            <a:avLst/>
          </a:prstGeom>
          <a:noFill/>
        </p:spPr>
      </p:pic>
      <p:pic>
        <p:nvPicPr>
          <p:cNvPr id="12290" name="Picture 2" descr="C:\Documents and Settings\KalickBA\Local Settings\Temporary Internet Files\Content.IE5\E3HYIKOR\MC900229279[1].wmf"/>
          <p:cNvPicPr>
            <a:picLocks noChangeAspect="1" noChangeArrowheads="1"/>
          </p:cNvPicPr>
          <p:nvPr/>
        </p:nvPicPr>
        <p:blipFill>
          <a:blip r:embed="rId4" cstate="print"/>
          <a:srcRect/>
          <a:stretch>
            <a:fillRect/>
          </a:stretch>
        </p:blipFill>
        <p:spPr bwMode="auto">
          <a:xfrm>
            <a:off x="6400800" y="4876800"/>
            <a:ext cx="1052474" cy="1815998"/>
          </a:xfrm>
          <a:prstGeom prst="rect">
            <a:avLst/>
          </a:prstGeom>
          <a:noFill/>
        </p:spPr>
      </p:pic>
      <p:pic>
        <p:nvPicPr>
          <p:cNvPr id="12291" name="Picture 3" descr="C:\Documents and Settings\KalickBA\Local Settings\Temporary Internet Files\Content.IE5\C86R1DJF\MC900438746[1].jpg"/>
          <p:cNvPicPr>
            <a:picLocks noChangeAspect="1" noChangeArrowheads="1"/>
          </p:cNvPicPr>
          <p:nvPr/>
        </p:nvPicPr>
        <p:blipFill>
          <a:blip r:embed="rId5" cstate="print"/>
          <a:srcRect/>
          <a:stretch>
            <a:fillRect/>
          </a:stretch>
        </p:blipFill>
        <p:spPr bwMode="auto">
          <a:xfrm>
            <a:off x="7429500" y="2667000"/>
            <a:ext cx="1714500"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Types of Seafood High in Omega-3 Fatty Acids</a:t>
            </a:r>
            <a:endParaRPr lang="en-US" dirty="0">
              <a:latin typeface="Cooper Black" pitchFamily="18" charset="0"/>
            </a:endParaRPr>
          </a:p>
        </p:txBody>
      </p:sp>
      <p:pic>
        <p:nvPicPr>
          <p:cNvPr id="3074" name="Picture 2" descr="C:\Documents and Settings\KalickBA\Local Settings\Temporary Internet Files\Content.IE5\FQNQIAII\MP900407466[1].jpg"/>
          <p:cNvPicPr>
            <a:picLocks noGrp="1" noChangeAspect="1" noChangeArrowheads="1"/>
          </p:cNvPicPr>
          <p:nvPr>
            <p:ph idx="1"/>
          </p:nvPr>
        </p:nvPicPr>
        <p:blipFill>
          <a:blip r:embed="rId3" cstate="print"/>
          <a:srcRect/>
          <a:stretch>
            <a:fillRect/>
          </a:stretch>
        </p:blipFill>
        <p:spPr bwMode="auto">
          <a:xfrm>
            <a:off x="533400" y="1752600"/>
            <a:ext cx="4414999" cy="4449763"/>
          </a:xfrm>
          <a:prstGeom prst="rect">
            <a:avLst/>
          </a:prstGeom>
          <a:noFill/>
        </p:spPr>
      </p:pic>
      <p:sp>
        <p:nvSpPr>
          <p:cNvPr id="5" name="TextBox 4"/>
          <p:cNvSpPr txBox="1"/>
          <p:nvPr/>
        </p:nvSpPr>
        <p:spPr>
          <a:xfrm>
            <a:off x="5410200" y="2438400"/>
            <a:ext cx="3200400" cy="3046988"/>
          </a:xfrm>
          <a:prstGeom prst="rect">
            <a:avLst/>
          </a:prstGeom>
          <a:noFill/>
        </p:spPr>
        <p:txBody>
          <a:bodyPr wrap="square" rtlCol="0">
            <a:spAutoFit/>
          </a:bodyPr>
          <a:lstStyle/>
          <a:p>
            <a:pPr algn="ctr">
              <a:buBlip>
                <a:blip r:embed="rId4"/>
              </a:buBlip>
            </a:pPr>
            <a:r>
              <a:rPr lang="en-US" sz="3200" dirty="0" smtClean="0"/>
              <a:t>Salmon</a:t>
            </a:r>
          </a:p>
          <a:p>
            <a:pPr algn="ctr">
              <a:buBlip>
                <a:blip r:embed="rId4"/>
              </a:buBlip>
            </a:pPr>
            <a:r>
              <a:rPr lang="en-US" sz="3200" dirty="0" smtClean="0"/>
              <a:t>Rainbow Trout</a:t>
            </a:r>
          </a:p>
          <a:p>
            <a:pPr algn="ctr">
              <a:buBlip>
                <a:blip r:embed="rId4"/>
              </a:buBlip>
            </a:pPr>
            <a:r>
              <a:rPr lang="en-US" sz="3200" dirty="0" smtClean="0"/>
              <a:t>Tuna</a:t>
            </a:r>
          </a:p>
          <a:p>
            <a:pPr algn="ctr">
              <a:buBlip>
                <a:blip r:embed="rId4"/>
              </a:buBlip>
            </a:pPr>
            <a:r>
              <a:rPr lang="en-US" sz="3200" dirty="0" smtClean="0"/>
              <a:t>Mackerel</a:t>
            </a:r>
          </a:p>
          <a:p>
            <a:pPr algn="ctr">
              <a:buBlip>
                <a:blip r:embed="rId4"/>
              </a:buBlip>
            </a:pPr>
            <a:r>
              <a:rPr lang="en-US" sz="3200" dirty="0" smtClean="0"/>
              <a:t>Black Cod</a:t>
            </a:r>
          </a:p>
          <a:p>
            <a:pPr algn="ctr">
              <a:buBlip>
                <a:blip r:embed="rId4"/>
              </a:buBlip>
            </a:pPr>
            <a:r>
              <a:rPr lang="en-US" sz="3200" dirty="0" smtClean="0"/>
              <a:t>Sardines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How Much and How Often Should We Eat Seafood?</a:t>
            </a:r>
            <a:endParaRPr lang="en-US" dirty="0">
              <a:latin typeface="Cooper Black" pitchFamily="18" charset="0"/>
            </a:endParaRPr>
          </a:p>
        </p:txBody>
      </p:sp>
      <p:sp>
        <p:nvSpPr>
          <p:cNvPr id="3" name="Content Placeholder 2"/>
          <p:cNvSpPr>
            <a:spLocks noGrp="1"/>
          </p:cNvSpPr>
          <p:nvPr>
            <p:ph idx="1"/>
          </p:nvPr>
        </p:nvSpPr>
        <p:spPr>
          <a:xfrm>
            <a:off x="304800" y="1828800"/>
            <a:ext cx="5181600" cy="3810000"/>
          </a:xfrm>
        </p:spPr>
        <p:txBody>
          <a:bodyPr>
            <a:normAutofit/>
          </a:bodyPr>
          <a:lstStyle/>
          <a:p>
            <a:r>
              <a:rPr lang="en-US" dirty="0" smtClean="0"/>
              <a:t>MyPyramid recommends 3 </a:t>
            </a:r>
            <a:r>
              <a:rPr lang="en-US" dirty="0" smtClean="0"/>
              <a:t>to 5 ounces of </a:t>
            </a:r>
            <a:r>
              <a:rPr lang="en-US" dirty="0" smtClean="0"/>
              <a:t>protein </a:t>
            </a:r>
            <a:r>
              <a:rPr lang="en-US" dirty="0" smtClean="0"/>
              <a:t>daily.</a:t>
            </a:r>
          </a:p>
          <a:p>
            <a:r>
              <a:rPr lang="en-US" dirty="0" smtClean="0"/>
              <a:t>American Heart Association recommends that we eat </a:t>
            </a:r>
            <a:r>
              <a:rPr lang="en-US" dirty="0" smtClean="0">
                <a:solidFill>
                  <a:schemeClr val="accent2">
                    <a:lumMod val="60000"/>
                    <a:lumOff val="40000"/>
                  </a:schemeClr>
                </a:solidFill>
              </a:rPr>
              <a:t>two 3.5  ounce servings of fish a week.</a:t>
            </a:r>
            <a:endParaRPr lang="en-US" dirty="0">
              <a:solidFill>
                <a:schemeClr val="accent2">
                  <a:lumMod val="60000"/>
                  <a:lumOff val="40000"/>
                </a:schemeClr>
              </a:solidFill>
            </a:endParaRPr>
          </a:p>
        </p:txBody>
      </p:sp>
      <p:pic>
        <p:nvPicPr>
          <p:cNvPr id="9220" name="Picture 4" descr="MyPyramid logo"/>
          <p:cNvPicPr>
            <a:picLocks noChangeAspect="1" noChangeArrowheads="1"/>
          </p:cNvPicPr>
          <p:nvPr/>
        </p:nvPicPr>
        <p:blipFill>
          <a:blip r:embed="rId3" cstate="print"/>
          <a:srcRect/>
          <a:stretch>
            <a:fillRect/>
          </a:stretch>
        </p:blipFill>
        <p:spPr bwMode="auto">
          <a:xfrm>
            <a:off x="5867400" y="2514600"/>
            <a:ext cx="2821337" cy="24479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Seafood is part of the Meat and Bean Group in MyPyramid.</a:t>
            </a:r>
          </a:p>
          <a:p>
            <a:r>
              <a:rPr lang="en-US" dirty="0" smtClean="0"/>
              <a:t>Seafood and cold water fish are good sources of </a:t>
            </a:r>
            <a:r>
              <a:rPr lang="en-US" dirty="0" smtClean="0"/>
              <a:t>omega-3 </a:t>
            </a:r>
            <a:r>
              <a:rPr lang="en-US" dirty="0" smtClean="0"/>
              <a:t>fatty acids.</a:t>
            </a:r>
          </a:p>
          <a:p>
            <a:r>
              <a:rPr lang="en-US" dirty="0" smtClean="0"/>
              <a:t>Omega-3 fatty acids prevent many chronic diseases of aging. </a:t>
            </a:r>
          </a:p>
          <a:p>
            <a:r>
              <a:rPr lang="en-US" dirty="0" smtClean="0"/>
              <a:t>It is recommend that we consume several servings of fish and seafood each week.</a:t>
            </a:r>
            <a:endParaRPr lang="en-US" dirty="0"/>
          </a:p>
        </p:txBody>
      </p:sp>
    </p:spTree>
    <p:extLst>
      <p:ext uri="{BB962C8B-B14F-4D97-AF65-F5344CB8AC3E}">
        <p14:creationId xmlns:p14="http://schemas.microsoft.com/office/powerpoint/2010/main" val="355787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2819400"/>
            <a:ext cx="2895600" cy="2895600"/>
          </a:xfrm>
          <a:prstGeom prst="rect">
            <a:avLst/>
          </a:prstGeom>
          <a:solidFill>
            <a:schemeClr val="bg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48200" y="1981200"/>
            <a:ext cx="4114800" cy="4662815"/>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the </a:t>
            </a:r>
            <a:br>
              <a:rPr lang="en-US" sz="1100" dirty="0" smtClean="0"/>
            </a:br>
            <a:r>
              <a:rPr lang="en-US" sz="1100" dirty="0" smtClean="0"/>
              <a:t>Pennington Center in Baton Rouge, Louisiana. If you would like to take part, visit the clinical trials web page at www.pbrc.edu or call (225) 763-3000.</a:t>
            </a:r>
            <a:endParaRPr lang="en-US" sz="1100" dirty="0"/>
          </a:p>
        </p:txBody>
      </p:sp>
      <p:sp>
        <p:nvSpPr>
          <p:cNvPr id="5" name="Rectangle 4"/>
          <p:cNvSpPr/>
          <p:nvPr/>
        </p:nvSpPr>
        <p:spPr>
          <a:xfrm>
            <a:off x="762000" y="2971800"/>
            <a:ext cx="3276600" cy="2585323"/>
          </a:xfrm>
          <a:prstGeom prst="rect">
            <a:avLst/>
          </a:prstGeom>
        </p:spPr>
        <p:txBody>
          <a:bodyPr wrap="square">
            <a:spAutoFit/>
          </a:bodyPr>
          <a:lstStyle/>
          <a:p>
            <a:r>
              <a:rPr lang="en-US" b="1" dirty="0" smtClean="0">
                <a:latin typeface="Palatino Linotype" pitchFamily="18" charset="0"/>
              </a:rPr>
              <a:t>Authors:</a:t>
            </a:r>
          </a:p>
          <a:p>
            <a:r>
              <a:rPr lang="en-US" dirty="0" smtClean="0">
                <a:latin typeface="Palatino Linotype" pitchFamily="18" charset="0"/>
              </a:rPr>
              <a:t>Beth Kalicki</a:t>
            </a:r>
          </a:p>
          <a:p>
            <a:r>
              <a:rPr lang="en-US" dirty="0" smtClean="0">
                <a:latin typeface="Palatino Linotype" pitchFamily="18" charset="0"/>
              </a:rPr>
              <a:t>Heli Roy, PhD, RD</a:t>
            </a:r>
          </a:p>
          <a:p>
            <a:endParaRPr lang="en-US" dirty="0" smtClean="0">
              <a:latin typeface="Palatino Linotype" pitchFamily="18" charset="0"/>
            </a:endParaRP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p>
          <a:p>
            <a:endParaRPr lang="en-US" b="1" dirty="0">
              <a:latin typeface="Palatino Linotype" pitchFamily="18" charset="0"/>
            </a:endParaRPr>
          </a:p>
          <a:p>
            <a:r>
              <a:rPr lang="en-US" b="1" dirty="0" smtClean="0">
                <a:latin typeface="Palatino Linotype" pitchFamily="18" charset="0"/>
              </a:rPr>
              <a:t>10/10</a:t>
            </a:r>
            <a:endParaRPr lang="en-US" dirty="0"/>
          </a:p>
        </p:txBody>
      </p:sp>
      <p:pic>
        <p:nvPicPr>
          <p:cNvPr id="6" name="Picture 5"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279</Words>
  <Application>Microsoft Office PowerPoint</Application>
  <PresentationFormat>On-screen Show (4:3)</PresentationFormat>
  <Paragraphs>87</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Benefits of Seafood</vt:lpstr>
      <vt:lpstr>Seafood</vt:lpstr>
      <vt:lpstr>MyPyramid</vt:lpstr>
      <vt:lpstr>Why is Seafood Good for Us?</vt:lpstr>
      <vt:lpstr>Omega-3 Fatty Acids</vt:lpstr>
      <vt:lpstr>Types of Seafood High in Omega-3 Fatty Acids</vt:lpstr>
      <vt:lpstr>How Much and How Often Should We Eat Seafood?</vt:lpstr>
      <vt:lpstr>Recap</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Seafood</dc:title>
  <dc:creator>KalickBA</dc:creator>
  <cp:lastModifiedBy>RoyHJ</cp:lastModifiedBy>
  <cp:revision>33</cp:revision>
  <dcterms:created xsi:type="dcterms:W3CDTF">2010-10-15T14:46:38Z</dcterms:created>
  <dcterms:modified xsi:type="dcterms:W3CDTF">2010-12-17T18:03:20Z</dcterms:modified>
</cp:coreProperties>
</file>