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52"/>
  </p:notesMasterIdLst>
  <p:sldIdLst>
    <p:sldId id="256" r:id="rId2"/>
    <p:sldId id="348" r:id="rId3"/>
    <p:sldId id="308" r:id="rId4"/>
    <p:sldId id="303" r:id="rId5"/>
    <p:sldId id="258" r:id="rId6"/>
    <p:sldId id="259" r:id="rId7"/>
    <p:sldId id="260" r:id="rId8"/>
    <p:sldId id="310" r:id="rId9"/>
    <p:sldId id="261" r:id="rId10"/>
    <p:sldId id="262" r:id="rId11"/>
    <p:sldId id="263" r:id="rId12"/>
    <p:sldId id="264" r:id="rId13"/>
    <p:sldId id="265" r:id="rId14"/>
    <p:sldId id="266" r:id="rId15"/>
    <p:sldId id="267" r:id="rId16"/>
    <p:sldId id="268" r:id="rId17"/>
    <p:sldId id="309" r:id="rId18"/>
    <p:sldId id="285" r:id="rId19"/>
    <p:sldId id="347" r:id="rId20"/>
    <p:sldId id="342" r:id="rId21"/>
    <p:sldId id="340" r:id="rId22"/>
    <p:sldId id="296" r:id="rId23"/>
    <p:sldId id="341" r:id="rId24"/>
    <p:sldId id="343" r:id="rId25"/>
    <p:sldId id="316" r:id="rId26"/>
    <p:sldId id="314" r:id="rId27"/>
    <p:sldId id="315" r:id="rId28"/>
    <p:sldId id="313" r:id="rId29"/>
    <p:sldId id="317" r:id="rId30"/>
    <p:sldId id="318" r:id="rId31"/>
    <p:sldId id="288" r:id="rId32"/>
    <p:sldId id="289" r:id="rId33"/>
    <p:sldId id="290" r:id="rId34"/>
    <p:sldId id="291" r:id="rId35"/>
    <p:sldId id="276" r:id="rId36"/>
    <p:sldId id="292" r:id="rId37"/>
    <p:sldId id="293" r:id="rId38"/>
    <p:sldId id="324" r:id="rId39"/>
    <p:sldId id="278" r:id="rId40"/>
    <p:sldId id="294" r:id="rId41"/>
    <p:sldId id="346" r:id="rId42"/>
    <p:sldId id="345" r:id="rId43"/>
    <p:sldId id="295" r:id="rId44"/>
    <p:sldId id="297" r:id="rId45"/>
    <p:sldId id="280" r:id="rId46"/>
    <p:sldId id="279" r:id="rId47"/>
    <p:sldId id="302" r:id="rId48"/>
    <p:sldId id="300" r:id="rId49"/>
    <p:sldId id="284" r:id="rId50"/>
    <p:sldId id="34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7455" autoAdjust="0"/>
  </p:normalViewPr>
  <p:slideViewPr>
    <p:cSldViewPr>
      <p:cViewPr>
        <p:scale>
          <a:sx n="79" d="100"/>
          <a:sy n="79" d="100"/>
        </p:scale>
        <p:origin x="-894" y="-204"/>
      </p:cViewPr>
      <p:guideLst>
        <p:guide orient="horz" pos="2160"/>
        <p:guide pos="2880"/>
      </p:guideLst>
    </p:cSldViewPr>
  </p:slideViewPr>
  <p:outlineViewPr>
    <p:cViewPr>
      <p:scale>
        <a:sx n="33" d="100"/>
        <a:sy n="33" d="100"/>
      </p:scale>
      <p:origin x="0" y="3750"/>
    </p:cViewPr>
  </p:outlineViewPr>
  <p:notesTextViewPr>
    <p:cViewPr>
      <p:scale>
        <a:sx n="1" d="1"/>
        <a:sy n="1" d="1"/>
      </p:scale>
      <p:origin x="0" y="0"/>
    </p:cViewPr>
  </p:notesText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07E63-F400-4299-88C6-03AE27EAC518}" type="datetimeFigureOut">
              <a:rPr lang="en-US" smtClean="0"/>
              <a:t>7/29/2011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F2AED-6545-413F-A99E-583235670291}" type="slidenum">
              <a:rPr lang="en-US" smtClean="0"/>
              <a:t>‹#›</a:t>
            </a:fld>
            <a:endParaRPr lang="en-US"/>
          </a:p>
        </p:txBody>
      </p:sp>
    </p:spTree>
    <p:extLst>
      <p:ext uri="{BB962C8B-B14F-4D97-AF65-F5344CB8AC3E}">
        <p14:creationId xmlns:p14="http://schemas.microsoft.com/office/powerpoint/2010/main" val="151517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ebmd.com/eye-health/default.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hlbi.nih.gov/health/dci/Diseases/Hbp/HBP_Treatments.html" TargetMode="External"/><Relationship Id="rId7" Type="http://schemas.openxmlformats.org/officeDocument/2006/relationships/hyperlink" Target="http://www.nhlbi.nih.gov/health/dci/Diseases/obe/obe_whatare.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kidney.niddk.nih.gov/kudiseases/topics/failure.asp" TargetMode="External"/><Relationship Id="rId5" Type="http://schemas.openxmlformats.org/officeDocument/2006/relationships/hyperlink" Target="http://www.nhlbi.nih.gov/health/dci/Diseases/stroke/stroke_what.html" TargetMode="External"/><Relationship Id="rId4" Type="http://schemas.openxmlformats.org/officeDocument/2006/relationships/hyperlink" Target="http://www.nhlbi.nih.gov/health/dci/Diseases/Cad/CAD_WhatIs.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dashdiet.org/hypertension.asp"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dashdiet.org/DASH_diet_in_the_news.asp" TargetMode="External"/><Relationship Id="rId4" Type="http://schemas.openxmlformats.org/officeDocument/2006/relationships/hyperlink" Target="http://dashdiet.org/family_friendly_dash_diet.asp"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cdc.gov/physicalactivity/everyone/guidelines/adults.html#Aerobic"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www.cdc.gov/physicalactivity/everyone/guidelines/adults.html#Musclestrengthen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www.cdc.gov/physicalactivity/everyone/health/index.html#ImproveMentalHealth" TargetMode="External"/><Relationship Id="rId3" Type="http://schemas.openxmlformats.org/officeDocument/2006/relationships/hyperlink" Target="http://www.cdc.gov/physicalactivity/everyone/health/index.html#ControlWeight" TargetMode="External"/><Relationship Id="rId7" Type="http://schemas.openxmlformats.org/officeDocument/2006/relationships/hyperlink" Target="http://www.cdc.gov/physicalactivity/everyone/health/index.html#StrengthenBonesMuscles"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www.cdc.gov/physicalactivity/everyone/health/index.html#ReduceCancer" TargetMode="External"/><Relationship Id="rId5" Type="http://schemas.openxmlformats.org/officeDocument/2006/relationships/hyperlink" Target="http://www.cdc.gov/physicalactivity/everyone/health/index.html#ReduceDiabetes" TargetMode="External"/><Relationship Id="rId10" Type="http://schemas.openxmlformats.org/officeDocument/2006/relationships/hyperlink" Target="http://www.cdc.gov/physicalactivity/everyone/health/index.html#LiveLonger" TargetMode="External"/><Relationship Id="rId4" Type="http://schemas.openxmlformats.org/officeDocument/2006/relationships/hyperlink" Target="http://www.cdc.gov/physicalactivity/everyone/health/index.html#ReduceCardiovascularDisease" TargetMode="External"/><Relationship Id="rId9" Type="http://schemas.openxmlformats.org/officeDocument/2006/relationships/hyperlink" Target="http://www.cdc.gov/physicalactivity/everyone/health/index.html#PreventFalls"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lvl1pPr defTabSz="915055" eaLnBrk="0" hangingPunct="0">
              <a:defRPr>
                <a:solidFill>
                  <a:schemeClr val="tx1"/>
                </a:solidFill>
                <a:latin typeface="Arial" pitchFamily="34" charset="0"/>
              </a:defRPr>
            </a:lvl1pPr>
            <a:lvl2pPr marL="735818" indent="-283007" defTabSz="915055" eaLnBrk="0" hangingPunct="0">
              <a:defRPr>
                <a:solidFill>
                  <a:schemeClr val="tx1"/>
                </a:solidFill>
                <a:latin typeface="Arial" pitchFamily="34" charset="0"/>
              </a:defRPr>
            </a:lvl2pPr>
            <a:lvl3pPr marL="1132027" indent="-226405" defTabSz="915055" eaLnBrk="0" hangingPunct="0">
              <a:defRPr>
                <a:solidFill>
                  <a:schemeClr val="tx1"/>
                </a:solidFill>
                <a:latin typeface="Arial" pitchFamily="34" charset="0"/>
              </a:defRPr>
            </a:lvl3pPr>
            <a:lvl4pPr marL="1584838" indent="-226405" defTabSz="915055" eaLnBrk="0" hangingPunct="0">
              <a:defRPr>
                <a:solidFill>
                  <a:schemeClr val="tx1"/>
                </a:solidFill>
                <a:latin typeface="Arial" pitchFamily="34" charset="0"/>
              </a:defRPr>
            </a:lvl4pPr>
            <a:lvl5pPr marL="2037649" indent="-226405" defTabSz="915055" eaLnBrk="0" hangingPunct="0">
              <a:defRPr>
                <a:solidFill>
                  <a:schemeClr val="tx1"/>
                </a:solidFill>
                <a:latin typeface="Arial" pitchFamily="34" charset="0"/>
              </a:defRPr>
            </a:lvl5pPr>
            <a:lvl6pPr marL="2490460" indent="-226405" defTabSz="915055" eaLnBrk="0" fontAlgn="base" hangingPunct="0">
              <a:spcBef>
                <a:spcPct val="0"/>
              </a:spcBef>
              <a:spcAft>
                <a:spcPct val="0"/>
              </a:spcAft>
              <a:defRPr>
                <a:solidFill>
                  <a:schemeClr val="tx1"/>
                </a:solidFill>
                <a:latin typeface="Arial" pitchFamily="34" charset="0"/>
              </a:defRPr>
            </a:lvl6pPr>
            <a:lvl7pPr marL="2943271" indent="-226405" defTabSz="915055" eaLnBrk="0" fontAlgn="base" hangingPunct="0">
              <a:spcBef>
                <a:spcPct val="0"/>
              </a:spcBef>
              <a:spcAft>
                <a:spcPct val="0"/>
              </a:spcAft>
              <a:defRPr>
                <a:solidFill>
                  <a:schemeClr val="tx1"/>
                </a:solidFill>
                <a:latin typeface="Arial" pitchFamily="34" charset="0"/>
              </a:defRPr>
            </a:lvl7pPr>
            <a:lvl8pPr marL="3396082" indent="-226405" defTabSz="915055" eaLnBrk="0" fontAlgn="base" hangingPunct="0">
              <a:spcBef>
                <a:spcPct val="0"/>
              </a:spcBef>
              <a:spcAft>
                <a:spcPct val="0"/>
              </a:spcAft>
              <a:defRPr>
                <a:solidFill>
                  <a:schemeClr val="tx1"/>
                </a:solidFill>
                <a:latin typeface="Arial" pitchFamily="34" charset="0"/>
              </a:defRPr>
            </a:lvl8pPr>
            <a:lvl9pPr marL="3848892" indent="-226405" defTabSz="915055" eaLnBrk="0" fontAlgn="base" hangingPunct="0">
              <a:spcBef>
                <a:spcPct val="0"/>
              </a:spcBef>
              <a:spcAft>
                <a:spcPct val="0"/>
              </a:spcAft>
              <a:defRPr>
                <a:solidFill>
                  <a:schemeClr val="tx1"/>
                </a:solidFill>
                <a:latin typeface="Arial" pitchFamily="34" charset="0"/>
              </a:defRPr>
            </a:lvl9pPr>
          </a:lstStyle>
          <a:p>
            <a:pPr eaLnBrk="1" hangingPunct="1"/>
            <a:fld id="{E958AA20-B913-4A81-9A0E-786C7EAF19C7}" type="slidenum">
              <a:rPr lang="en-US">
                <a:latin typeface="Times New Roman" pitchFamily="18" charset="0"/>
              </a:rPr>
              <a:pPr eaLnBrk="1" hangingPunct="1"/>
              <a:t>3</a:t>
            </a:fld>
            <a:endParaRPr lang="en-US">
              <a:latin typeface="Times New Roman" pitchFamily="18" charset="0"/>
            </a:endParaRPr>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Hypertension affects 50 million American adults in the US. That’s about 1 in 4 adults.</a:t>
            </a:r>
          </a:p>
          <a:p>
            <a:pPr eaLnBrk="1" hangingPunct="1"/>
            <a:r>
              <a:rPr lang="en-US" sz="1200" b="0" i="0" kern="1200" dirty="0" smtClean="0">
                <a:solidFill>
                  <a:schemeClr val="tx1"/>
                </a:solidFill>
                <a:effectLst/>
                <a:latin typeface="+mn-lt"/>
                <a:ea typeface="+mn-ea"/>
                <a:cs typeface="+mn-cs"/>
              </a:rPr>
              <a:t>NHANES: High blood pressure (HBP) is a major risk factor for heart disease and stroke, end-stage renal disease, and peripheral vascular disease and is a chief contributor to adult disability. Approximately one in four adults in the United States has hypertension . The prevalence of hypertension increases with age and is higher among women than men. </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50938" y="692150"/>
            <a:ext cx="4556125" cy="3416300"/>
          </a:xfrm>
          <a:ln cap="flat"/>
        </p:spPr>
      </p:sp>
      <p:sp>
        <p:nvSpPr>
          <p:cNvPr id="38915" name="Rectangle 3"/>
          <p:cNvSpPr>
            <a:spLocks noGrp="1" noChangeArrowheads="1"/>
          </p:cNvSpPr>
          <p:nvPr>
            <p:ph type="body" idx="1"/>
          </p:nvPr>
        </p:nvSpPr>
        <p:spPr>
          <a:noFill/>
        </p:spPr>
        <p:txBody>
          <a:bodyPr/>
          <a:lstStyle/>
          <a:p>
            <a:r>
              <a:rPr lang="en-US" sz="1200" b="0" i="0" kern="1200" dirty="0" smtClean="0">
                <a:solidFill>
                  <a:schemeClr val="tx1"/>
                </a:solidFill>
                <a:effectLst/>
                <a:latin typeface="+mn-lt"/>
                <a:ea typeface="+mn-ea"/>
                <a:cs typeface="+mn-cs"/>
              </a:rPr>
              <a:t>In addition to causing heart and kidney problems, untreated high blood pressure can also affect your </a:t>
            </a:r>
            <a:r>
              <a:rPr lang="en-US" sz="1200" b="0" i="0" u="none" strike="noStrike" kern="1200" dirty="0" smtClean="0">
                <a:solidFill>
                  <a:schemeClr val="tx1"/>
                </a:solidFill>
                <a:effectLst/>
                <a:latin typeface="+mn-lt"/>
                <a:ea typeface="+mn-ea"/>
                <a:cs typeface="+mn-cs"/>
                <a:hlinkClick r:id="rId3"/>
              </a:rPr>
              <a:t>eyesight</a:t>
            </a:r>
            <a:r>
              <a:rPr lang="en-US" sz="1200" b="0" i="0" kern="1200" dirty="0" smtClean="0">
                <a:solidFill>
                  <a:schemeClr val="tx1"/>
                </a:solidFill>
                <a:effectLst/>
                <a:latin typeface="+mn-lt"/>
                <a:ea typeface="+mn-ea"/>
                <a:cs typeface="+mn-cs"/>
              </a:rPr>
              <a:t> and cause eye disease. Hypertension can cause damage to the blood vessels in the retina, the area at the back of the eye where images focus. This eye disease is known as hypertensive retinopathy. The damage can be serious if hypertension is not treated.</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0938" y="692150"/>
            <a:ext cx="4556125" cy="3416300"/>
          </a:xfrm>
          <a:ln cap="flat"/>
        </p:spPr>
      </p:sp>
      <p:sp>
        <p:nvSpPr>
          <p:cNvPr id="39939" name="Rectangle 3"/>
          <p:cNvSpPr>
            <a:spLocks noGrp="1" noChangeArrowheads="1"/>
          </p:cNvSpPr>
          <p:nvPr>
            <p:ph type="body" idx="1"/>
          </p:nvPr>
        </p:nvSpPr>
        <p:spPr>
          <a:noFill/>
        </p:spPr>
        <p:txBody>
          <a:bodyPr/>
          <a:lstStyle/>
          <a:p>
            <a:r>
              <a:rPr lang="en-US" dirty="0" smtClean="0"/>
              <a:t>As people get older arteries throughout the body harden especially those in the heart, brain, and kidneys.  This in turn can cause damage to arterial wall which</a:t>
            </a:r>
            <a:r>
              <a:rPr lang="en-US" baseline="0" dirty="0" smtClean="0"/>
              <a:t> then can attract cells and lipid particles to the site, causing narrowing and hardening of arteries. </a:t>
            </a:r>
            <a:r>
              <a:rPr lang="en-US" dirty="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50938" y="692150"/>
            <a:ext cx="4556125" cy="3416300"/>
          </a:xfrm>
          <a:ln cap="flat"/>
        </p:spPr>
      </p:sp>
      <p:sp>
        <p:nvSpPr>
          <p:cNvPr id="40963" name="Rectangle 3"/>
          <p:cNvSpPr>
            <a:spLocks noGrp="1" noChangeArrowheads="1"/>
          </p:cNvSpPr>
          <p:nvPr>
            <p:ph type="body" idx="1"/>
          </p:nvPr>
        </p:nvSpPr>
        <p:spPr>
          <a:noFill/>
        </p:spPr>
        <p:txBody>
          <a:bodyPr/>
          <a:lstStyle/>
          <a:p>
            <a:r>
              <a:rPr lang="en-US" dirty="0" smtClean="0"/>
              <a:t>Any of these </a:t>
            </a:r>
            <a:r>
              <a:rPr lang="en-US" sz="1200" b="0" i="0" kern="1200" dirty="0" smtClean="0">
                <a:solidFill>
                  <a:schemeClr val="tx1"/>
                </a:solidFill>
                <a:effectLst/>
                <a:latin typeface="+mn-lt"/>
                <a:ea typeface="+mn-ea"/>
                <a:cs typeface="+mn-cs"/>
              </a:rPr>
              <a:t>In as many as 95% of reported high blood pressure cases in the United States, the underlying cause cannot be determined. This type of high blood pressure is called essential hypertension.</a:t>
            </a:r>
          </a:p>
          <a:p>
            <a:r>
              <a:rPr lang="en-US" sz="1200" b="0" i="0" kern="1200" dirty="0" smtClean="0">
                <a:solidFill>
                  <a:schemeClr val="tx1"/>
                </a:solidFill>
                <a:effectLst/>
                <a:latin typeface="+mn-lt"/>
                <a:ea typeface="+mn-ea"/>
                <a:cs typeface="+mn-cs"/>
              </a:rPr>
              <a:t>Though essential hypertension remains somewhat mysterious, it has been linked to certain risk factors. High blood pressure tends to run in families and is more likely to affect men than women. Age and race also play a role. In the United States, blacks are twice as likely as whites to have high blood pressure, although the gap begins to narrow around age 44. After age 65, black women have the highest incidence of high blood pressure.</a:t>
            </a:r>
          </a:p>
          <a:p>
            <a:r>
              <a:rPr lang="en-US" sz="1200" b="0" i="0" kern="1200" dirty="0" smtClean="0">
                <a:solidFill>
                  <a:schemeClr val="tx1"/>
                </a:solidFill>
                <a:effectLst/>
                <a:latin typeface="+mn-lt"/>
                <a:ea typeface="+mn-ea"/>
                <a:cs typeface="+mn-cs"/>
              </a:rPr>
              <a:t>Essential hypertension is also greatly influenced by diet and lifestyle. The link between salt and high blood pressure is especially compelling.</a:t>
            </a:r>
          </a:p>
          <a:p>
            <a:r>
              <a:rPr lang="en-US" sz="1200" b="0" i="0" kern="1200" dirty="0" smtClean="0">
                <a:solidFill>
                  <a:schemeClr val="tx1"/>
                </a:solidFill>
                <a:effectLst/>
                <a:latin typeface="+mn-lt"/>
                <a:ea typeface="+mn-ea"/>
                <a:cs typeface="+mn-cs"/>
              </a:rPr>
              <a:t>The majority of all people with high blood pressure are "salt sensitive," meaning that anything more than the minimal bodily need for salt is too much for them and increases their blood pressure. Other factors that have been associated with essential hypertension include obesity; diabetes; stress; insufficient intake of potassium, calcium, and magnesium; lack of physical activity; and chronic alcohol consumption.</a:t>
            </a:r>
          </a:p>
          <a:p>
            <a:r>
              <a:rPr lang="en-US" dirty="0" smtClean="0"/>
              <a:t>conditions will cause pressure against arterial walls.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0938" y="692150"/>
            <a:ext cx="4556125" cy="3416300"/>
          </a:xfrm>
          <a:ln cap="flat"/>
        </p:spPr>
      </p:sp>
      <p:sp>
        <p:nvSpPr>
          <p:cNvPr id="419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50938" y="692150"/>
            <a:ext cx="4556125" cy="3416300"/>
          </a:xfrm>
          <a:ln cap="flat"/>
        </p:spPr>
      </p:sp>
      <p:sp>
        <p:nvSpPr>
          <p:cNvPr id="43011" name="Rectangle 3"/>
          <p:cNvSpPr>
            <a:spLocks noGrp="1" noChangeArrowheads="1"/>
          </p:cNvSpPr>
          <p:nvPr>
            <p:ph type="body" idx="1"/>
          </p:nvPr>
        </p:nvSpPr>
        <p:spPr>
          <a:noFill/>
        </p:spPr>
        <p:txBody>
          <a:bodyPr/>
          <a:lstStyle/>
          <a:p>
            <a:r>
              <a:rPr lang="en-US" smtClean="0"/>
              <a:t>Doctors will diagnose a person with two or more readings of 140/90 or higher taken on several occasions.  A reason that it has to be more than one occasion is the occurrence of “White Coat Hypertension.”  Some people experience high blood pressure simply from the stress of being in the Doctor’s office.  If your Doctor suspects this they may send you home with a heart monitor to get appropriate readings.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p:spPr>
        <p:txBody>
          <a:bodyPr/>
          <a:lstStyle>
            <a:lvl1pPr defTabSz="915055" eaLnBrk="0" hangingPunct="0">
              <a:defRPr>
                <a:solidFill>
                  <a:schemeClr val="tx1"/>
                </a:solidFill>
                <a:latin typeface="Arial" pitchFamily="34" charset="0"/>
              </a:defRPr>
            </a:lvl1pPr>
            <a:lvl2pPr marL="735818" indent="-283007" defTabSz="915055" eaLnBrk="0" hangingPunct="0">
              <a:defRPr>
                <a:solidFill>
                  <a:schemeClr val="tx1"/>
                </a:solidFill>
                <a:latin typeface="Arial" pitchFamily="34" charset="0"/>
              </a:defRPr>
            </a:lvl2pPr>
            <a:lvl3pPr marL="1132027" indent="-226405" defTabSz="915055" eaLnBrk="0" hangingPunct="0">
              <a:defRPr>
                <a:solidFill>
                  <a:schemeClr val="tx1"/>
                </a:solidFill>
                <a:latin typeface="Arial" pitchFamily="34" charset="0"/>
              </a:defRPr>
            </a:lvl3pPr>
            <a:lvl4pPr marL="1584838" indent="-226405" defTabSz="915055" eaLnBrk="0" hangingPunct="0">
              <a:defRPr>
                <a:solidFill>
                  <a:schemeClr val="tx1"/>
                </a:solidFill>
                <a:latin typeface="Arial" pitchFamily="34" charset="0"/>
              </a:defRPr>
            </a:lvl4pPr>
            <a:lvl5pPr marL="2037649" indent="-226405" defTabSz="915055" eaLnBrk="0" hangingPunct="0">
              <a:defRPr>
                <a:solidFill>
                  <a:schemeClr val="tx1"/>
                </a:solidFill>
                <a:latin typeface="Arial" pitchFamily="34" charset="0"/>
              </a:defRPr>
            </a:lvl5pPr>
            <a:lvl6pPr marL="2490460" indent="-226405" defTabSz="915055" eaLnBrk="0" fontAlgn="base" hangingPunct="0">
              <a:spcBef>
                <a:spcPct val="0"/>
              </a:spcBef>
              <a:spcAft>
                <a:spcPct val="0"/>
              </a:spcAft>
              <a:defRPr>
                <a:solidFill>
                  <a:schemeClr val="tx1"/>
                </a:solidFill>
                <a:latin typeface="Arial" pitchFamily="34" charset="0"/>
              </a:defRPr>
            </a:lvl6pPr>
            <a:lvl7pPr marL="2943271" indent="-226405" defTabSz="915055" eaLnBrk="0" fontAlgn="base" hangingPunct="0">
              <a:spcBef>
                <a:spcPct val="0"/>
              </a:spcBef>
              <a:spcAft>
                <a:spcPct val="0"/>
              </a:spcAft>
              <a:defRPr>
                <a:solidFill>
                  <a:schemeClr val="tx1"/>
                </a:solidFill>
                <a:latin typeface="Arial" pitchFamily="34" charset="0"/>
              </a:defRPr>
            </a:lvl7pPr>
            <a:lvl8pPr marL="3396082" indent="-226405" defTabSz="915055" eaLnBrk="0" fontAlgn="base" hangingPunct="0">
              <a:spcBef>
                <a:spcPct val="0"/>
              </a:spcBef>
              <a:spcAft>
                <a:spcPct val="0"/>
              </a:spcAft>
              <a:defRPr>
                <a:solidFill>
                  <a:schemeClr val="tx1"/>
                </a:solidFill>
                <a:latin typeface="Arial" pitchFamily="34" charset="0"/>
              </a:defRPr>
            </a:lvl8pPr>
            <a:lvl9pPr marL="3848892" indent="-226405" defTabSz="915055" eaLnBrk="0" fontAlgn="base" hangingPunct="0">
              <a:spcBef>
                <a:spcPct val="0"/>
              </a:spcBef>
              <a:spcAft>
                <a:spcPct val="0"/>
              </a:spcAft>
              <a:defRPr>
                <a:solidFill>
                  <a:schemeClr val="tx1"/>
                </a:solidFill>
                <a:latin typeface="Arial" pitchFamily="34" charset="0"/>
              </a:defRPr>
            </a:lvl9pPr>
          </a:lstStyle>
          <a:p>
            <a:pPr eaLnBrk="1" hangingPunct="1"/>
            <a:fld id="{064563FD-EDDD-4527-A979-DEE473163B26}" type="slidenum">
              <a:rPr lang="en-US">
                <a:latin typeface="Times New Roman" pitchFamily="18" charset="0"/>
              </a:rPr>
              <a:pPr eaLnBrk="1" hangingPunct="1"/>
              <a:t>17</a:t>
            </a:fld>
            <a:endParaRPr lang="en-US">
              <a:latin typeface="Times New Roman" pitchFamily="18" charset="0"/>
            </a:endParaRP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Before discussing the DASH diet, I want to review a little about high blood pressure and then review some information related to mineral intake on hypertension. </a:t>
            </a:r>
          </a:p>
          <a:p>
            <a:pPr eaLnBrk="1" hangingPunct="1"/>
            <a:endParaRPr lang="en-US" dirty="0" smtClean="0"/>
          </a:p>
          <a:p>
            <a:pPr eaLnBrk="1" hangingPunct="1"/>
            <a:r>
              <a:rPr lang="en-US" dirty="0" smtClean="0"/>
              <a:t>These are the categories of blood pressure. To be considered optimal or normal, your systolic and diastolic pressures must fall within the recommended ranges. For high-normal and high, you fall into those categories if your systolic or diastolic pressure is high.</a:t>
            </a:r>
          </a:p>
          <a:p>
            <a:pPr eaLnBrk="1" hangingPunct="1"/>
            <a:r>
              <a:rPr lang="en-US" dirty="0" smtClean="0"/>
              <a:t>They not only define what high blood pressure is, they also help determine, along with other factors, how high blood pressure is treated.</a:t>
            </a:r>
          </a:p>
          <a:p>
            <a:pPr eaLnBrk="1" hangingPunct="1"/>
            <a:endParaRPr lang="en-US" dirty="0" smtClean="0"/>
          </a:p>
          <a:p>
            <a:pPr eaLnBrk="1" hangingPunct="1"/>
            <a:r>
              <a:rPr lang="en-US" dirty="0" smtClean="0"/>
              <a:t>For example, if your blood pressure is high normal and you have no major risk factors such as smoking, lipid abnormalities, diabetes, age over 60 years, etc. then treatment is lifestyle modifications.</a:t>
            </a:r>
          </a:p>
          <a:p>
            <a:pPr eaLnBrk="1" hangingPunct="1"/>
            <a:r>
              <a:rPr lang="en-US" dirty="0" smtClean="0"/>
              <a:t>Lifestyle modifications include changing dietary habits, increasing physical activity, stopping smoking, moderating alcohol intake, etc.</a:t>
            </a:r>
          </a:p>
          <a:p>
            <a:pPr eaLnBrk="1" hangingPunct="1"/>
            <a:endParaRPr lang="en-US" dirty="0" smtClean="0"/>
          </a:p>
          <a:p>
            <a:pPr eaLnBrk="1" hangingPunct="1"/>
            <a:r>
              <a:rPr lang="en-US" dirty="0" smtClean="0"/>
              <a:t>If your pressure is high normal and you already have target organ damage or clinical CVD, then treatment </a:t>
            </a:r>
          </a:p>
          <a:p>
            <a:pPr eaLnBrk="1" hangingPunct="1"/>
            <a:r>
              <a:rPr lang="en-US" dirty="0" smtClean="0"/>
              <a:t>changes to include drug therapy along with lifestyle modification.</a:t>
            </a:r>
          </a:p>
          <a:p>
            <a:pPr eaLnBrk="1" hangingPunct="1"/>
            <a:endParaRPr lang="en-US" dirty="0" smtClean="0"/>
          </a:p>
          <a:p>
            <a:pPr eaLnBrk="1" hangingPunct="1"/>
            <a:r>
              <a:rPr lang="en-US" dirty="0" smtClean="0"/>
              <a:t>Also, if your normal, don’t assume it’s low enough to ignore. As I showed you on the previous slide, only one out of two adults has blood pressure low enough to be considered optimal.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DA0374-8908-406E-880C-71773E474461}" type="slidenum">
              <a:rPr lang="en-US" sz="1200"/>
              <a:pPr eaLnBrk="1" hangingPunct="1"/>
              <a:t>18</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r>
              <a:rPr lang="en-US" smtClean="0">
                <a:latin typeface="Arial" pitchFamily="34" charset="0"/>
              </a:rPr>
              <a:t>Most doctors will not prescribe high blood pressure medicine until your blood pressure is 140/90. If you have diabetes, the American Diabetes Association recommends that blood pressure be treated at 130/80 since people with diabetes are at such high risk for heart attack, stroke, kidney failure and even blindness from damage to the blood vessels in the eyes. But researchers who study the effects of high blood pressure feel that lifestyle changes to lower blood pressure, even for those without diabetes, probably should be started when blood pressures approach 135/80. In fact, you have the lowest risk for complications associated with high blood pressure when your blood pressure is 120/80 or less. Any lifestyle change you can do to reduce your blood pressure to this level will be good for you and your body.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Who Is at Risk for High Blood Pressure?</a:t>
            </a:r>
          </a:p>
          <a:p>
            <a:r>
              <a:rPr lang="en-US" sz="1200" b="0" i="0" kern="1200" dirty="0" smtClean="0">
                <a:solidFill>
                  <a:schemeClr val="tx1"/>
                </a:solidFill>
                <a:effectLst/>
                <a:latin typeface="+mn-lt"/>
                <a:ea typeface="+mn-ea"/>
                <a:cs typeface="+mn-cs"/>
              </a:rPr>
              <a:t>High blood pressure (HBP) is a common condition. In the United States, about 1 in 3 adults has HBP.</a:t>
            </a:r>
          </a:p>
          <a:p>
            <a:r>
              <a:rPr lang="en-US" sz="1200" b="0" i="0" kern="1200" dirty="0" smtClean="0">
                <a:solidFill>
                  <a:schemeClr val="tx1"/>
                </a:solidFill>
                <a:effectLst/>
                <a:latin typeface="+mn-lt"/>
                <a:ea typeface="+mn-ea"/>
                <a:cs typeface="+mn-cs"/>
              </a:rPr>
              <a:t>Certain traits, conditions, and habits—known as risk factors—can raise your risk for HBP. The major risk factors for HBP are described below.</a:t>
            </a:r>
          </a:p>
          <a:p>
            <a:r>
              <a:rPr lang="en-US" sz="1200" b="1" i="0" kern="1200" dirty="0" smtClean="0">
                <a:solidFill>
                  <a:schemeClr val="tx1"/>
                </a:solidFill>
                <a:effectLst/>
                <a:latin typeface="+mn-lt"/>
                <a:ea typeface="+mn-ea"/>
                <a:cs typeface="+mn-cs"/>
              </a:rPr>
              <a:t>Older Age: </a:t>
            </a:r>
            <a:r>
              <a:rPr lang="en-US" sz="1200" b="0" i="0" kern="1200" dirty="0" smtClean="0">
                <a:solidFill>
                  <a:schemeClr val="tx1"/>
                </a:solidFill>
                <a:effectLst/>
                <a:latin typeface="+mn-lt"/>
                <a:ea typeface="+mn-ea"/>
                <a:cs typeface="+mn-cs"/>
              </a:rPr>
              <a:t>Blood pressure tends to rise with age. If you're a male older than 45 or a female older than 55, you're at increased risk for HBP. Over half of all Americans aged 60 and older have HBP.</a:t>
            </a:r>
          </a:p>
          <a:p>
            <a:r>
              <a:rPr lang="en-US" sz="1200" b="0" i="0" kern="1200" dirty="0" smtClean="0">
                <a:solidFill>
                  <a:schemeClr val="tx1"/>
                </a:solidFill>
                <a:effectLst/>
                <a:latin typeface="+mn-lt"/>
                <a:ea typeface="+mn-ea"/>
                <a:cs typeface="+mn-cs"/>
              </a:rPr>
              <a:t>Isolated systolic hypertension (ISH) is the most common form of HBP in older adults. ISH occurs when only systolic blood pressure (the top number) is high. About 2 out of 3 people over age 60 with HBP have ISH.</a:t>
            </a:r>
          </a:p>
          <a:p>
            <a:r>
              <a:rPr lang="en-US" sz="1200" b="0" i="0" kern="1200" dirty="0" smtClean="0">
                <a:solidFill>
                  <a:schemeClr val="tx1"/>
                </a:solidFill>
                <a:effectLst/>
                <a:latin typeface="+mn-lt"/>
                <a:ea typeface="+mn-ea"/>
                <a:cs typeface="+mn-cs"/>
              </a:rPr>
              <a:t>HBP doesn't have to be a routine part of aging. You can take steps to keep your blood pressure at a normal level. (For more information, go to </a:t>
            </a:r>
            <a:r>
              <a:rPr lang="en-US" sz="1200" b="0" i="0" kern="1200" dirty="0" smtClean="0">
                <a:solidFill>
                  <a:schemeClr val="tx1"/>
                </a:solidFill>
                <a:effectLst/>
                <a:latin typeface="+mn-lt"/>
                <a:ea typeface="+mn-ea"/>
                <a:cs typeface="+mn-cs"/>
                <a:hlinkClick r:id="rId3"/>
              </a:rPr>
              <a:t>"How Is High Blood Pressure Treated?"</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Race/Ethnicity: </a:t>
            </a:r>
            <a:r>
              <a:rPr lang="en-US" sz="1200" b="0" i="0" kern="1200" dirty="0" smtClean="0">
                <a:solidFill>
                  <a:schemeClr val="tx1"/>
                </a:solidFill>
                <a:effectLst/>
                <a:latin typeface="+mn-lt"/>
                <a:ea typeface="+mn-ea"/>
                <a:cs typeface="+mn-cs"/>
              </a:rPr>
              <a:t>HBP can affect anyone. However, it's more common in African American adults than in Caucasian or Hispanic American adults. In relation to these groups, African Americans: Tend to get HBP earlier in life, Often have more severe HBP, Are more likely to be aware that they have HBP and to get treatment, Are less likely than Caucasians and about as likely as Hispanic Americans to achieve target control levels with HBP treatment, Have higher rates than Caucasians of early death from HBP-related problems, such as </a:t>
            </a:r>
            <a:r>
              <a:rPr lang="en-US" sz="1200" b="0" i="0" kern="1200" dirty="0" smtClean="0">
                <a:solidFill>
                  <a:schemeClr val="tx1"/>
                </a:solidFill>
                <a:effectLst/>
                <a:latin typeface="+mn-lt"/>
                <a:ea typeface="+mn-ea"/>
                <a:cs typeface="+mn-cs"/>
                <a:hlinkClick r:id="rId4"/>
              </a:rPr>
              <a:t>coronary heart disease</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5"/>
              </a:rPr>
              <a:t>stroke</a:t>
            </a:r>
            <a:r>
              <a:rPr lang="en-US" sz="1200" b="0" i="0" kern="120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hlinkClick r:id="rId6"/>
              </a:rPr>
              <a:t>kidney failure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HBP risks vary among different groups of Hispanic American adults. For instance, Puerto Rican American adults have higher rates of HBP-related death than all other Hispanic groups and Caucasians. However, Cuban Americans have lower rates of HBP-related death than Caucasians.</a:t>
            </a:r>
          </a:p>
          <a:p>
            <a:r>
              <a:rPr lang="en-US" sz="1200" b="1" i="0" kern="1200" dirty="0" smtClean="0">
                <a:solidFill>
                  <a:schemeClr val="tx1"/>
                </a:solidFill>
                <a:effectLst/>
                <a:latin typeface="+mn-lt"/>
                <a:ea typeface="+mn-ea"/>
                <a:cs typeface="+mn-cs"/>
              </a:rPr>
              <a:t>Overweight or Obesity: </a:t>
            </a:r>
            <a:r>
              <a:rPr lang="en-US" sz="1200" b="0" i="0" kern="1200" dirty="0" smtClean="0">
                <a:solidFill>
                  <a:schemeClr val="tx1"/>
                </a:solidFill>
                <a:effectLst/>
                <a:latin typeface="+mn-lt"/>
                <a:ea typeface="+mn-ea"/>
                <a:cs typeface="+mn-cs"/>
              </a:rPr>
              <a:t>You're more likely to develop prehypertension or HBP if you're </a:t>
            </a:r>
            <a:r>
              <a:rPr lang="en-US" sz="1200" b="0" i="0" kern="1200" dirty="0" smtClean="0">
                <a:solidFill>
                  <a:schemeClr val="tx1"/>
                </a:solidFill>
                <a:effectLst/>
                <a:latin typeface="+mn-lt"/>
                <a:ea typeface="+mn-ea"/>
                <a:cs typeface="+mn-cs"/>
                <a:hlinkClick r:id="rId7"/>
              </a:rPr>
              <a:t>overweight or obese</a:t>
            </a:r>
            <a:r>
              <a:rPr lang="en-US" sz="1200" b="0" i="0" kern="1200" dirty="0" smtClean="0">
                <a:solidFill>
                  <a:schemeClr val="tx1"/>
                </a:solidFill>
                <a:effectLst/>
                <a:latin typeface="+mn-lt"/>
                <a:ea typeface="+mn-ea"/>
                <a:cs typeface="+mn-cs"/>
              </a:rPr>
              <a:t>. The terms "overweight" and "obesity" refer to body weight that's greater than what is considered healthy for a certain height.</a:t>
            </a:r>
          </a:p>
          <a:p>
            <a:r>
              <a:rPr lang="en-US" sz="1200" b="1" i="0" kern="1200" dirty="0" smtClean="0">
                <a:solidFill>
                  <a:schemeClr val="tx1"/>
                </a:solidFill>
                <a:effectLst/>
                <a:latin typeface="+mn-lt"/>
                <a:ea typeface="+mn-ea"/>
                <a:cs typeface="+mn-cs"/>
              </a:rPr>
              <a:t>Gender: </a:t>
            </a:r>
            <a:r>
              <a:rPr lang="en-US" sz="1200" b="0" i="0" kern="1200" dirty="0" smtClean="0">
                <a:solidFill>
                  <a:schemeClr val="tx1"/>
                </a:solidFill>
                <a:effectLst/>
                <a:latin typeface="+mn-lt"/>
                <a:ea typeface="+mn-ea"/>
                <a:cs typeface="+mn-cs"/>
              </a:rPr>
              <a:t>Fewer adult women have HBP than adult men. But, younger women (aged 18–59) are more likely than men to be aware of and get treatment for HBP. Women aged 60 and older are as likely as men to be aware of and treated for HBP. However, among treated women aged 60 and older, blood pressure control is lower than it is in men in the same age group.</a:t>
            </a:r>
          </a:p>
          <a:p>
            <a:r>
              <a:rPr lang="en-US" sz="1200" b="1" i="0" kern="1200" dirty="0" smtClean="0">
                <a:solidFill>
                  <a:schemeClr val="tx1"/>
                </a:solidFill>
                <a:effectLst/>
                <a:latin typeface="+mn-lt"/>
                <a:ea typeface="+mn-ea"/>
                <a:cs typeface="+mn-cs"/>
              </a:rPr>
              <a:t>Family History: </a:t>
            </a:r>
            <a:r>
              <a:rPr lang="en-US" sz="1200" b="0" i="0" kern="1200" dirty="0" smtClean="0">
                <a:solidFill>
                  <a:schemeClr val="tx1"/>
                </a:solidFill>
                <a:effectLst/>
                <a:latin typeface="+mn-lt"/>
                <a:ea typeface="+mn-ea"/>
                <a:cs typeface="+mn-cs"/>
              </a:rPr>
              <a:t>A family history of HBP raises your risk for the condition. Long-lasting stress also can put you at risk for HBP.</a:t>
            </a:r>
          </a:p>
          <a:p>
            <a:r>
              <a:rPr lang="en-US" sz="1200" b="1" i="0" kern="1200" dirty="0" smtClean="0">
                <a:solidFill>
                  <a:schemeClr val="tx1"/>
                </a:solidFill>
                <a:effectLst/>
                <a:latin typeface="+mn-lt"/>
                <a:ea typeface="+mn-ea"/>
                <a:cs typeface="+mn-cs"/>
              </a:rPr>
              <a:t>Modifiable risk factors: </a:t>
            </a:r>
            <a:r>
              <a:rPr lang="en-US" sz="1200" b="0" i="0" kern="1200" dirty="0" smtClean="0">
                <a:solidFill>
                  <a:schemeClr val="tx1"/>
                </a:solidFill>
                <a:effectLst/>
                <a:latin typeface="+mn-lt"/>
                <a:ea typeface="+mn-ea"/>
                <a:cs typeface="+mn-cs"/>
              </a:rPr>
              <a:t>Abnormal blood lipid levels, that is high total cholesterol, high levels of triglycerides, high levels of low-density lipoprotein or low levels of high-density lipoprotein (HDL) cholesterol all increase the risk of heart disease and stroke. Changing to a healthy diet, exercise and medication can modify your blood lipid profile.</a:t>
            </a:r>
          </a:p>
          <a:p>
            <a:r>
              <a:rPr lang="en-US" sz="1200" b="0" i="0" kern="1200" dirty="0" smtClean="0">
                <a:solidFill>
                  <a:schemeClr val="tx1"/>
                </a:solidFill>
                <a:effectLst/>
                <a:latin typeface="+mn-lt"/>
                <a:ea typeface="+mn-ea"/>
                <a:cs typeface="+mn-cs"/>
              </a:rPr>
              <a:t>Tobacco use, whether it is smoking or chewing tobacco, increases risks of cardiovascular disease.  The risk is especially high if you started smoking when young, smoke heavily or are a woman. Passive smoking is also a risk factor for cardiovascular disease.  Stopping tobacco use can reduce your risk of cardiovascular disease significantly, no matter how long you have smoked.</a:t>
            </a:r>
          </a:p>
          <a:p>
            <a:r>
              <a:rPr lang="en-US" sz="1200" b="0" i="0" kern="1200" dirty="0" smtClean="0">
                <a:solidFill>
                  <a:schemeClr val="tx1"/>
                </a:solidFill>
                <a:effectLst/>
                <a:latin typeface="+mn-lt"/>
                <a:ea typeface="+mn-ea"/>
                <a:cs typeface="+mn-cs"/>
              </a:rPr>
              <a:t>Physical inactivity increases the risk of heart disease and stroke by 50%.  Obesity is a major risk for cardiovascular disease and predisposes you to diabetes. Diabetes is a risk factor for cardiovascular disease.</a:t>
            </a:r>
          </a:p>
          <a:p>
            <a:r>
              <a:rPr lang="en-US" sz="1200" b="0" i="0" kern="1200" dirty="0" smtClean="0">
                <a:solidFill>
                  <a:schemeClr val="tx1"/>
                </a:solidFill>
                <a:effectLst/>
                <a:latin typeface="+mn-lt"/>
                <a:ea typeface="+mn-ea"/>
                <a:cs typeface="+mn-cs"/>
              </a:rPr>
              <a:t>A diet high in saturated fat increases the risk of heart disease and stroke.  It is estimated to cause about 31% of coronary heart disease and 11% of stroke worldwide.</a:t>
            </a:r>
          </a:p>
          <a:p>
            <a:r>
              <a:rPr lang="en-US" sz="1200" b="0" i="0" kern="1200" dirty="0" smtClean="0">
                <a:solidFill>
                  <a:schemeClr val="tx1"/>
                </a:solidFill>
                <a:effectLst/>
                <a:latin typeface="+mn-lt"/>
                <a:ea typeface="+mn-ea"/>
                <a:cs typeface="+mn-cs"/>
              </a:rPr>
              <a:t>Having one to two alcohol drinks a day may lead to a 30% reduction in heart disease, but above this level alcohol consumption will damage the heart muscle.</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5F2AED-6545-413F-A99E-583235670291}" type="slidenum">
              <a:rPr lang="en-US" smtClean="0"/>
              <a:t>19</a:t>
            </a:fld>
            <a:endParaRPr lang="en-US"/>
          </a:p>
        </p:txBody>
      </p:sp>
    </p:spTree>
    <p:extLst>
      <p:ext uri="{BB962C8B-B14F-4D97-AF65-F5344CB8AC3E}">
        <p14:creationId xmlns:p14="http://schemas.microsoft.com/office/powerpoint/2010/main" val="705190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Many Americans are becoming overweight or obese. These conditions can lead to chronic diseases such as high blood pressure, diabetes, stroke, cancer, and diseases of the gallbladder, heart, and lungs.  Such diseases can reduce the quality of life and can also lead to death.  Body</a:t>
            </a:r>
          </a:p>
          <a:p>
            <a:r>
              <a:rPr lang="en-US" sz="1200" b="0" i="0" kern="1200" dirty="0" smtClean="0">
                <a:solidFill>
                  <a:schemeClr val="tx1"/>
                </a:solidFill>
                <a:effectLst/>
                <a:latin typeface="+mn-lt"/>
                <a:ea typeface="+mn-ea"/>
                <a:cs typeface="+mn-cs"/>
              </a:rPr>
              <a:t>Mass Index (BMI) is one of the commonly used measures of obesity. Body Mass Index (BMI) is a number calculated from a person's weight and height. BMI provides a reliable indicator of body fatness for most people and is used to screen for weight categories that may lead to health problems.</a:t>
            </a:r>
          </a:p>
          <a:p>
            <a:r>
              <a:rPr lang="en-US" dirty="0" smtClean="0"/>
              <a:t>BMI values between 18.5 and 24.9 are considered “normal” or “healthy” weight.  BMI values between 25 and 29.9 are considered “overweight” and 30 and above are considered “obese.”  BMIs above 25 are unhealthy and have been shown to increase the risk of certain chronic diseases.  BMIs under 18.5 are considered “underweight.</a:t>
            </a:r>
          </a:p>
          <a:p>
            <a:r>
              <a:rPr lang="en-US" dirty="0" smtClean="0"/>
              <a:t>For most people, BMI provides a good measure of obesity. However, BMI does not provide actual information on body composition (i.e. the proportions of muscle, bone, fat, and other tissues that make up a person’s total body weight), and may not be the most appropriate indicator to determine health status for certain groups of people.  For example, athletes with dense bones and well developed muscles or people with large body frames may be obese by BMI standards (i.e. they have BMIs greater than 30), but yet have little body fat. On the other hand, inactive people may seem to have acceptable weights when, in fact, they may have too much body fat. </a:t>
            </a:r>
            <a:endParaRPr lang="en-US" dirty="0"/>
          </a:p>
        </p:txBody>
      </p:sp>
      <p:sp>
        <p:nvSpPr>
          <p:cNvPr id="4" name="Slide Number Placeholder 3"/>
          <p:cNvSpPr>
            <a:spLocks noGrp="1"/>
          </p:cNvSpPr>
          <p:nvPr>
            <p:ph type="sldNum" sz="quarter" idx="10"/>
          </p:nvPr>
        </p:nvSpPr>
        <p:spPr/>
        <p:txBody>
          <a:bodyPr/>
          <a:lstStyle/>
          <a:p>
            <a:fld id="{F45F2AED-6545-413F-A99E-583235670291}" type="slidenum">
              <a:rPr lang="en-US" smtClean="0"/>
              <a:t>20</a:t>
            </a:fld>
            <a:endParaRPr lang="en-US"/>
          </a:p>
        </p:txBody>
      </p:sp>
    </p:spTree>
    <p:extLst>
      <p:ext uri="{BB962C8B-B14F-4D97-AF65-F5344CB8AC3E}">
        <p14:creationId xmlns:p14="http://schemas.microsoft.com/office/powerpoint/2010/main" val="1055716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Besides shedding pounds, you should also keep an eye on your waistline. Carrying too much weight around your waist can put you at greater risk of high blood pressure. In general:</a:t>
            </a:r>
          </a:p>
          <a:p>
            <a:r>
              <a:rPr lang="en-US" sz="1200" b="0" i="0" kern="1200" dirty="0" smtClean="0">
                <a:solidFill>
                  <a:schemeClr val="tx1"/>
                </a:solidFill>
                <a:effectLst/>
                <a:latin typeface="+mn-lt"/>
                <a:ea typeface="+mn-ea"/>
                <a:cs typeface="+mn-cs"/>
              </a:rPr>
              <a:t>Men are at risk if their waist measurement is greater than 40 inches (102 centimeters, or cm).</a:t>
            </a:r>
          </a:p>
          <a:p>
            <a:r>
              <a:rPr lang="en-US" sz="1200" b="0" i="0" kern="1200" dirty="0" smtClean="0">
                <a:solidFill>
                  <a:schemeClr val="tx1"/>
                </a:solidFill>
                <a:effectLst/>
                <a:latin typeface="+mn-lt"/>
                <a:ea typeface="+mn-ea"/>
                <a:cs typeface="+mn-cs"/>
              </a:rPr>
              <a:t>Women are at risk if their waist measurement is greater than 35 inches (88 cm).</a:t>
            </a:r>
          </a:p>
          <a:p>
            <a:r>
              <a:rPr lang="en-US" sz="1200" b="0" i="0" kern="1200" dirty="0" smtClean="0">
                <a:solidFill>
                  <a:schemeClr val="tx1"/>
                </a:solidFill>
                <a:effectLst/>
                <a:latin typeface="+mn-lt"/>
                <a:ea typeface="+mn-ea"/>
                <a:cs typeface="+mn-cs"/>
              </a:rPr>
              <a:t>Asian men are at risk if their waist measurement is greater than 36 inches (90 cm).</a:t>
            </a:r>
          </a:p>
          <a:p>
            <a:r>
              <a:rPr lang="en-US" sz="1200" b="0" i="0" kern="1200" dirty="0" smtClean="0">
                <a:solidFill>
                  <a:schemeClr val="tx1"/>
                </a:solidFill>
                <a:effectLst/>
                <a:latin typeface="+mn-lt"/>
                <a:ea typeface="+mn-ea"/>
                <a:cs typeface="+mn-cs"/>
              </a:rPr>
              <a:t>Asian women are at risk if their waist measurement is greater than 32 inches (80 cm).</a:t>
            </a:r>
          </a:p>
          <a:p>
            <a:endParaRPr lang="en-US" dirty="0"/>
          </a:p>
        </p:txBody>
      </p:sp>
      <p:sp>
        <p:nvSpPr>
          <p:cNvPr id="4" name="Slide Number Placeholder 3"/>
          <p:cNvSpPr>
            <a:spLocks noGrp="1"/>
          </p:cNvSpPr>
          <p:nvPr>
            <p:ph type="sldNum" sz="quarter" idx="10"/>
          </p:nvPr>
        </p:nvSpPr>
        <p:spPr/>
        <p:txBody>
          <a:bodyPr/>
          <a:lstStyle/>
          <a:p>
            <a:fld id="{F45F2AED-6545-413F-A99E-583235670291}" type="slidenum">
              <a:rPr lang="en-US" smtClean="0"/>
              <a:t>21</a:t>
            </a:fld>
            <a:endParaRPr lang="en-US"/>
          </a:p>
        </p:txBody>
      </p:sp>
    </p:spTree>
    <p:extLst>
      <p:ext uri="{BB962C8B-B14F-4D97-AF65-F5344CB8AC3E}">
        <p14:creationId xmlns:p14="http://schemas.microsoft.com/office/powerpoint/2010/main" val="2016680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lvl1pPr defTabSz="915055" eaLnBrk="0" hangingPunct="0">
              <a:defRPr>
                <a:solidFill>
                  <a:schemeClr val="tx1"/>
                </a:solidFill>
                <a:latin typeface="Arial" pitchFamily="34" charset="0"/>
              </a:defRPr>
            </a:lvl1pPr>
            <a:lvl2pPr marL="735818" indent="-283007" defTabSz="915055" eaLnBrk="0" hangingPunct="0">
              <a:defRPr>
                <a:solidFill>
                  <a:schemeClr val="tx1"/>
                </a:solidFill>
                <a:latin typeface="Arial" pitchFamily="34" charset="0"/>
              </a:defRPr>
            </a:lvl2pPr>
            <a:lvl3pPr marL="1132027" indent="-226405" defTabSz="915055" eaLnBrk="0" hangingPunct="0">
              <a:defRPr>
                <a:solidFill>
                  <a:schemeClr val="tx1"/>
                </a:solidFill>
                <a:latin typeface="Arial" pitchFamily="34" charset="0"/>
              </a:defRPr>
            </a:lvl3pPr>
            <a:lvl4pPr marL="1584838" indent="-226405" defTabSz="915055" eaLnBrk="0" hangingPunct="0">
              <a:defRPr>
                <a:solidFill>
                  <a:schemeClr val="tx1"/>
                </a:solidFill>
                <a:latin typeface="Arial" pitchFamily="34" charset="0"/>
              </a:defRPr>
            </a:lvl4pPr>
            <a:lvl5pPr marL="2037649" indent="-226405" defTabSz="915055" eaLnBrk="0" hangingPunct="0">
              <a:defRPr>
                <a:solidFill>
                  <a:schemeClr val="tx1"/>
                </a:solidFill>
                <a:latin typeface="Arial" pitchFamily="34" charset="0"/>
              </a:defRPr>
            </a:lvl5pPr>
            <a:lvl6pPr marL="2490460" indent="-226405" defTabSz="915055" eaLnBrk="0" fontAlgn="base" hangingPunct="0">
              <a:spcBef>
                <a:spcPct val="0"/>
              </a:spcBef>
              <a:spcAft>
                <a:spcPct val="0"/>
              </a:spcAft>
              <a:defRPr>
                <a:solidFill>
                  <a:schemeClr val="tx1"/>
                </a:solidFill>
                <a:latin typeface="Arial" pitchFamily="34" charset="0"/>
              </a:defRPr>
            </a:lvl6pPr>
            <a:lvl7pPr marL="2943271" indent="-226405" defTabSz="915055" eaLnBrk="0" fontAlgn="base" hangingPunct="0">
              <a:spcBef>
                <a:spcPct val="0"/>
              </a:spcBef>
              <a:spcAft>
                <a:spcPct val="0"/>
              </a:spcAft>
              <a:defRPr>
                <a:solidFill>
                  <a:schemeClr val="tx1"/>
                </a:solidFill>
                <a:latin typeface="Arial" pitchFamily="34" charset="0"/>
              </a:defRPr>
            </a:lvl7pPr>
            <a:lvl8pPr marL="3396082" indent="-226405" defTabSz="915055" eaLnBrk="0" fontAlgn="base" hangingPunct="0">
              <a:spcBef>
                <a:spcPct val="0"/>
              </a:spcBef>
              <a:spcAft>
                <a:spcPct val="0"/>
              </a:spcAft>
              <a:defRPr>
                <a:solidFill>
                  <a:schemeClr val="tx1"/>
                </a:solidFill>
                <a:latin typeface="Arial" pitchFamily="34" charset="0"/>
              </a:defRPr>
            </a:lvl8pPr>
            <a:lvl9pPr marL="3848892" indent="-226405" defTabSz="915055" eaLnBrk="0" fontAlgn="base" hangingPunct="0">
              <a:spcBef>
                <a:spcPct val="0"/>
              </a:spcBef>
              <a:spcAft>
                <a:spcPct val="0"/>
              </a:spcAft>
              <a:defRPr>
                <a:solidFill>
                  <a:schemeClr val="tx1"/>
                </a:solidFill>
                <a:latin typeface="Arial" pitchFamily="34" charset="0"/>
              </a:defRPr>
            </a:lvl9pPr>
          </a:lstStyle>
          <a:p>
            <a:pPr eaLnBrk="1" hangingPunct="1"/>
            <a:fld id="{B944DDEC-8AD0-43C2-B364-E4BB1D22C13A}" type="slidenum">
              <a:rPr lang="en-US">
                <a:latin typeface="Times New Roman" pitchFamily="18" charset="0"/>
              </a:rPr>
              <a:pPr eaLnBrk="1" hangingPunct="1"/>
              <a:t>4</a:t>
            </a:fld>
            <a:endParaRPr lang="en-US">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increased prevalence of high blood pressure and increased severity in in African-Americans. It also tends to occur earlier in African Americans.</a:t>
            </a:r>
          </a:p>
          <a:p>
            <a:pPr eaLnBrk="1" hangingPunct="1"/>
            <a:r>
              <a:rPr lang="en-US" sz="1200" b="0" i="0" kern="1200" dirty="0" smtClean="0">
                <a:solidFill>
                  <a:schemeClr val="tx1"/>
                </a:solidFill>
                <a:effectLst/>
                <a:latin typeface="+mn-lt"/>
                <a:ea typeface="+mn-ea"/>
                <a:cs typeface="+mn-cs"/>
              </a:rPr>
              <a:t>NHANES: The age-adjusted prevalence of hypertension is 40.5% among non-Hispanic blacks, 27.4% among non-Hispanic whites, and 25.1% among Mexican Americans.</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2158030-955A-4F45-9927-7F77230A9D9C}" type="slidenum">
              <a:rPr lang="en-US" sz="1200"/>
              <a:pPr eaLnBrk="1" hangingPunct="1"/>
              <a:t>22</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r>
              <a:rPr lang="en-US" smtClean="0">
                <a:latin typeface="Arial" pitchFamily="34" charset="0"/>
              </a:rPr>
              <a:t>Losing weight if you are overweight is also something you probably would like to hear less about, but weight loss is very effective for blood pressure control. Even just a 10-20 pound weight loss can drop your blood pressure significantly. The good news is that if you follow the DASH diet and get more active, you may see the pounds slip away without even thinking about it.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Weight loss, sodium reduction, increased physical activity, and limited alcohol intake are established recommendations that reduce blood pressure (BP). Blood pressure often increases as weight increases. Losing just 10 pounds can help reduce your blood pressure. In general, the more weight you lose, the lower your blood pressure. Losing weight also makes any blood pressure medications you're taking more effective. You and your doctor can determine your target weight and the best way to achieve it.</a:t>
            </a:r>
          </a:p>
          <a:p>
            <a:r>
              <a:rPr lang="en-US" sz="1200" b="0" i="0" kern="1200" dirty="0" smtClean="0">
                <a:solidFill>
                  <a:schemeClr val="tx1"/>
                </a:solidFill>
                <a:effectLst/>
                <a:latin typeface="+mn-lt"/>
                <a:ea typeface="+mn-ea"/>
                <a:cs typeface="+mn-cs"/>
              </a:rPr>
              <a:t>It isn't easy to change your eating habits, but with these tips, you can adopt a healthy diet:</a:t>
            </a:r>
          </a:p>
          <a:p>
            <a:r>
              <a:rPr lang="en-US" sz="1200" b="1" i="0" kern="1200" dirty="0" smtClean="0">
                <a:solidFill>
                  <a:schemeClr val="tx1"/>
                </a:solidFill>
                <a:effectLst/>
                <a:latin typeface="+mn-lt"/>
                <a:ea typeface="+mn-ea"/>
                <a:cs typeface="+mn-cs"/>
              </a:rPr>
              <a:t>Keep a food diary.</a:t>
            </a:r>
            <a:r>
              <a:rPr lang="en-US" sz="1200" b="0" i="0" kern="1200" dirty="0" smtClean="0">
                <a:solidFill>
                  <a:schemeClr val="tx1"/>
                </a:solidFill>
                <a:effectLst/>
                <a:latin typeface="+mn-lt"/>
                <a:ea typeface="+mn-ea"/>
                <a:cs typeface="+mn-cs"/>
              </a:rPr>
              <a:t> Writing down what you eat, even for just a week, can shed surprising light on your true eating habits. Monitor what you eat, how much, when and why.</a:t>
            </a:r>
          </a:p>
          <a:p>
            <a:r>
              <a:rPr lang="en-US" sz="1200" b="1" i="0" kern="1200" dirty="0" smtClean="0">
                <a:solidFill>
                  <a:schemeClr val="tx1"/>
                </a:solidFill>
                <a:effectLst/>
                <a:latin typeface="+mn-lt"/>
                <a:ea typeface="+mn-ea"/>
                <a:cs typeface="+mn-cs"/>
              </a:rPr>
              <a:t>Consider boosting potassium.</a:t>
            </a:r>
            <a:r>
              <a:rPr lang="en-US" sz="1200" b="0" i="0" kern="1200" dirty="0" smtClean="0">
                <a:solidFill>
                  <a:schemeClr val="tx1"/>
                </a:solidFill>
                <a:effectLst/>
                <a:latin typeface="+mn-lt"/>
                <a:ea typeface="+mn-ea"/>
                <a:cs typeface="+mn-cs"/>
              </a:rPr>
              <a:t> Potassium can lessen the effects of sodium on blood pressure. The best source of potassium is food, such as fruits and vegetables, rather than supplements. Talk to your doctor about the potassium level that's best for you.</a:t>
            </a:r>
          </a:p>
          <a:p>
            <a:r>
              <a:rPr lang="en-US" sz="1200" b="1" i="0" kern="1200" dirty="0" smtClean="0">
                <a:solidFill>
                  <a:schemeClr val="tx1"/>
                </a:solidFill>
                <a:effectLst/>
                <a:latin typeface="+mn-lt"/>
                <a:ea typeface="+mn-ea"/>
                <a:cs typeface="+mn-cs"/>
              </a:rPr>
              <a:t>Be a smart shopper.</a:t>
            </a:r>
            <a:r>
              <a:rPr lang="en-US" sz="1200" b="0" i="0" kern="1200" dirty="0" smtClean="0">
                <a:solidFill>
                  <a:schemeClr val="tx1"/>
                </a:solidFill>
                <a:effectLst/>
                <a:latin typeface="+mn-lt"/>
                <a:ea typeface="+mn-ea"/>
                <a:cs typeface="+mn-cs"/>
              </a:rPr>
              <a:t> Make a shopping list before heading to the supermarket to avoid picking up junk food. Read food labels when you shop, and stick to your healthy-eating plan when you're dining out, too.</a:t>
            </a:r>
          </a:p>
          <a:p>
            <a:r>
              <a:rPr lang="en-US" sz="1200" b="1" i="0" kern="1200" dirty="0" smtClean="0">
                <a:solidFill>
                  <a:schemeClr val="tx1"/>
                </a:solidFill>
                <a:effectLst/>
                <a:latin typeface="+mn-lt"/>
                <a:ea typeface="+mn-ea"/>
                <a:cs typeface="+mn-cs"/>
              </a:rPr>
              <a:t>Cut yourself some slack.</a:t>
            </a:r>
            <a:r>
              <a:rPr lang="en-US" sz="1200" b="0" i="0" kern="1200" dirty="0" smtClean="0">
                <a:solidFill>
                  <a:schemeClr val="tx1"/>
                </a:solidFill>
                <a:effectLst/>
                <a:latin typeface="+mn-lt"/>
                <a:ea typeface="+mn-ea"/>
                <a:cs typeface="+mn-cs"/>
              </a:rPr>
              <a:t> Although the DASH diet is a lifelong eating guide, it doesn't mean you have to cut out all of the foods you love. It's OK to treat yourself occasionally to foods you wouldn't find on a DASH diet menu, like a candy bar or mashed potatoes with gravy.</a:t>
            </a:r>
          </a:p>
          <a:p>
            <a:endParaRPr lang="en-US" dirty="0"/>
          </a:p>
        </p:txBody>
      </p:sp>
      <p:sp>
        <p:nvSpPr>
          <p:cNvPr id="4" name="Slide Number Placeholder 3"/>
          <p:cNvSpPr>
            <a:spLocks noGrp="1"/>
          </p:cNvSpPr>
          <p:nvPr>
            <p:ph type="sldNum" sz="quarter" idx="10"/>
          </p:nvPr>
        </p:nvSpPr>
        <p:spPr/>
        <p:txBody>
          <a:bodyPr/>
          <a:lstStyle/>
          <a:p>
            <a:fld id="{F45F2AED-6545-413F-A99E-583235670291}" type="slidenum">
              <a:rPr lang="en-US" smtClean="0"/>
              <a:t>23</a:t>
            </a:fld>
            <a:endParaRPr lang="en-US"/>
          </a:p>
        </p:txBody>
      </p:sp>
    </p:spTree>
    <p:extLst>
      <p:ext uri="{BB962C8B-B14F-4D97-AF65-F5344CB8AC3E}">
        <p14:creationId xmlns:p14="http://schemas.microsoft.com/office/powerpoint/2010/main" val="763969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 DASH diet is physician-recommended for people with </a:t>
            </a:r>
            <a:r>
              <a:rPr lang="en-US" sz="1200" b="0" i="0" kern="1200" dirty="0" smtClean="0">
                <a:solidFill>
                  <a:schemeClr val="tx1"/>
                </a:solidFill>
                <a:effectLst/>
                <a:latin typeface="+mn-lt"/>
                <a:ea typeface="+mn-ea"/>
                <a:cs typeface="+mn-cs"/>
                <a:hlinkClick r:id="rId3"/>
              </a:rPr>
              <a:t>hypertension</a:t>
            </a:r>
            <a:r>
              <a:rPr lang="en-US" sz="1200" b="0" i="0" kern="1200" dirty="0" smtClean="0">
                <a:solidFill>
                  <a:schemeClr val="tx1"/>
                </a:solidFill>
                <a:effectLst/>
                <a:latin typeface="+mn-lt"/>
                <a:ea typeface="+mn-ea"/>
                <a:cs typeface="+mn-cs"/>
              </a:rPr>
              <a:t> (high blood pressure) or </a:t>
            </a:r>
            <a:r>
              <a:rPr lang="en-US" sz="1200" b="0" i="0" kern="1200" dirty="0" smtClean="0">
                <a:solidFill>
                  <a:schemeClr val="tx1"/>
                </a:solidFill>
                <a:effectLst/>
                <a:latin typeface="+mn-lt"/>
                <a:ea typeface="+mn-ea"/>
                <a:cs typeface="+mn-cs"/>
                <a:hlinkClick r:id="rId3"/>
              </a:rPr>
              <a:t>prehypertension</a:t>
            </a:r>
            <a:r>
              <a:rPr lang="en-US" sz="1200" b="0" i="0" kern="1200" dirty="0" smtClean="0">
                <a:solidFill>
                  <a:schemeClr val="tx1"/>
                </a:solidFill>
                <a:effectLst/>
                <a:latin typeface="+mn-lt"/>
                <a:ea typeface="+mn-ea"/>
                <a:cs typeface="+mn-cs"/>
              </a:rPr>
              <a:t>. The DASH diet eating plan has been proven to lower blood pressure in studies sponsored by the National Institutes of Health (</a:t>
            </a:r>
            <a:r>
              <a:rPr lang="en-US" sz="1200" b="1" i="0" kern="1200" dirty="0" smtClean="0">
                <a:solidFill>
                  <a:schemeClr val="tx1"/>
                </a:solidFill>
                <a:effectLst/>
                <a:latin typeface="+mn-lt"/>
                <a:ea typeface="+mn-ea"/>
                <a:cs typeface="+mn-cs"/>
              </a:rPr>
              <a:t>Dietary Approaches to Stop Hypertension</a:t>
            </a:r>
            <a:r>
              <a:rPr lang="en-US" sz="1200" b="0" i="0" kern="1200" dirty="0" smtClean="0">
                <a:solidFill>
                  <a:schemeClr val="tx1"/>
                </a:solidFill>
                <a:effectLst/>
                <a:latin typeface="+mn-lt"/>
                <a:ea typeface="+mn-ea"/>
                <a:cs typeface="+mn-cs"/>
              </a:rPr>
              <a:t>). In addition to being a low salt (or low sodium) plan, the DASH diet provides additional benefits to reduce blood pressure. It is based on an eating plan rich in fruits and vegetables, and low-fat or non-fat dairy, with whole grains. It is a high fiber, low to moderate fat diet, and is rich in potassium, calcium, and magnesium. The DASH diet is a healthy plan, designed for the </a:t>
            </a:r>
            <a:r>
              <a:rPr lang="en-US" sz="1200" b="0" i="0" kern="1200" dirty="0" smtClean="0">
                <a:solidFill>
                  <a:schemeClr val="tx1"/>
                </a:solidFill>
                <a:effectLst/>
                <a:latin typeface="+mn-lt"/>
                <a:ea typeface="+mn-ea"/>
                <a:cs typeface="+mn-cs"/>
                <a:hlinkClick r:id="rId4"/>
              </a:rPr>
              <a:t>whole family</a:t>
            </a:r>
            <a:r>
              <a:rPr lang="en-US" sz="1200" b="0" i="0" kern="1200" dirty="0" smtClean="0">
                <a:solidFill>
                  <a:schemeClr val="tx1"/>
                </a:solidFill>
                <a:effectLst/>
                <a:latin typeface="+mn-lt"/>
                <a:ea typeface="+mn-ea"/>
                <a:cs typeface="+mn-cs"/>
              </a:rPr>
              <a:t>. New </a:t>
            </a:r>
            <a:r>
              <a:rPr lang="en-US" sz="1200" b="0" i="0" kern="1200" dirty="0" smtClean="0">
                <a:solidFill>
                  <a:schemeClr val="tx1"/>
                </a:solidFill>
                <a:effectLst/>
                <a:latin typeface="+mn-lt"/>
                <a:ea typeface="+mn-ea"/>
                <a:cs typeface="+mn-cs"/>
                <a:hlinkClick r:id="rId5"/>
              </a:rPr>
              <a:t>research</a:t>
            </a:r>
            <a:r>
              <a:rPr lang="en-US" sz="1200" b="0" i="0" kern="1200" dirty="0" smtClean="0">
                <a:solidFill>
                  <a:schemeClr val="tx1"/>
                </a:solidFill>
                <a:effectLst/>
                <a:latin typeface="+mn-lt"/>
                <a:ea typeface="+mn-ea"/>
                <a:cs typeface="+mn-cs"/>
              </a:rPr>
              <a:t> continues to show additional health benefits of the plan.</a:t>
            </a:r>
          </a:p>
          <a:p>
            <a:r>
              <a:rPr lang="en-US" sz="1200" b="0" i="0" kern="1200" dirty="0" smtClean="0">
                <a:solidFill>
                  <a:schemeClr val="tx1"/>
                </a:solidFill>
                <a:effectLst/>
                <a:latin typeface="+mn-lt"/>
                <a:ea typeface="+mn-ea"/>
                <a:cs typeface="+mn-cs"/>
              </a:rPr>
              <a:t>In addition to being recommended by your physician, DASH is also endorsed by:</a:t>
            </a:r>
          </a:p>
          <a:p>
            <a:r>
              <a:rPr lang="en-US" sz="1200" b="0" i="0" kern="1200" dirty="0" smtClean="0">
                <a:solidFill>
                  <a:schemeClr val="tx1"/>
                </a:solidFill>
                <a:effectLst/>
                <a:latin typeface="+mn-lt"/>
                <a:ea typeface="+mn-ea"/>
                <a:cs typeface="+mn-cs"/>
              </a:rPr>
              <a:t>The National Heart, Lung, and Blood Institute (one of the National Institutes of Health, of the US Department of Health and Human Services)</a:t>
            </a:r>
          </a:p>
          <a:p>
            <a:r>
              <a:rPr lang="en-US" sz="1200" b="0" i="0" kern="1200" dirty="0" smtClean="0">
                <a:solidFill>
                  <a:schemeClr val="tx1"/>
                </a:solidFill>
                <a:effectLst/>
                <a:latin typeface="+mn-lt"/>
                <a:ea typeface="+mn-ea"/>
                <a:cs typeface="+mn-cs"/>
              </a:rPr>
              <a:t>The American Heart Association</a:t>
            </a:r>
          </a:p>
          <a:p>
            <a:r>
              <a:rPr lang="en-US" sz="1200" b="0" i="0" kern="1200" dirty="0" smtClean="0">
                <a:solidFill>
                  <a:schemeClr val="tx1"/>
                </a:solidFill>
                <a:effectLst/>
                <a:latin typeface="+mn-lt"/>
                <a:ea typeface="+mn-ea"/>
                <a:cs typeface="+mn-cs"/>
              </a:rPr>
              <a:t>The 2010 Dietary Guidelines for Americans</a:t>
            </a:r>
          </a:p>
          <a:p>
            <a:r>
              <a:rPr lang="en-US" sz="1200" b="0" i="0" kern="1200" dirty="0" smtClean="0">
                <a:solidFill>
                  <a:schemeClr val="tx1"/>
                </a:solidFill>
                <a:effectLst/>
                <a:latin typeface="+mn-lt"/>
                <a:ea typeface="+mn-ea"/>
                <a:cs typeface="+mn-cs"/>
              </a:rPr>
              <a:t>US guidelines for treatment of high blood pressure</a:t>
            </a:r>
          </a:p>
          <a:p>
            <a:r>
              <a:rPr lang="en-US" sz="1200" b="0" i="0" kern="1200" dirty="0" smtClean="0">
                <a:solidFill>
                  <a:schemeClr val="tx1"/>
                </a:solidFill>
                <a:effectLst/>
                <a:latin typeface="+mn-lt"/>
                <a:ea typeface="+mn-ea"/>
                <a:cs typeface="+mn-cs"/>
              </a:rPr>
              <a:t>and, the DASH diet formed the basis for the USDA MyPyramid.</a:t>
            </a:r>
          </a:p>
          <a:p>
            <a:endParaRPr lang="en-US" dirty="0"/>
          </a:p>
        </p:txBody>
      </p:sp>
      <p:sp>
        <p:nvSpPr>
          <p:cNvPr id="4" name="Slide Number Placeholder 3"/>
          <p:cNvSpPr>
            <a:spLocks noGrp="1"/>
          </p:cNvSpPr>
          <p:nvPr>
            <p:ph type="sldNum" sz="quarter" idx="10"/>
          </p:nvPr>
        </p:nvSpPr>
        <p:spPr/>
        <p:txBody>
          <a:bodyPr/>
          <a:lstStyle/>
          <a:p>
            <a:fld id="{F45F2AED-6545-413F-A99E-583235670291}" type="slidenum">
              <a:rPr lang="en-US" smtClean="0"/>
              <a:t>24</a:t>
            </a:fld>
            <a:endParaRPr lang="en-US"/>
          </a:p>
        </p:txBody>
      </p:sp>
    </p:spTree>
    <p:extLst>
      <p:ext uri="{BB962C8B-B14F-4D97-AF65-F5344CB8AC3E}">
        <p14:creationId xmlns:p14="http://schemas.microsoft.com/office/powerpoint/2010/main" val="492133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lvl1pPr defTabSz="915055" eaLnBrk="0" hangingPunct="0">
              <a:defRPr>
                <a:solidFill>
                  <a:schemeClr val="tx1"/>
                </a:solidFill>
                <a:latin typeface="Arial" pitchFamily="34" charset="0"/>
              </a:defRPr>
            </a:lvl1pPr>
            <a:lvl2pPr marL="735818" indent="-283007" defTabSz="915055" eaLnBrk="0" hangingPunct="0">
              <a:defRPr>
                <a:solidFill>
                  <a:schemeClr val="tx1"/>
                </a:solidFill>
                <a:latin typeface="Arial" pitchFamily="34" charset="0"/>
              </a:defRPr>
            </a:lvl2pPr>
            <a:lvl3pPr marL="1132027" indent="-226405" defTabSz="915055" eaLnBrk="0" hangingPunct="0">
              <a:defRPr>
                <a:solidFill>
                  <a:schemeClr val="tx1"/>
                </a:solidFill>
                <a:latin typeface="Arial" pitchFamily="34" charset="0"/>
              </a:defRPr>
            </a:lvl3pPr>
            <a:lvl4pPr marL="1584838" indent="-226405" defTabSz="915055" eaLnBrk="0" hangingPunct="0">
              <a:defRPr>
                <a:solidFill>
                  <a:schemeClr val="tx1"/>
                </a:solidFill>
                <a:latin typeface="Arial" pitchFamily="34" charset="0"/>
              </a:defRPr>
            </a:lvl4pPr>
            <a:lvl5pPr marL="2037649" indent="-226405" defTabSz="915055" eaLnBrk="0" hangingPunct="0">
              <a:defRPr>
                <a:solidFill>
                  <a:schemeClr val="tx1"/>
                </a:solidFill>
                <a:latin typeface="Arial" pitchFamily="34" charset="0"/>
              </a:defRPr>
            </a:lvl5pPr>
            <a:lvl6pPr marL="2490460" indent="-226405" defTabSz="915055" eaLnBrk="0" fontAlgn="base" hangingPunct="0">
              <a:spcBef>
                <a:spcPct val="0"/>
              </a:spcBef>
              <a:spcAft>
                <a:spcPct val="0"/>
              </a:spcAft>
              <a:defRPr>
                <a:solidFill>
                  <a:schemeClr val="tx1"/>
                </a:solidFill>
                <a:latin typeface="Arial" pitchFamily="34" charset="0"/>
              </a:defRPr>
            </a:lvl6pPr>
            <a:lvl7pPr marL="2943271" indent="-226405" defTabSz="915055" eaLnBrk="0" fontAlgn="base" hangingPunct="0">
              <a:spcBef>
                <a:spcPct val="0"/>
              </a:spcBef>
              <a:spcAft>
                <a:spcPct val="0"/>
              </a:spcAft>
              <a:defRPr>
                <a:solidFill>
                  <a:schemeClr val="tx1"/>
                </a:solidFill>
                <a:latin typeface="Arial" pitchFamily="34" charset="0"/>
              </a:defRPr>
            </a:lvl7pPr>
            <a:lvl8pPr marL="3396082" indent="-226405" defTabSz="915055" eaLnBrk="0" fontAlgn="base" hangingPunct="0">
              <a:spcBef>
                <a:spcPct val="0"/>
              </a:spcBef>
              <a:spcAft>
                <a:spcPct val="0"/>
              </a:spcAft>
              <a:defRPr>
                <a:solidFill>
                  <a:schemeClr val="tx1"/>
                </a:solidFill>
                <a:latin typeface="Arial" pitchFamily="34" charset="0"/>
              </a:defRPr>
            </a:lvl8pPr>
            <a:lvl9pPr marL="3848892" indent="-226405" defTabSz="915055" eaLnBrk="0" fontAlgn="base" hangingPunct="0">
              <a:spcBef>
                <a:spcPct val="0"/>
              </a:spcBef>
              <a:spcAft>
                <a:spcPct val="0"/>
              </a:spcAft>
              <a:defRPr>
                <a:solidFill>
                  <a:schemeClr val="tx1"/>
                </a:solidFill>
                <a:latin typeface="Arial" pitchFamily="34" charset="0"/>
              </a:defRPr>
            </a:lvl9pPr>
          </a:lstStyle>
          <a:p>
            <a:pPr eaLnBrk="1" hangingPunct="1"/>
            <a:fld id="{0CF8BF88-8683-4F72-96EE-7B781082C498}" type="slidenum">
              <a:rPr lang="en-US">
                <a:latin typeface="Times New Roman" pitchFamily="18" charset="0"/>
              </a:rPr>
              <a:pPr eaLnBrk="1" hangingPunct="1"/>
              <a:t>25</a:t>
            </a:fld>
            <a:endParaRPr lang="en-US">
              <a:latin typeface="Times New Roman" pitchFamily="18" charset="0"/>
            </a:endParaRPr>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Many studies of nutrition and high blood pressure have looked at individual nutrient supplements. DASH is unique because it examined effect of dietary patterns. With their much higher burden in terms of hypertension and cardiovascular disease compared to whites, AFRICAN AMERICANS could likely realize the greatest gains from improved diet quality.                   </a:t>
            </a:r>
          </a:p>
          <a:p>
            <a:pPr eaLnBrk="1" hangingPunct="1"/>
            <a:r>
              <a:rPr lang="en-US" dirty="0" smtClean="0"/>
              <a:t>The DASH diet can be also be incorporated into any diet for those with diabetes. It emphasizes an eating plan that is low in saturated fat, cholesterol, and total fat and higher in fruits, vegetables, and low-fat dairy foods. It also is lower in sodium than many dietary patterns.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lvl1pPr defTabSz="915055" eaLnBrk="0" hangingPunct="0">
              <a:defRPr>
                <a:solidFill>
                  <a:schemeClr val="tx1"/>
                </a:solidFill>
                <a:latin typeface="Arial" pitchFamily="34" charset="0"/>
              </a:defRPr>
            </a:lvl1pPr>
            <a:lvl2pPr marL="735818" indent="-283007" defTabSz="915055" eaLnBrk="0" hangingPunct="0">
              <a:defRPr>
                <a:solidFill>
                  <a:schemeClr val="tx1"/>
                </a:solidFill>
                <a:latin typeface="Arial" pitchFamily="34" charset="0"/>
              </a:defRPr>
            </a:lvl2pPr>
            <a:lvl3pPr marL="1132027" indent="-226405" defTabSz="915055" eaLnBrk="0" hangingPunct="0">
              <a:defRPr>
                <a:solidFill>
                  <a:schemeClr val="tx1"/>
                </a:solidFill>
                <a:latin typeface="Arial" pitchFamily="34" charset="0"/>
              </a:defRPr>
            </a:lvl3pPr>
            <a:lvl4pPr marL="1584838" indent="-226405" defTabSz="915055" eaLnBrk="0" hangingPunct="0">
              <a:defRPr>
                <a:solidFill>
                  <a:schemeClr val="tx1"/>
                </a:solidFill>
                <a:latin typeface="Arial" pitchFamily="34" charset="0"/>
              </a:defRPr>
            </a:lvl4pPr>
            <a:lvl5pPr marL="2037649" indent="-226405" defTabSz="915055" eaLnBrk="0" hangingPunct="0">
              <a:defRPr>
                <a:solidFill>
                  <a:schemeClr val="tx1"/>
                </a:solidFill>
                <a:latin typeface="Arial" pitchFamily="34" charset="0"/>
              </a:defRPr>
            </a:lvl5pPr>
            <a:lvl6pPr marL="2490460" indent="-226405" defTabSz="915055" eaLnBrk="0" fontAlgn="base" hangingPunct="0">
              <a:spcBef>
                <a:spcPct val="0"/>
              </a:spcBef>
              <a:spcAft>
                <a:spcPct val="0"/>
              </a:spcAft>
              <a:defRPr>
                <a:solidFill>
                  <a:schemeClr val="tx1"/>
                </a:solidFill>
                <a:latin typeface="Arial" pitchFamily="34" charset="0"/>
              </a:defRPr>
            </a:lvl6pPr>
            <a:lvl7pPr marL="2943271" indent="-226405" defTabSz="915055" eaLnBrk="0" fontAlgn="base" hangingPunct="0">
              <a:spcBef>
                <a:spcPct val="0"/>
              </a:spcBef>
              <a:spcAft>
                <a:spcPct val="0"/>
              </a:spcAft>
              <a:defRPr>
                <a:solidFill>
                  <a:schemeClr val="tx1"/>
                </a:solidFill>
                <a:latin typeface="Arial" pitchFamily="34" charset="0"/>
              </a:defRPr>
            </a:lvl7pPr>
            <a:lvl8pPr marL="3396082" indent="-226405" defTabSz="915055" eaLnBrk="0" fontAlgn="base" hangingPunct="0">
              <a:spcBef>
                <a:spcPct val="0"/>
              </a:spcBef>
              <a:spcAft>
                <a:spcPct val="0"/>
              </a:spcAft>
              <a:defRPr>
                <a:solidFill>
                  <a:schemeClr val="tx1"/>
                </a:solidFill>
                <a:latin typeface="Arial" pitchFamily="34" charset="0"/>
              </a:defRPr>
            </a:lvl8pPr>
            <a:lvl9pPr marL="3848892" indent="-226405" defTabSz="915055" eaLnBrk="0" fontAlgn="base" hangingPunct="0">
              <a:spcBef>
                <a:spcPct val="0"/>
              </a:spcBef>
              <a:spcAft>
                <a:spcPct val="0"/>
              </a:spcAft>
              <a:defRPr>
                <a:solidFill>
                  <a:schemeClr val="tx1"/>
                </a:solidFill>
                <a:latin typeface="Arial" pitchFamily="34" charset="0"/>
              </a:defRPr>
            </a:lvl9pPr>
          </a:lstStyle>
          <a:p>
            <a:pPr eaLnBrk="1" hangingPunct="1"/>
            <a:fld id="{AC11DEB5-94E1-4BA8-9E50-908D0CB5AB84}" type="slidenum">
              <a:rPr lang="en-US">
                <a:latin typeface="Times New Roman" pitchFamily="18" charset="0"/>
              </a:rPr>
              <a:pPr eaLnBrk="1" hangingPunct="1"/>
              <a:t>26</a:t>
            </a:fld>
            <a:endParaRPr lang="en-US">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smtClean="0"/>
              <a:t>Potassium Health Claim</a:t>
            </a:r>
          </a:p>
          <a:p>
            <a:pPr eaLnBrk="1" hangingPunct="1"/>
            <a:r>
              <a:rPr lang="en-US" smtClean="0"/>
              <a:t>FDA announced that after October 31, 2000 that manufacturers whose foods met the criteria, could claim on the label, “Diets containing foods that are good sources of potassium and low in sodium may reduce the risk of high blood pressure and stroke.”</a:t>
            </a:r>
          </a:p>
          <a:p>
            <a:pPr eaLnBrk="1" hangingPunct="1"/>
            <a:endParaRPr lang="en-US" smtClean="0"/>
          </a:p>
          <a:p>
            <a:pPr eaLnBrk="1" hangingPunct="1"/>
            <a:r>
              <a:rPr lang="en-US" smtClean="0"/>
              <a:t>Qualifying foods must be a “good source” of potassium (10% or more of the DV of 3500mg), and be low in sodium, low fat and low saturated fat and low cholesterol.</a:t>
            </a:r>
          </a:p>
          <a:p>
            <a:pPr eaLnBrk="1" hangingPunct="1"/>
            <a:endParaRPr lang="en-US" smtClean="0"/>
          </a:p>
          <a:p>
            <a:pPr eaLnBrk="1" hangingPunct="1"/>
            <a:r>
              <a:rPr lang="en-US" smtClean="0"/>
              <a:t>It’s important to note that under the provisions of the FDA Modernization Act of 1997, a manufacturer may submit notification of a health claim based on an authoritative statement from an appropriate scientific body of the US government of the NAS or any of it’s subdivisions.</a:t>
            </a:r>
          </a:p>
          <a:p>
            <a:pPr eaLnBrk="1" hangingPunct="1"/>
            <a:endParaRPr lang="en-US" smtClean="0"/>
          </a:p>
          <a:p>
            <a:pPr eaLnBrk="1" hangingPunct="1"/>
            <a:r>
              <a:rPr lang="en-US" smtClean="0"/>
              <a:t>If FDA does not act to prohibit or modify such a claim, it may be used 120 days after receipt of the claim.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Epidemiologic evidence suggests that magnesium may play an important role in regulating blood pressure. Diets that provide plenty of fruits and vegetables, which are good sources of potassium and magnesium, are consistently associated with lower blood pressure. The DASH study (Dietary Approaches to Stop Hypertension), a human clinical trial, suggested that high blood pressure could be significantly lowered by a diet that emphasizes fruits, vegetables, and low fat dairy foods. Such a diet will be high in magnesium, potassium, and calcium, and low in sodium and fat.</a:t>
            </a:r>
            <a:endParaRPr lang="en-US" dirty="0"/>
          </a:p>
        </p:txBody>
      </p:sp>
      <p:sp>
        <p:nvSpPr>
          <p:cNvPr id="4" name="Slide Number Placeholder 3"/>
          <p:cNvSpPr>
            <a:spLocks noGrp="1"/>
          </p:cNvSpPr>
          <p:nvPr>
            <p:ph type="sldNum" sz="quarter" idx="10"/>
          </p:nvPr>
        </p:nvSpPr>
        <p:spPr/>
        <p:txBody>
          <a:bodyPr/>
          <a:lstStyle/>
          <a:p>
            <a:fld id="{F45F2AED-6545-413F-A99E-583235670291}" type="slidenum">
              <a:rPr lang="en-US" smtClean="0"/>
              <a:t>27</a:t>
            </a:fld>
            <a:endParaRPr lang="en-US"/>
          </a:p>
        </p:txBody>
      </p:sp>
    </p:spTree>
    <p:extLst>
      <p:ext uri="{BB962C8B-B14F-4D97-AF65-F5344CB8AC3E}">
        <p14:creationId xmlns:p14="http://schemas.microsoft.com/office/powerpoint/2010/main" val="1151364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2004, according to a study published in Journal of the National Cancer Institute, drinking two glasses of milk </a:t>
            </a:r>
          </a:p>
          <a:p>
            <a:r>
              <a:rPr lang="en-US" dirty="0" smtClean="0"/>
              <a:t>per day decreases the risk of colorectal cancer by 12 percent.</a:t>
            </a:r>
          </a:p>
          <a:p>
            <a:r>
              <a:rPr lang="en-US" dirty="0" smtClean="0"/>
              <a:t>The National Institute of Child Health and Human Development released new blood pressure guidelines </a:t>
            </a:r>
          </a:p>
          <a:p>
            <a:r>
              <a:rPr lang="en-US" dirty="0" smtClean="0"/>
              <a:t>for children. The guidelines, published in Pediatrics, recommended prevention by incorporating a healthy </a:t>
            </a:r>
          </a:p>
          <a:p>
            <a:r>
              <a:rPr lang="en-US" dirty="0" smtClean="0"/>
              <a:t>diet that includes </a:t>
            </a:r>
            <a:r>
              <a:rPr lang="en-US" dirty="0" err="1" smtClean="0"/>
              <a:t>lowfat</a:t>
            </a:r>
            <a:r>
              <a:rPr lang="en-US" dirty="0" smtClean="0"/>
              <a:t> dairy.</a:t>
            </a:r>
          </a:p>
          <a:p>
            <a:r>
              <a:rPr lang="en-US" dirty="0" smtClean="0"/>
              <a:t>The Surgeon General’s Report on Osteoporosis and Bone Health suggests that the recent rise in bone </a:t>
            </a:r>
          </a:p>
          <a:p>
            <a:r>
              <a:rPr lang="en-US" dirty="0" smtClean="0"/>
              <a:t>diseases among men and women of all ages and ethnicities is linked to the decline in the nutritional </a:t>
            </a:r>
          </a:p>
          <a:p>
            <a:r>
              <a:rPr lang="en-US" dirty="0" smtClean="0"/>
              <a:t>quality of American’s diets. The report recommends lifestyle changes for all Americans – through regular </a:t>
            </a:r>
          </a:p>
          <a:p>
            <a:r>
              <a:rPr lang="en-US" dirty="0" smtClean="0"/>
              <a:t>physical activity and consumption of calcium- and vitamin D-rich foods, such as milk, cheese and yogurt, </a:t>
            </a:r>
          </a:p>
          <a:p>
            <a:r>
              <a:rPr lang="en-US" dirty="0" smtClean="0"/>
              <a:t>each day.</a:t>
            </a:r>
          </a:p>
          <a:p>
            <a:r>
              <a:rPr lang="en-US" dirty="0" smtClean="0"/>
              <a:t>In 2005, the ﬁrst study to look at the effects of food intake on blood pressure in children appears in </a:t>
            </a:r>
          </a:p>
          <a:p>
            <a:r>
              <a:rPr lang="en-US" dirty="0" smtClean="0"/>
              <a:t>Epidemiology. The researchers found that children who consistently ate more servings of dairy foods, </a:t>
            </a:r>
          </a:p>
          <a:p>
            <a:r>
              <a:rPr lang="en-US" dirty="0" smtClean="0"/>
              <a:t>fruits and vegetables had the lowest blood pressure over time.</a:t>
            </a:r>
          </a:p>
          <a:p>
            <a:r>
              <a:rPr lang="en-US" sz="1200" b="0" i="0" kern="1200" dirty="0" smtClean="0">
                <a:solidFill>
                  <a:schemeClr val="tx1"/>
                </a:solidFill>
                <a:effectLst/>
                <a:latin typeface="+mn-lt"/>
                <a:ea typeface="+mn-ea"/>
                <a:cs typeface="+mn-cs"/>
              </a:rPr>
              <a:t>Several clinical trials have demonstrated a relationship between increased calcium intakes and both lower blood pressure and risk of hypertension. In the Women's Health Study, calcium intake was inversely associated with risk of hypertension in middle-aged and older women. Calcium's effects on blood pressure might depend upon the population being studied. </a:t>
            </a:r>
          </a:p>
          <a:p>
            <a:endParaRPr lang="en-US" dirty="0"/>
          </a:p>
        </p:txBody>
      </p:sp>
      <p:sp>
        <p:nvSpPr>
          <p:cNvPr id="4" name="Slide Number Placeholder 3"/>
          <p:cNvSpPr>
            <a:spLocks noGrp="1"/>
          </p:cNvSpPr>
          <p:nvPr>
            <p:ph type="sldNum" sz="quarter" idx="10"/>
          </p:nvPr>
        </p:nvSpPr>
        <p:spPr/>
        <p:txBody>
          <a:bodyPr/>
          <a:lstStyle/>
          <a:p>
            <a:fld id="{F45F2AED-6545-413F-A99E-583235670291}" type="slidenum">
              <a:rPr lang="en-US" smtClean="0"/>
              <a:t>28</a:t>
            </a:fld>
            <a:endParaRPr lang="en-US"/>
          </a:p>
        </p:txBody>
      </p:sp>
    </p:spTree>
    <p:extLst>
      <p:ext uri="{BB962C8B-B14F-4D97-AF65-F5344CB8AC3E}">
        <p14:creationId xmlns:p14="http://schemas.microsoft.com/office/powerpoint/2010/main" val="297578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Homocysteine</a:t>
            </a:r>
            <a:r>
              <a:rPr lang="en-US" dirty="0" smtClean="0"/>
              <a:t> is an amino acid that is synthesized in the body and at high levels it can increase the</a:t>
            </a:r>
            <a:r>
              <a:rPr lang="en-US" baseline="0" dirty="0" smtClean="0"/>
              <a:t> risk for cardiovascular disease. </a:t>
            </a:r>
            <a:r>
              <a:rPr lang="en-US" baseline="0" dirty="0" err="1" smtClean="0"/>
              <a:t>Homocysteine</a:t>
            </a:r>
            <a:r>
              <a:rPr lang="en-US" baseline="0" dirty="0" smtClean="0"/>
              <a:t> is used to synthesize an amino acid methionine in the body with an adequate intake of B vitamins such as folic acid (from greens), B12 (from animal sources and intestinal synthesis), and pyridoxine (whole grains, vegetables, fruits). </a:t>
            </a:r>
            <a:r>
              <a:rPr lang="en-US" dirty="0" smtClean="0"/>
              <a:t> </a:t>
            </a:r>
            <a:endParaRPr lang="en-US" dirty="0"/>
          </a:p>
        </p:txBody>
      </p:sp>
      <p:sp>
        <p:nvSpPr>
          <p:cNvPr id="4" name="Slide Number Placeholder 3"/>
          <p:cNvSpPr>
            <a:spLocks noGrp="1"/>
          </p:cNvSpPr>
          <p:nvPr>
            <p:ph type="sldNum" sz="quarter" idx="10"/>
          </p:nvPr>
        </p:nvSpPr>
        <p:spPr/>
        <p:txBody>
          <a:bodyPr/>
          <a:lstStyle/>
          <a:p>
            <a:fld id="{F45F2AED-6545-413F-A99E-583235670291}" type="slidenum">
              <a:rPr lang="en-US" smtClean="0"/>
              <a:t>29</a:t>
            </a:fld>
            <a:endParaRPr lang="en-US"/>
          </a:p>
        </p:txBody>
      </p:sp>
    </p:spTree>
    <p:extLst>
      <p:ext uri="{BB962C8B-B14F-4D97-AF65-F5344CB8AC3E}">
        <p14:creationId xmlns:p14="http://schemas.microsoft.com/office/powerpoint/2010/main" val="4156335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a:t>
            </a:r>
            <a:r>
              <a:rPr lang="en-US" baseline="0" dirty="0" smtClean="0"/>
              <a:t> serving based on the DASH diet. Based on a 2000 calorie diet, a person should consume 6-8 servings of grains, with half of them being whole grain; 4-5 servings of vegetables; 4-5 servings of fruit; 2-3 servings of low fat or fat free dairy; 6 or less servings of meat, poultry of fish; 4-5 servings of nuts, seeds or legumes a week; 2-3 servings of fats and oils, 5 or less servings of sweets and added sugars; and limit sodium to 2300 mg.  </a:t>
            </a:r>
            <a:endParaRPr lang="en-US" dirty="0"/>
          </a:p>
        </p:txBody>
      </p:sp>
      <p:sp>
        <p:nvSpPr>
          <p:cNvPr id="4" name="Slide Number Placeholder 3"/>
          <p:cNvSpPr>
            <a:spLocks noGrp="1"/>
          </p:cNvSpPr>
          <p:nvPr>
            <p:ph type="sldNum" sz="quarter" idx="10"/>
          </p:nvPr>
        </p:nvSpPr>
        <p:spPr/>
        <p:txBody>
          <a:bodyPr/>
          <a:lstStyle/>
          <a:p>
            <a:fld id="{F45F2AED-6545-413F-A99E-583235670291}" type="slidenum">
              <a:rPr lang="en-US" smtClean="0"/>
              <a:t>30</a:t>
            </a:fld>
            <a:endParaRPr lang="en-US"/>
          </a:p>
        </p:txBody>
      </p:sp>
    </p:spTree>
    <p:extLst>
      <p:ext uri="{BB962C8B-B14F-4D97-AF65-F5344CB8AC3E}">
        <p14:creationId xmlns:p14="http://schemas.microsoft.com/office/powerpoint/2010/main" val="2922524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2F7BF2-0ECF-4545-B15A-D1C6004DB4B1}" type="slidenum">
              <a:rPr lang="en-US" sz="1200"/>
              <a:pPr eaLnBrk="1" hangingPunct="1"/>
              <a:t>31</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r>
              <a:rPr lang="en-US" smtClean="0">
                <a:latin typeface="Arial" pitchFamily="34" charset="0"/>
              </a:rPr>
              <a:t>Now let’s look at the specifics of the DASH diet. As I said, it really emphasizes fruits and vegetables. While 5 a day is a nice start, this study actually found 8 servings a day is even better. That sounds like a lot, but if you have 2 servings of fruits and/or vegetables at each meal, plus one serving at two snacks you have hit your daily quota. Remember servings are not huge. </a:t>
            </a:r>
            <a:r>
              <a:rPr lang="en-US" b="1" smtClean="0">
                <a:latin typeface="Arial" pitchFamily="34" charset="0"/>
              </a:rPr>
              <a:t>(Show food models of vegetables or fruits or actual food portioned appropriately) </a:t>
            </a:r>
            <a:r>
              <a:rPr lang="en-US" smtClean="0">
                <a:latin typeface="Arial" pitchFamily="34" charset="0"/>
              </a:rPr>
              <a:t>One serving is ½ cup cooked vegetable or fruit, 1 cup raw or a medium piece of fresh fruit. The study also found that getting 3 servings of low fat or non-fat dairy products also was beneficial. A serving would be 8 ounces of skim or reduced fat milk, 1 cup low fat or non-fat yogurt or 1 ½ ounces of reduced fat cheese. </a:t>
            </a:r>
          </a:p>
          <a:p>
            <a:r>
              <a:rPr lang="en-US" smtClean="0">
                <a:latin typeface="Arial" pitchFamily="34" charset="0"/>
              </a:rPr>
              <a:t>Again by adding one serving to each meal, you could meet the goal. The study also found that using nuts, seeds and dried beans as meat substitutes 4-5 times per week also seemed to lower blood pressure.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50938" y="692150"/>
            <a:ext cx="4556125" cy="3416300"/>
          </a:xfrm>
          <a:ln cap="flat"/>
        </p:spPr>
      </p:sp>
      <p:sp>
        <p:nvSpPr>
          <p:cNvPr id="32771" name="Rectangle 3"/>
          <p:cNvSpPr>
            <a:spLocks noGrp="1" noChangeArrowheads="1"/>
          </p:cNvSpPr>
          <p:nvPr>
            <p:ph type="body" idx="1"/>
          </p:nvPr>
        </p:nvSpPr>
        <p:spPr>
          <a:noFill/>
        </p:spPr>
        <p:txBody>
          <a:bodyPr/>
          <a:lstStyle/>
          <a:p>
            <a:r>
              <a:rPr lang="en-US" sz="1200" b="1" i="0" kern="1200" dirty="0" smtClean="0">
                <a:solidFill>
                  <a:schemeClr val="tx1"/>
                </a:solidFill>
                <a:effectLst/>
                <a:latin typeface="+mn-lt"/>
                <a:ea typeface="+mn-ea"/>
                <a:cs typeface="+mn-cs"/>
              </a:rPr>
              <a:t>What is high blood pressure?</a:t>
            </a:r>
          </a:p>
          <a:p>
            <a:r>
              <a:rPr lang="en-US" sz="1200" b="0" i="0" kern="1200" dirty="0" smtClean="0">
                <a:solidFill>
                  <a:schemeClr val="tx1"/>
                </a:solidFill>
                <a:effectLst/>
                <a:latin typeface="+mn-lt"/>
                <a:ea typeface="+mn-ea"/>
                <a:cs typeface="+mn-cs"/>
              </a:rPr>
              <a:t>Blood pressure measures the force of blood against the walls of the blood vessels. Extra fluid in the body increases the amount of fluid in blood vessels and makes blood pressure higher. Narrow, stiff, or clogged blood vessels also raise blood pressure.</a:t>
            </a:r>
          </a:p>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EC5768-C8E8-479E-8C20-EEDC48A55CB6}" type="slidenum">
              <a:rPr lang="en-US" sz="1200"/>
              <a:pPr eaLnBrk="1" hangingPunct="1"/>
              <a:t>32</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en-US" smtClean="0">
                <a:latin typeface="Arial" pitchFamily="34" charset="0"/>
              </a:rPr>
              <a:t>DASH also substituted whole grain breads and cereals for breads and grains that were highly processed. These whole grains provide beneficial magnesium and fiber. Meat, fish and poultry servings were kept small – no more than 3 ounces per meal to control fat and cholesterol. </a:t>
            </a:r>
            <a:r>
              <a:rPr lang="en-US" b="1" smtClean="0">
                <a:latin typeface="Arial" pitchFamily="34" charset="0"/>
              </a:rPr>
              <a:t>(Show food model of portion sizes) </a:t>
            </a:r>
            <a:r>
              <a:rPr lang="en-US" smtClean="0">
                <a:latin typeface="Arial" pitchFamily="34" charset="0"/>
              </a:rPr>
              <a:t>Very little added fat was recommended and what fat was added was from soft or liquid margarines or liquid vegetable oils which are lower in cholesterol, saturated fat and trans fatty acids.</a:t>
            </a:r>
          </a:p>
          <a:p>
            <a:r>
              <a:rPr lang="en-US" b="1" smtClean="0">
                <a:latin typeface="Arial" pitchFamily="34" charset="0"/>
              </a:rPr>
              <a:t>Activity: Divide the group into smaller groups of 3 people. Have each group plan either a breakfast, lunch or dinner using the DASH recommendations. Have recorder from each group write down on a piece of paper from a flip chart what they plan. Tape the planned meals on the wall. Have each report to the whole group what they decided. Then have the entire group suggest snack ideas to round out the day.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8EB3EC-C0D2-40C9-BDE6-88461D5DE000}" type="slidenum">
              <a:rPr lang="en-US" sz="1200"/>
              <a:pPr eaLnBrk="1" hangingPunct="1"/>
              <a:t>33</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r>
              <a:rPr lang="en-US" smtClean="0">
                <a:latin typeface="Arial" pitchFamily="34" charset="0"/>
              </a:rPr>
              <a:t>As I said, DASH was even more effective if the sodium level was restricted to around 2400 milligrams per day. Frankly that is not very high, and most people would have to make some big changes in their cooking and eating habits to hit that level, but it can be done. Your “Cutting the Salt” handout details what you can do to reduce your sodium intake. While your food at first will taste rather bland, in just 2-3 weeks you will be surprise how salty food begins to taste bad. You will begin to enjoy the real flavor of food instead of the overwhelming taste of salt.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B1E530-2C04-43B1-B0D4-FE70510AC967}" type="slidenum">
              <a:rPr lang="en-US" sz="1200"/>
              <a:pPr eaLnBrk="1" hangingPunct="1"/>
              <a:t>34</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smtClean="0">
                <a:latin typeface="Arial" pitchFamily="34" charset="0"/>
              </a:rPr>
              <a:t>Of course the most obvious way to lower your sodium intake is to take the salt shaker off the table. Another is to either cut in half or leave out entirely the table salt added to recipes like quick breads, casseroles, cooked vegetables and  even the water you cook pasta in. Most frozen vegetables, unless they have a sauce, are relatively low in sodium if you don’t add salt. Canned vegetables, however, can be very high in sodium. If you must use canned, rinse them in a colander for one minute and then cook them in fresh water. Season vegetables, meats, chicken, fish and casseroles with a squeeze of lemon or a tablespoon of table wine instead of salt. Lemon juice and wine both naturally contain potassium chloride which is what is used in most salt substitutes. But don’t use cooking wine, it contains salt!  Your handout also lists some common spices and herbs you can use instead of salt in various foods. Can any of you recommend another herb or spice that seems to enhance a favorite food or dish of yours? Finally, make soups and stews without salt, or at least half the salt, and let them blend overnight to enhance their flavors without so much salt.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50938" y="692150"/>
            <a:ext cx="4556125" cy="3416300"/>
          </a:xfrm>
          <a:ln cap="flat"/>
        </p:spPr>
      </p:sp>
      <p:sp>
        <p:nvSpPr>
          <p:cNvPr id="51203" name="Rectangle 3"/>
          <p:cNvSpPr>
            <a:spLocks noGrp="1" noChangeArrowheads="1"/>
          </p:cNvSpPr>
          <p:nvPr>
            <p:ph type="body" idx="1"/>
          </p:nvPr>
        </p:nvSpPr>
        <p:spPr>
          <a:noFill/>
        </p:spPr>
        <p:txBody>
          <a:bodyPr/>
          <a:lstStyle/>
          <a:p>
            <a:r>
              <a:rPr lang="en-US" smtClean="0"/>
              <a:t>Most  Americans eat way to much salt in their diets.  The current recommendation is to consume less than 2.4 grams of sodium a day.  2 grams of sodium is equal to 1 teaspoon of salt.  All our bodies actually need is 500 mg or ¼ teaspoon.  Americans consume on the average 4000 to 6000 mg of sodium a day.  For a person with high blood pressure the doctor my recommend a 1500 mg sodium diet.  These low sodium diets can keep blood pressure from rising and help medications work better.  </a:t>
            </a:r>
          </a:p>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79F8E1-3FCE-4C37-859C-77FD1C876596}" type="slidenum">
              <a:rPr lang="en-US" sz="1200"/>
              <a:pPr eaLnBrk="1" hangingPunct="1"/>
              <a:t>36</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r>
              <a:rPr lang="en-US" dirty="0" smtClean="0">
                <a:latin typeface="Arial" pitchFamily="34" charset="0"/>
              </a:rPr>
              <a:t>If you look at the nutrition label of most convenience foods, you will see that many are very high in sodium. Also if you get nutrition information on foods we eat at restaurants, they are very high. IF you seriously want to cut the sodium level in your diet you need to eat convenience foods that are lower in sodium and eat out less often. In fact, you may want to eat out only once a week if that often.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C0A72ED-E812-47CB-8F57-D89B557E3079}" type="slidenum">
              <a:rPr lang="en-US" sz="1200"/>
              <a:pPr eaLnBrk="1" hangingPunct="1"/>
              <a:t>37</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r>
              <a:rPr lang="en-US" b="1" smtClean="0">
                <a:latin typeface="Arial" pitchFamily="34" charset="0"/>
              </a:rPr>
              <a:t>Activity: Hand out food labels with a variety of sodium levels. Include lower sodium and regular canned soups, instant and regular cooked cereals, Healthy Choice and regular frozen entrees, regular and low sodium canned and frozen vegetables, cottage cheese and natural cheese, regular and reduced sodium soy sauce, regular, reduced sodium and low sodium bouillon. </a:t>
            </a:r>
            <a:r>
              <a:rPr lang="en-US" smtClean="0">
                <a:latin typeface="Arial" pitchFamily="34" charset="0"/>
              </a:rPr>
              <a:t>Sodium makes up ½ the molecule of table salt and it seems to be what raises some people’s blood pressure. The goal is to consume an average of 2400 milligrams or less per day. Use the food label to choose foods that are lower in sodium. Look at the labels I’ve given you. Do any of you have a food that says it is low sodium or reduced in sodium? Foods that are low sodium contain less than 140 milligrams of sodium. Very low sodium foods contain 35 milligrams or less. However a reduced sodium food onlly has its sodium reduced by at least 25% from the amount found in the regular product. For example, tell me how much sodium is in the reduced soy sauce and bouillon versus the regular soy sauce and bouillon. That is still pretty high, right? The Nutrition Facts label lists the total milligrams of sodium and the Daily Value. The Daily Value tells you the % of the total recommended 2400 milligrams for the day the product provides. If the Daily Value is 5% or less, it is a very low sodium food. If it is 10-19%, it is moderately high and over 20% means the food is very high in sodium. Look at your labels and tell me whether your food is low, medium or high in sodium. To really keep your sodium intake low, try to select more foods with less than 10% of the Daily Value and balance higher sodium foods with lower sodium foods.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lvl1pPr defTabSz="915055" eaLnBrk="0" hangingPunct="0">
              <a:defRPr>
                <a:solidFill>
                  <a:schemeClr val="tx1"/>
                </a:solidFill>
                <a:latin typeface="Arial" pitchFamily="34" charset="0"/>
              </a:defRPr>
            </a:lvl1pPr>
            <a:lvl2pPr marL="735818" indent="-283007" defTabSz="915055" eaLnBrk="0" hangingPunct="0">
              <a:defRPr>
                <a:solidFill>
                  <a:schemeClr val="tx1"/>
                </a:solidFill>
                <a:latin typeface="Arial" pitchFamily="34" charset="0"/>
              </a:defRPr>
            </a:lvl2pPr>
            <a:lvl3pPr marL="1132027" indent="-226405" defTabSz="915055" eaLnBrk="0" hangingPunct="0">
              <a:defRPr>
                <a:solidFill>
                  <a:schemeClr val="tx1"/>
                </a:solidFill>
                <a:latin typeface="Arial" pitchFamily="34" charset="0"/>
              </a:defRPr>
            </a:lvl3pPr>
            <a:lvl4pPr marL="1584838" indent="-226405" defTabSz="915055" eaLnBrk="0" hangingPunct="0">
              <a:defRPr>
                <a:solidFill>
                  <a:schemeClr val="tx1"/>
                </a:solidFill>
                <a:latin typeface="Arial" pitchFamily="34" charset="0"/>
              </a:defRPr>
            </a:lvl4pPr>
            <a:lvl5pPr marL="2037649" indent="-226405" defTabSz="915055" eaLnBrk="0" hangingPunct="0">
              <a:defRPr>
                <a:solidFill>
                  <a:schemeClr val="tx1"/>
                </a:solidFill>
                <a:latin typeface="Arial" pitchFamily="34" charset="0"/>
              </a:defRPr>
            </a:lvl5pPr>
            <a:lvl6pPr marL="2490460" indent="-226405" defTabSz="915055" eaLnBrk="0" fontAlgn="base" hangingPunct="0">
              <a:spcBef>
                <a:spcPct val="0"/>
              </a:spcBef>
              <a:spcAft>
                <a:spcPct val="0"/>
              </a:spcAft>
              <a:defRPr>
                <a:solidFill>
                  <a:schemeClr val="tx1"/>
                </a:solidFill>
                <a:latin typeface="Arial" pitchFamily="34" charset="0"/>
              </a:defRPr>
            </a:lvl6pPr>
            <a:lvl7pPr marL="2943271" indent="-226405" defTabSz="915055" eaLnBrk="0" fontAlgn="base" hangingPunct="0">
              <a:spcBef>
                <a:spcPct val="0"/>
              </a:spcBef>
              <a:spcAft>
                <a:spcPct val="0"/>
              </a:spcAft>
              <a:defRPr>
                <a:solidFill>
                  <a:schemeClr val="tx1"/>
                </a:solidFill>
                <a:latin typeface="Arial" pitchFamily="34" charset="0"/>
              </a:defRPr>
            </a:lvl7pPr>
            <a:lvl8pPr marL="3396082" indent="-226405" defTabSz="915055" eaLnBrk="0" fontAlgn="base" hangingPunct="0">
              <a:spcBef>
                <a:spcPct val="0"/>
              </a:spcBef>
              <a:spcAft>
                <a:spcPct val="0"/>
              </a:spcAft>
              <a:defRPr>
                <a:solidFill>
                  <a:schemeClr val="tx1"/>
                </a:solidFill>
                <a:latin typeface="Arial" pitchFamily="34" charset="0"/>
              </a:defRPr>
            </a:lvl8pPr>
            <a:lvl9pPr marL="3848892" indent="-226405" defTabSz="915055" eaLnBrk="0" fontAlgn="base" hangingPunct="0">
              <a:spcBef>
                <a:spcPct val="0"/>
              </a:spcBef>
              <a:spcAft>
                <a:spcPct val="0"/>
              </a:spcAft>
              <a:defRPr>
                <a:solidFill>
                  <a:schemeClr val="tx1"/>
                </a:solidFill>
                <a:latin typeface="Arial" pitchFamily="34" charset="0"/>
              </a:defRPr>
            </a:lvl9pPr>
          </a:lstStyle>
          <a:p>
            <a:pPr eaLnBrk="1" hangingPunct="1"/>
            <a:fld id="{A2FE13AB-6FFF-498C-93F6-4F5DFFBD4A38}" type="slidenum">
              <a:rPr lang="en-US">
                <a:latin typeface="Times New Roman" pitchFamily="18" charset="0"/>
              </a:rPr>
              <a:pPr eaLnBrk="1" hangingPunct="1"/>
              <a:t>38</a:t>
            </a:fld>
            <a:endParaRPr lang="en-US">
              <a:latin typeface="Times New Roman" pitchFamily="18" charset="0"/>
            </a:endParaRPr>
          </a:p>
        </p:txBody>
      </p:sp>
      <p:sp>
        <p:nvSpPr>
          <p:cNvPr id="46083" name="Rectangle 2"/>
          <p:cNvSpPr>
            <a:spLocks noGrp="1" noRot="1" noChangeAspect="1" noChangeArrowheads="1" noTextEdit="1"/>
          </p:cNvSpPr>
          <p:nvPr>
            <p:ph type="sldImg"/>
          </p:nvPr>
        </p:nvSpPr>
        <p:spPr>
          <a:xfrm>
            <a:off x="1144588" y="685800"/>
            <a:ext cx="4570412" cy="3429000"/>
          </a:xfrm>
          <a:ln/>
        </p:spPr>
      </p:sp>
      <p:sp>
        <p:nvSpPr>
          <p:cNvPr id="46084" name="Rectangle 3"/>
          <p:cNvSpPr>
            <a:spLocks noGrp="1" noChangeArrowheads="1"/>
          </p:cNvSpPr>
          <p:nvPr>
            <p:ph type="body" idx="1"/>
          </p:nvPr>
        </p:nvSpPr>
        <p:spPr>
          <a:noFill/>
        </p:spPr>
        <p:txBody>
          <a:bodyPr lIns="91423" tIns="45711" rIns="91423" bIns="45711"/>
          <a:lstStyle/>
          <a:p>
            <a:r>
              <a:rPr lang="en-US" sz="2000" dirty="0" smtClean="0"/>
              <a:t>Look for the amount of sodium in foods by finding on the Nutrition Facts Label.</a:t>
            </a:r>
          </a:p>
          <a:p>
            <a:r>
              <a:rPr lang="en-US" sz="2000" dirty="0" smtClean="0"/>
              <a:t>Choose foods that have lower amount of sodium based</a:t>
            </a:r>
            <a:r>
              <a:rPr lang="en-US" sz="2000" baseline="0" dirty="0" smtClean="0"/>
              <a:t> on the label</a:t>
            </a:r>
            <a:r>
              <a:rPr lang="en-US" sz="2000" dirty="0" smtClean="0"/>
              <a:t>.  </a:t>
            </a:r>
            <a:endParaRPr lang="en-US" sz="20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0938" y="692150"/>
            <a:ext cx="4556125" cy="3416300"/>
          </a:xfrm>
          <a:ln cap="flat"/>
        </p:spPr>
      </p:sp>
      <p:sp>
        <p:nvSpPr>
          <p:cNvPr id="53251" name="Rectangle 3"/>
          <p:cNvSpPr>
            <a:spLocks noGrp="1" noChangeArrowheads="1"/>
          </p:cNvSpPr>
          <p:nvPr>
            <p:ph type="body" idx="1"/>
          </p:nvPr>
        </p:nvSpPr>
        <p:spPr>
          <a:noFill/>
        </p:spPr>
        <p:txBody>
          <a:bodyPr/>
          <a:lstStyle/>
          <a:p>
            <a:r>
              <a:rPr lang="en-US" sz="1200" b="0" i="0" kern="1200" dirty="0" smtClean="0">
                <a:solidFill>
                  <a:schemeClr val="tx1"/>
                </a:solidFill>
                <a:effectLst/>
                <a:latin typeface="+mn-lt"/>
                <a:ea typeface="+mn-ea"/>
                <a:cs typeface="+mn-cs"/>
              </a:rPr>
              <a:t>Physical activity not only helps control your blood pressure, it also helps you manage your weight, strengthen your heart and manage your stress level. A healthy weight, a strong heart and general emotional health are all good for your blood pressure.</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A44194-D436-4B8A-BE92-B6D20B03B0B2}" type="slidenum">
              <a:rPr lang="en-US" sz="1200"/>
              <a:pPr eaLnBrk="1" hangingPunct="1"/>
              <a:t>40</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US" smtClean="0">
                <a:latin typeface="Arial" pitchFamily="34" charset="0"/>
              </a:rPr>
              <a:t>Being more active is very important for controlling your blood pressure. I am sure some of you wish we’d quit talking about exercise, but we can’t deny the facts – those who are more physically active usually stay younger and healthier. Now we say you need to be physically active at least 5 days a week for 30 minutes a day total. The 30 minutes can be divided into smaller segments of 10-15 minutes so you can work it in better, but there is no denying activity counts as much as healthy food when controlling your blood pressure. Just don’t try to be an Olympic athlete. Do less than you think you can at first, and gradually increase your time and intensity over a few weeks.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Regular physical activity helps improve your overall health and fitness, and reduces your risk for many chronic diseases.</a:t>
            </a:r>
          </a:p>
          <a:p>
            <a:r>
              <a:rPr lang="en-US" sz="1200" b="0" i="0" kern="1200" dirty="0" smtClean="0">
                <a:solidFill>
                  <a:schemeClr val="tx1"/>
                </a:solidFill>
                <a:effectLst/>
                <a:latin typeface="+mn-lt"/>
                <a:ea typeface="+mn-ea"/>
                <a:cs typeface="+mn-cs"/>
              </a:rPr>
              <a:t>or Important Health Benefits</a:t>
            </a:r>
          </a:p>
          <a:p>
            <a:r>
              <a:rPr lang="en-US" sz="1200" b="1" i="0" kern="1200" dirty="0" smtClean="0">
                <a:solidFill>
                  <a:schemeClr val="tx1"/>
                </a:solidFill>
                <a:effectLst/>
                <a:latin typeface="+mn-lt"/>
                <a:ea typeface="+mn-ea"/>
                <a:cs typeface="+mn-cs"/>
              </a:rPr>
              <a:t>Adults need at least: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 hours and 30 minutes (150 minutes) of </a:t>
            </a:r>
            <a:r>
              <a:rPr lang="en-US" sz="1200" b="0" i="0" u="sng" kern="1200" dirty="0" smtClean="0">
                <a:solidFill>
                  <a:schemeClr val="tx1"/>
                </a:solidFill>
                <a:effectLst/>
                <a:latin typeface="+mn-lt"/>
                <a:ea typeface="+mn-ea"/>
                <a:cs typeface="+mn-cs"/>
                <a:hlinkClick r:id="rId3"/>
              </a:rPr>
              <a:t>moderate-intensity aerobic activity</a:t>
            </a:r>
            <a:r>
              <a:rPr lang="en-US" sz="1200" b="0" i="0" kern="1200" dirty="0" smtClean="0">
                <a:solidFill>
                  <a:schemeClr val="tx1"/>
                </a:solidFill>
                <a:effectLst/>
                <a:latin typeface="+mn-lt"/>
                <a:ea typeface="+mn-ea"/>
                <a:cs typeface="+mn-cs"/>
              </a:rPr>
              <a:t> (i.e., brisk walking) every week </a:t>
            </a:r>
            <a:r>
              <a:rPr lang="en-US" sz="1200" b="1" i="0" kern="1200" dirty="0" smtClean="0">
                <a:solidFill>
                  <a:schemeClr val="tx1"/>
                </a:solidFill>
                <a:effectLst/>
                <a:latin typeface="+mn-lt"/>
                <a:ea typeface="+mn-ea"/>
                <a:cs typeface="+mn-cs"/>
              </a:rPr>
              <a:t>and </a:t>
            </a:r>
            <a:r>
              <a:rPr lang="en-US" sz="1200" b="0" i="0" u="sng" kern="1200" dirty="0" smtClean="0">
                <a:solidFill>
                  <a:schemeClr val="tx1"/>
                </a:solidFill>
                <a:effectLst/>
                <a:latin typeface="+mn-lt"/>
                <a:ea typeface="+mn-ea"/>
                <a:cs typeface="+mn-cs"/>
                <a:hlinkClick r:id="rId4"/>
              </a:rPr>
              <a:t>muscle-strengthening activities</a:t>
            </a:r>
            <a:r>
              <a:rPr lang="en-US" sz="1200" b="0" i="0" kern="1200" dirty="0" smtClean="0">
                <a:solidFill>
                  <a:schemeClr val="tx1"/>
                </a:solidFill>
                <a:effectLst/>
                <a:latin typeface="+mn-lt"/>
                <a:ea typeface="+mn-ea"/>
                <a:cs typeface="+mn-cs"/>
              </a:rPr>
              <a:t> on 2 or more days a week that work all major muscle groups (legs, hips, back, abdomen, chest,  shoulders, and arms).</a:t>
            </a:r>
          </a:p>
          <a:p>
            <a:r>
              <a:rPr lang="en-US" sz="1200" b="0" i="0" kern="1200" dirty="0" smtClean="0">
                <a:solidFill>
                  <a:schemeClr val="tx1"/>
                </a:solidFill>
                <a:effectLst/>
                <a:latin typeface="+mn-lt"/>
                <a:ea typeface="+mn-ea"/>
                <a:cs typeface="+mn-cs"/>
              </a:rPr>
              <a:t>1 hour and 15 minutes (75 minutes) of </a:t>
            </a:r>
            <a:r>
              <a:rPr lang="en-US" sz="1200" b="0" i="0" u="sng" kern="1200" dirty="0" smtClean="0">
                <a:solidFill>
                  <a:schemeClr val="tx1"/>
                </a:solidFill>
                <a:effectLst/>
                <a:latin typeface="+mn-lt"/>
                <a:ea typeface="+mn-ea"/>
                <a:cs typeface="+mn-cs"/>
                <a:hlinkClick r:id="rId3"/>
              </a:rPr>
              <a:t>vigorous-intensity aerobic activity</a:t>
            </a:r>
            <a:r>
              <a:rPr lang="en-US" sz="1200" b="0" i="0" kern="1200" dirty="0" smtClean="0">
                <a:solidFill>
                  <a:schemeClr val="tx1"/>
                </a:solidFill>
                <a:effectLst/>
                <a:latin typeface="+mn-lt"/>
                <a:ea typeface="+mn-ea"/>
                <a:cs typeface="+mn-cs"/>
              </a:rPr>
              <a:t> (i.e., jogging or running) every week </a:t>
            </a:r>
            <a:r>
              <a:rPr lang="en-US" sz="1200" b="1" i="0" kern="1200" dirty="0" smtClean="0">
                <a:solidFill>
                  <a:schemeClr val="tx1"/>
                </a:solidFill>
                <a:effectLst/>
                <a:latin typeface="+mn-lt"/>
                <a:ea typeface="+mn-ea"/>
                <a:cs typeface="+mn-cs"/>
              </a:rPr>
              <a:t>and </a:t>
            </a:r>
            <a:r>
              <a:rPr lang="en-US" sz="1200" b="0" i="0" u="sng" kern="1200" dirty="0" smtClean="0">
                <a:solidFill>
                  <a:schemeClr val="tx1"/>
                </a:solidFill>
                <a:effectLst/>
                <a:latin typeface="+mn-lt"/>
                <a:ea typeface="+mn-ea"/>
                <a:cs typeface="+mn-cs"/>
                <a:hlinkClick r:id="rId4"/>
              </a:rPr>
              <a:t>muscle-strengthening activities</a:t>
            </a:r>
            <a:r>
              <a:rPr lang="en-US" sz="1200" b="0" i="0" kern="1200" dirty="0" smtClean="0">
                <a:solidFill>
                  <a:schemeClr val="tx1"/>
                </a:solidFill>
                <a:effectLst/>
                <a:latin typeface="+mn-lt"/>
                <a:ea typeface="+mn-ea"/>
                <a:cs typeface="+mn-cs"/>
              </a:rPr>
              <a:t> on 2 or more days a week that work all major muscle groups (legs, hips, back, abdomen, chest,  shoulders, and arms).</a:t>
            </a:r>
          </a:p>
          <a:p>
            <a:r>
              <a:rPr lang="en-US" sz="1200" b="0" i="0" kern="1200" dirty="0" smtClean="0">
                <a:solidFill>
                  <a:schemeClr val="tx1"/>
                </a:solidFill>
                <a:effectLst/>
                <a:latin typeface="+mn-lt"/>
                <a:ea typeface="+mn-ea"/>
                <a:cs typeface="+mn-cs"/>
              </a:rPr>
              <a:t> An equivalent mix of moderate- and vigorous-intensity </a:t>
            </a:r>
            <a:r>
              <a:rPr lang="en-US" sz="1200" b="0" i="0" u="sng" kern="1200" dirty="0" smtClean="0">
                <a:solidFill>
                  <a:schemeClr val="tx1"/>
                </a:solidFill>
                <a:effectLst/>
                <a:latin typeface="+mn-lt"/>
                <a:ea typeface="+mn-ea"/>
                <a:cs typeface="+mn-cs"/>
                <a:hlinkClick r:id="rId3"/>
              </a:rPr>
              <a:t>aerobic activity</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and </a:t>
            </a:r>
            <a:r>
              <a:rPr lang="en-US" sz="1200" b="0" i="0" u="sng" kern="1200" dirty="0" smtClean="0">
                <a:solidFill>
                  <a:schemeClr val="tx1"/>
                </a:solidFill>
                <a:effectLst/>
                <a:latin typeface="+mn-lt"/>
                <a:ea typeface="+mn-ea"/>
                <a:cs typeface="+mn-cs"/>
                <a:hlinkClick r:id="rId4"/>
              </a:rPr>
              <a:t>muscle-strengthening activities</a:t>
            </a:r>
            <a:r>
              <a:rPr lang="en-US" sz="1200" b="0" i="0" kern="1200" dirty="0" smtClean="0">
                <a:solidFill>
                  <a:schemeClr val="tx1"/>
                </a:solidFill>
                <a:effectLst/>
                <a:latin typeface="+mn-lt"/>
                <a:ea typeface="+mn-ea"/>
                <a:cs typeface="+mn-cs"/>
              </a:rPr>
              <a:t> on 2 or more days a week that work all major muscle groups (legs, hips, back, abdomen, chest,  shoulders, and arms).</a:t>
            </a:r>
            <a:endParaRPr lang="en-US" dirty="0"/>
          </a:p>
        </p:txBody>
      </p:sp>
      <p:sp>
        <p:nvSpPr>
          <p:cNvPr id="4" name="Slide Number Placeholder 3"/>
          <p:cNvSpPr>
            <a:spLocks noGrp="1"/>
          </p:cNvSpPr>
          <p:nvPr>
            <p:ph type="sldNum" sz="quarter" idx="10"/>
          </p:nvPr>
        </p:nvSpPr>
        <p:spPr/>
        <p:txBody>
          <a:bodyPr/>
          <a:lstStyle/>
          <a:p>
            <a:fld id="{F45F2AED-6545-413F-A99E-583235670291}" type="slidenum">
              <a:rPr lang="en-US" smtClean="0"/>
              <a:t>41</a:t>
            </a:fld>
            <a:endParaRPr lang="en-US"/>
          </a:p>
        </p:txBody>
      </p:sp>
    </p:spTree>
    <p:extLst>
      <p:ext uri="{BB962C8B-B14F-4D97-AF65-F5344CB8AC3E}">
        <p14:creationId xmlns:p14="http://schemas.microsoft.com/office/powerpoint/2010/main" val="2467982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50938" y="692150"/>
            <a:ext cx="4556125" cy="3416300"/>
          </a:xfrm>
          <a:ln cap="flat"/>
        </p:spPr>
      </p:sp>
      <p:sp>
        <p:nvSpPr>
          <p:cNvPr id="33795" name="Rectangle 3"/>
          <p:cNvSpPr>
            <a:spLocks noGrp="1" noChangeArrowheads="1"/>
          </p:cNvSpPr>
          <p:nvPr>
            <p:ph type="body" idx="1"/>
          </p:nvPr>
        </p:nvSpPr>
        <p:spPr>
          <a:noFill/>
        </p:spPr>
        <p:txBody>
          <a:bodyPr/>
          <a:lstStyle/>
          <a:p>
            <a:r>
              <a:rPr lang="en-US" smtClean="0"/>
              <a:t>High blood pressure increases your chance for getting heart disease and kidney disease  or for having a stroke.  It is especially dangerous because it has no warning signs or symptoms.  It is estimated that one in every four Americans has high blood pressure.  Once it develops it can last a lifetime.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Benefits of Physical Activity</a:t>
            </a:r>
          </a:p>
          <a:p>
            <a:r>
              <a:rPr lang="en-US" sz="1200" b="0" i="0" kern="1200" dirty="0" smtClean="0">
                <a:solidFill>
                  <a:schemeClr val="tx1"/>
                </a:solidFill>
                <a:effectLst/>
                <a:latin typeface="+mn-lt"/>
                <a:ea typeface="+mn-ea"/>
                <a:cs typeface="+mn-cs"/>
              </a:rPr>
              <a:t>Regular physical activity is one of the most important things you can do for your health. It can help:</a:t>
            </a:r>
          </a:p>
          <a:p>
            <a:r>
              <a:rPr lang="en-US" sz="1200" b="0" i="0" u="none" strike="noStrike" kern="1200" dirty="0" smtClean="0">
                <a:solidFill>
                  <a:schemeClr val="tx1"/>
                </a:solidFill>
                <a:effectLst/>
                <a:latin typeface="+mn-lt"/>
                <a:ea typeface="+mn-ea"/>
                <a:cs typeface="+mn-cs"/>
                <a:hlinkClick r:id="rId3"/>
              </a:rPr>
              <a:t>Control your weight</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4"/>
              </a:rPr>
              <a:t>Reduce your risk of cardiovascular disease</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5"/>
              </a:rPr>
              <a:t>Reduce your risk for type 2 diabetes and metabolic syndrome</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6"/>
              </a:rPr>
              <a:t>Reduce your risk of some cancers</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7"/>
              </a:rPr>
              <a:t>Strengthen your bones and muscles</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8"/>
              </a:rPr>
              <a:t>Improve your mental health and mood</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9"/>
              </a:rPr>
              <a:t>Improve your ability to do daily activities and prevent falls, if you're an older adult</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10"/>
              </a:rPr>
              <a:t>Increase your chances of living longer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you're not sure about becoming active or boosting your level of physical activity because you're afraid of getting hurt, the good news is that </a:t>
            </a:r>
            <a:r>
              <a:rPr lang="en-US" sz="1200" b="1" i="0" kern="1200" dirty="0" smtClean="0">
                <a:solidFill>
                  <a:schemeClr val="tx1"/>
                </a:solidFill>
                <a:effectLst/>
                <a:latin typeface="+mn-lt"/>
                <a:ea typeface="+mn-ea"/>
                <a:cs typeface="+mn-cs"/>
              </a:rPr>
              <a:t>moderate-intensity aerobic activity</a:t>
            </a:r>
            <a:r>
              <a:rPr lang="en-US" sz="1200" b="0" i="0" kern="1200" dirty="0" smtClean="0">
                <a:solidFill>
                  <a:schemeClr val="tx1"/>
                </a:solidFill>
                <a:effectLst/>
                <a:latin typeface="+mn-lt"/>
                <a:ea typeface="+mn-ea"/>
                <a:cs typeface="+mn-cs"/>
              </a:rPr>
              <a:t>, like brisk walking, is generally </a:t>
            </a:r>
            <a:r>
              <a:rPr lang="en-US" sz="1200" b="1" i="0" kern="1200" dirty="0" smtClean="0">
                <a:solidFill>
                  <a:schemeClr val="tx1"/>
                </a:solidFill>
                <a:effectLst/>
                <a:latin typeface="+mn-lt"/>
                <a:ea typeface="+mn-ea"/>
                <a:cs typeface="+mn-cs"/>
              </a:rPr>
              <a:t>safe for most people</a:t>
            </a:r>
            <a:r>
              <a:rPr lang="en-US" sz="1200" b="0" i="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45F2AED-6545-413F-A99E-583235670291}" type="slidenum">
              <a:rPr lang="en-US" smtClean="0"/>
              <a:t>42</a:t>
            </a:fld>
            <a:endParaRPr lang="en-US"/>
          </a:p>
        </p:txBody>
      </p:sp>
    </p:spTree>
    <p:extLst>
      <p:ext uri="{BB962C8B-B14F-4D97-AF65-F5344CB8AC3E}">
        <p14:creationId xmlns:p14="http://schemas.microsoft.com/office/powerpoint/2010/main" val="3706928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D2F066F-A58A-41DB-81B0-B9A1D5CF6C60}" type="slidenum">
              <a:rPr lang="en-US" sz="1200"/>
              <a:pPr eaLnBrk="1" hangingPunct="1"/>
              <a:t>43</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r>
              <a:rPr lang="en-US" smtClean="0">
                <a:latin typeface="Arial" pitchFamily="34" charset="0"/>
              </a:rPr>
              <a:t>Fortunately the activity doesn’t have to be too strenuous. Good examples are brisk walking (15 minutes a mile is good), house cleaning, lawn care (no rider mowers), gardening, swimming, cycling, walking a golf course (getting in and out of the cart doesn’t count), racket sports like tennis and racket ball and dancing. Add some lively music to your walk or chores and you may be surprised how much faster you do them and how much more fun it is. It is also wise to enlist others to do these activities with you since you are more likely to stick with them if you have a partner.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0FF09F-B3F8-4CDA-904D-F415D98BD192}" type="slidenum">
              <a:rPr lang="en-US" sz="1200"/>
              <a:pPr eaLnBrk="1" hangingPunct="1"/>
              <a:t>44</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US" smtClean="0">
                <a:latin typeface="Arial" pitchFamily="34" charset="0"/>
              </a:rPr>
              <a:t>This slide says it all. Each time you smoke your heart has to work harder and your blood pressure goes up. Not smoking is the best thing you can do for your cardiovascular system. Most people have to stop smoking at least 3 times before they can really quit for good so don’t give up. See your doctor and the Lung Association for help.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50938" y="692150"/>
            <a:ext cx="4556125" cy="3416300"/>
          </a:xfrm>
          <a:ln cap="flat"/>
        </p:spPr>
      </p:sp>
      <p:sp>
        <p:nvSpPr>
          <p:cNvPr id="55299" name="Rectangle 3"/>
          <p:cNvSpPr>
            <a:spLocks noGrp="1" noChangeArrowheads="1"/>
          </p:cNvSpPr>
          <p:nvPr>
            <p:ph type="body" idx="1"/>
          </p:nvPr>
        </p:nvSpPr>
        <p:spPr>
          <a:noFill/>
        </p:spPr>
        <p:txBody>
          <a:bodyPr/>
          <a:lstStyle/>
          <a:p>
            <a:r>
              <a:rPr lang="en-US" dirty="0" smtClean="0"/>
              <a:t>Smoking injures blood vessel walls and speeds up the process of hardening of the arteries.  Smoking causes shrinking of the arteries and restricted blood flow. So even though it doesn’t cause high blood pressure it is a bad idea for anyone, especially those with high blood pressure.  Once you quit, your risk of having a heart attack is reduced after one year.</a:t>
            </a:r>
          </a:p>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50938" y="692150"/>
            <a:ext cx="4556125" cy="3416300"/>
          </a:xfrm>
          <a:ln cap="flat"/>
        </p:spPr>
      </p:sp>
      <p:sp>
        <p:nvSpPr>
          <p:cNvPr id="54275" name="Rectangle 3"/>
          <p:cNvSpPr>
            <a:spLocks noGrp="1" noChangeArrowheads="1"/>
          </p:cNvSpPr>
          <p:nvPr>
            <p:ph type="body" idx="1"/>
          </p:nvPr>
        </p:nvSpPr>
        <p:spPr>
          <a:noFill/>
        </p:spPr>
        <p:txBody>
          <a:bodyPr/>
          <a:lstStyle/>
          <a:p>
            <a:r>
              <a:rPr lang="en-US" sz="1200" b="0" i="0" kern="1200" dirty="0" smtClean="0">
                <a:solidFill>
                  <a:schemeClr val="tx1"/>
                </a:solidFill>
                <a:effectLst/>
                <a:latin typeface="+mn-lt"/>
                <a:ea typeface="+mn-ea"/>
                <a:cs typeface="+mn-cs"/>
              </a:rPr>
              <a:t>Alcohol can be both good and bad for your health. In small amounts, it can potentially lower your blood pressure by 2 to 4 mm Hg. But that protective effect is lost if you drink too much alcohol — generally more than one drink a day for women and more than two a day for men. Also, if you don't normally drink alcohol, you shouldn't start drinking as a way to lower your blood pressure. There's more potential harm than benefit to drinking alcohol.</a:t>
            </a:r>
          </a:p>
          <a:p>
            <a:r>
              <a:rPr lang="en-US" sz="1200" b="0" i="0" kern="1200" dirty="0" smtClean="0">
                <a:solidFill>
                  <a:schemeClr val="tx1"/>
                </a:solidFill>
                <a:effectLst/>
                <a:latin typeface="+mn-lt"/>
                <a:ea typeface="+mn-ea"/>
                <a:cs typeface="+mn-cs"/>
              </a:rPr>
              <a:t>If you drink more than moderate amounts of it, alcohol can actually raise blood pressure by several points. It can also reduce the effectiveness of high blood pressure medications.</a:t>
            </a:r>
          </a:p>
          <a:p>
            <a:r>
              <a:rPr lang="en-US" b="1" dirty="0" smtClean="0"/>
              <a:t>Alcohol Quiz:</a:t>
            </a:r>
          </a:p>
          <a:p>
            <a:r>
              <a:rPr lang="en-US" dirty="0" smtClean="0"/>
              <a:t>People with high blood pressure don’t have to limit the amount of alcoholic beverages they drink.  False – alcoholic beverages raise blood pressure.</a:t>
            </a:r>
          </a:p>
          <a:p>
            <a:r>
              <a:rPr lang="en-US" dirty="0" smtClean="0"/>
              <a:t>Alcoholic drinks contain calories which is another good reason to cut back on them if you are trying to lose weight and control high blood pressure.  True, 5 </a:t>
            </a:r>
            <a:r>
              <a:rPr lang="en-US" dirty="0" err="1" smtClean="0"/>
              <a:t>oz</a:t>
            </a:r>
            <a:r>
              <a:rPr lang="en-US" dirty="0" smtClean="0"/>
              <a:t> of wine = 100 calories.</a:t>
            </a:r>
          </a:p>
          <a:p>
            <a:r>
              <a:rPr lang="en-US" dirty="0" smtClean="0"/>
              <a:t>A 12 ounce beer counts as one drink the same as 5 ounces of wine or 1.5 ounce of whiskey.  True – They are all considered one drink.  The beer is 150 calories, the others are 100 calories.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552DCD-C25E-4DB5-A7B9-52A179F3F3C2}" type="slidenum">
              <a:rPr lang="en-US" sz="1200"/>
              <a:pPr eaLnBrk="1" hangingPunct="1"/>
              <a:t>47</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And try to stop smoking, control your weight, get more active and take your high blood pressure medicine every day. </a:t>
            </a:r>
            <a:r>
              <a:rPr lang="en-US" dirty="0" smtClean="0"/>
              <a:t>The best treatment is prevention.  Adopt a healthy life by:  following a healthy eating pattern.  Research as shown that following a healthy eating plan can both reduce the risk of developing high blood pressure and lowering an already elevated blood pressure.  Maintain a healthy weight.  Be physically active, limit alcohol and quit smoking</a:t>
            </a:r>
          </a:p>
          <a:p>
            <a:endParaRPr lang="en-US" dirty="0"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481396-443E-4B8F-A251-5D43CE992A6A}" type="slidenum">
              <a:rPr lang="en-US" sz="1200"/>
              <a:pPr eaLnBrk="1" hangingPunct="1"/>
              <a:t>48</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en-US" smtClean="0">
                <a:latin typeface="Arial" pitchFamily="34" charset="0"/>
              </a:rPr>
              <a:t>To summarize what we have said today, make a DASH to more fruits and vegetables, whole grain breads and cereals, non-fat and low fat dairy foods and nuts, seeds, and dried beans.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cap="flat"/>
        </p:spPr>
      </p:sp>
      <p:sp>
        <p:nvSpPr>
          <p:cNvPr id="59395" name="Rectangle 3"/>
          <p:cNvSpPr>
            <a:spLocks noGrp="1" noChangeArrowheads="1"/>
          </p:cNvSpPr>
          <p:nvPr>
            <p:ph type="body" idx="1"/>
          </p:nvPr>
        </p:nvSpPr>
        <p:spPr>
          <a:noFill/>
        </p:spPr>
        <p:txBody>
          <a:bodyPr/>
          <a:lstStyle/>
          <a:p>
            <a:r>
              <a:rPr lang="en-US" dirty="0" smtClean="0"/>
              <a:t>Hypertension</a:t>
            </a:r>
            <a:r>
              <a:rPr lang="en-US" baseline="0" dirty="0" smtClean="0"/>
              <a:t> is dangerous if left untreated. Fortunately, research shows that hypertension can be treated by diet and lifestyle measures. </a:t>
            </a: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resources about</a:t>
            </a:r>
            <a:r>
              <a:rPr lang="en-US" baseline="0" dirty="0" smtClean="0"/>
              <a:t> the DASH diet and about reducing sodium.</a:t>
            </a:r>
          </a:p>
          <a:p>
            <a:endParaRPr lang="en-US" dirty="0"/>
          </a:p>
        </p:txBody>
      </p:sp>
      <p:sp>
        <p:nvSpPr>
          <p:cNvPr id="4" name="Slide Number Placeholder 3"/>
          <p:cNvSpPr>
            <a:spLocks noGrp="1"/>
          </p:cNvSpPr>
          <p:nvPr>
            <p:ph type="sldNum" sz="quarter" idx="10"/>
          </p:nvPr>
        </p:nvSpPr>
        <p:spPr/>
        <p:txBody>
          <a:bodyPr/>
          <a:lstStyle/>
          <a:p>
            <a:fld id="{F45F2AED-6545-413F-A99E-583235670291}" type="slidenum">
              <a:rPr lang="en-US" smtClean="0"/>
              <a:t>50</a:t>
            </a:fld>
            <a:endParaRPr lang="en-US"/>
          </a:p>
        </p:txBody>
      </p:sp>
    </p:spTree>
    <p:extLst>
      <p:ext uri="{BB962C8B-B14F-4D97-AF65-F5344CB8AC3E}">
        <p14:creationId xmlns:p14="http://schemas.microsoft.com/office/powerpoint/2010/main" val="437849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50938" y="692150"/>
            <a:ext cx="4556125" cy="3416300"/>
          </a:xfrm>
          <a:ln cap="flat"/>
        </p:spPr>
      </p:sp>
      <p:sp>
        <p:nvSpPr>
          <p:cNvPr id="34819" name="Rectangle 3"/>
          <p:cNvSpPr>
            <a:spLocks noGrp="1" noChangeArrowheads="1"/>
          </p:cNvSpPr>
          <p:nvPr>
            <p:ph type="body" idx="1"/>
          </p:nvPr>
        </p:nvSpPr>
        <p:spPr>
          <a:noFill/>
        </p:spPr>
        <p:txBody>
          <a:bodyPr/>
          <a:lstStyle/>
          <a:p>
            <a:r>
              <a:rPr lang="en-US" sz="1200" b="0" i="0" kern="1200" dirty="0" smtClean="0">
                <a:solidFill>
                  <a:schemeClr val="tx1"/>
                </a:solidFill>
                <a:effectLst/>
                <a:latin typeface="+mn-lt"/>
                <a:ea typeface="+mn-ea"/>
                <a:cs typeface="+mn-cs"/>
              </a:rPr>
              <a:t>Most people with high blood pressure have no signs or symptoms, even if blood pressure readings reach dangerously high levels. HBP can lead to headaches, being tired all the time, blurred vision, nosebleeds,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ringing in the ears, chest pain, irregular heartbeat, feeling of confusion off and on and heart failure. Very</a:t>
            </a:r>
            <a:r>
              <a:rPr lang="en-US" sz="1200" b="0" i="0" kern="1200" baseline="0" dirty="0" smtClean="0">
                <a:solidFill>
                  <a:schemeClr val="tx1"/>
                </a:solidFill>
                <a:effectLst/>
                <a:latin typeface="+mn-lt"/>
                <a:ea typeface="+mn-ea"/>
                <a:cs typeface="+mn-cs"/>
              </a:rPr>
              <a:t> high blood pressure, if untreated,  could eventually lead to heart attack or stroke.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lvl1pPr defTabSz="915055" eaLnBrk="0" hangingPunct="0">
              <a:defRPr>
                <a:solidFill>
                  <a:schemeClr val="tx1"/>
                </a:solidFill>
                <a:latin typeface="Arial" pitchFamily="34" charset="0"/>
              </a:defRPr>
            </a:lvl1pPr>
            <a:lvl2pPr marL="735818" indent="-283007" defTabSz="915055" eaLnBrk="0" hangingPunct="0">
              <a:defRPr>
                <a:solidFill>
                  <a:schemeClr val="tx1"/>
                </a:solidFill>
                <a:latin typeface="Arial" pitchFamily="34" charset="0"/>
              </a:defRPr>
            </a:lvl2pPr>
            <a:lvl3pPr marL="1132027" indent="-226405" defTabSz="915055" eaLnBrk="0" hangingPunct="0">
              <a:defRPr>
                <a:solidFill>
                  <a:schemeClr val="tx1"/>
                </a:solidFill>
                <a:latin typeface="Arial" pitchFamily="34" charset="0"/>
              </a:defRPr>
            </a:lvl3pPr>
            <a:lvl4pPr marL="1584838" indent="-226405" defTabSz="915055" eaLnBrk="0" hangingPunct="0">
              <a:defRPr>
                <a:solidFill>
                  <a:schemeClr val="tx1"/>
                </a:solidFill>
                <a:latin typeface="Arial" pitchFamily="34" charset="0"/>
              </a:defRPr>
            </a:lvl4pPr>
            <a:lvl5pPr marL="2037649" indent="-226405" defTabSz="915055" eaLnBrk="0" hangingPunct="0">
              <a:defRPr>
                <a:solidFill>
                  <a:schemeClr val="tx1"/>
                </a:solidFill>
                <a:latin typeface="Arial" pitchFamily="34" charset="0"/>
              </a:defRPr>
            </a:lvl5pPr>
            <a:lvl6pPr marL="2490460" indent="-226405" defTabSz="915055" eaLnBrk="0" fontAlgn="base" hangingPunct="0">
              <a:spcBef>
                <a:spcPct val="0"/>
              </a:spcBef>
              <a:spcAft>
                <a:spcPct val="0"/>
              </a:spcAft>
              <a:defRPr>
                <a:solidFill>
                  <a:schemeClr val="tx1"/>
                </a:solidFill>
                <a:latin typeface="Arial" pitchFamily="34" charset="0"/>
              </a:defRPr>
            </a:lvl6pPr>
            <a:lvl7pPr marL="2943271" indent="-226405" defTabSz="915055" eaLnBrk="0" fontAlgn="base" hangingPunct="0">
              <a:spcBef>
                <a:spcPct val="0"/>
              </a:spcBef>
              <a:spcAft>
                <a:spcPct val="0"/>
              </a:spcAft>
              <a:defRPr>
                <a:solidFill>
                  <a:schemeClr val="tx1"/>
                </a:solidFill>
                <a:latin typeface="Arial" pitchFamily="34" charset="0"/>
              </a:defRPr>
            </a:lvl7pPr>
            <a:lvl8pPr marL="3396082" indent="-226405" defTabSz="915055" eaLnBrk="0" fontAlgn="base" hangingPunct="0">
              <a:spcBef>
                <a:spcPct val="0"/>
              </a:spcBef>
              <a:spcAft>
                <a:spcPct val="0"/>
              </a:spcAft>
              <a:defRPr>
                <a:solidFill>
                  <a:schemeClr val="tx1"/>
                </a:solidFill>
                <a:latin typeface="Arial" pitchFamily="34" charset="0"/>
              </a:defRPr>
            </a:lvl8pPr>
            <a:lvl9pPr marL="3848892" indent="-226405" defTabSz="915055" eaLnBrk="0" fontAlgn="base" hangingPunct="0">
              <a:spcBef>
                <a:spcPct val="0"/>
              </a:spcBef>
              <a:spcAft>
                <a:spcPct val="0"/>
              </a:spcAft>
              <a:defRPr>
                <a:solidFill>
                  <a:schemeClr val="tx1"/>
                </a:solidFill>
                <a:latin typeface="Arial" pitchFamily="34" charset="0"/>
              </a:defRPr>
            </a:lvl9pPr>
          </a:lstStyle>
          <a:p>
            <a:pPr eaLnBrk="1" hangingPunct="1"/>
            <a:fld id="{18BA0E22-7963-4373-9503-AE2E8A8A0D3F}" type="slidenum">
              <a:rPr lang="en-US">
                <a:latin typeface="Times New Roman" pitchFamily="18" charset="0"/>
              </a:rPr>
              <a:pPr eaLnBrk="1" hangingPunct="1"/>
              <a:t>8</a:t>
            </a:fld>
            <a:endParaRPr 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These are the reasons we want to get hypertension under control. It greatly increases the risk of chronic disease and there are higher health care costs associated with these diseases.</a:t>
            </a:r>
          </a:p>
          <a:p>
            <a:pPr eaLnBrk="1" hangingPunct="1"/>
            <a:endParaRPr lang="en-US" smtClean="0"/>
          </a:p>
          <a:p>
            <a:pPr eaLnBrk="1" hangingPunct="1"/>
            <a:r>
              <a:rPr lang="en-US" smtClean="0"/>
              <a:t>People with uncontrolled hypertension are:</a:t>
            </a:r>
          </a:p>
          <a:p>
            <a:pPr eaLnBrk="1" hangingPunct="1">
              <a:buFontTx/>
              <a:buChar char="•"/>
            </a:pPr>
            <a:r>
              <a:rPr lang="en-US" smtClean="0"/>
              <a:t>3x more likely to develop coronary heart disease.</a:t>
            </a:r>
          </a:p>
          <a:p>
            <a:pPr eaLnBrk="1" hangingPunct="1">
              <a:buFontTx/>
              <a:buChar char="•"/>
            </a:pPr>
            <a:r>
              <a:rPr lang="en-US" smtClean="0"/>
              <a:t>6x more likely to develop congestive heart failure</a:t>
            </a:r>
          </a:p>
          <a:p>
            <a:pPr eaLnBrk="1" hangingPunct="1">
              <a:buFontTx/>
              <a:buChar char="•"/>
            </a:pPr>
            <a:r>
              <a:rPr lang="en-US" smtClean="0"/>
              <a:t>7x more likely to have a stroke</a:t>
            </a:r>
          </a:p>
          <a:p>
            <a:pPr eaLnBrk="1" hangingPunct="1"/>
            <a:endParaRPr lang="en-US" smtClean="0"/>
          </a:p>
          <a:p>
            <a:pPr eaLnBrk="1" hangingPunct="1"/>
            <a:r>
              <a:rPr lang="en-US" smtClean="0"/>
              <a:t>Heart disease is still the number one killer and stroke is still the number 3 killer in United States. (Cancer is number 2).</a:t>
            </a:r>
          </a:p>
          <a:p>
            <a:pPr eaLnBrk="1" hangingPunct="1"/>
            <a:endParaRPr lang="en-US" smtClean="0"/>
          </a:p>
          <a:p>
            <a:pPr eaLnBrk="1" hangingPunct="1"/>
            <a:r>
              <a:rPr lang="en-US" smtClean="0"/>
              <a:t>High blood pressure is a major risk factor for both.</a:t>
            </a:r>
          </a:p>
          <a:p>
            <a:pPr eaLnBrk="1" hangingPunct="1"/>
            <a:endParaRPr lang="en-US" smtClean="0"/>
          </a:p>
          <a:p>
            <a:pPr eaLnBrk="1" hangingPunct="1"/>
            <a:r>
              <a:rPr lang="en-US" smtClean="0"/>
              <a:t>Prevention is key. Your risk never goes back to where it was. Under the best of circumstances, a treated patient still has twice the risk of heart attack or stroke of someone who never had high blood pressure.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0938" y="692150"/>
            <a:ext cx="4556125" cy="3416300"/>
          </a:xfrm>
          <a:ln cap="flat"/>
        </p:spPr>
      </p:sp>
      <p:sp>
        <p:nvSpPr>
          <p:cNvPr id="35843" name="Rectangle 3"/>
          <p:cNvSpPr>
            <a:spLocks noGrp="1" noChangeArrowheads="1"/>
          </p:cNvSpPr>
          <p:nvPr>
            <p:ph type="body" idx="1"/>
          </p:nvPr>
        </p:nvSpPr>
        <p:spPr>
          <a:noFill/>
        </p:spPr>
        <p:txBody>
          <a:bodyPr/>
          <a:lstStyle/>
          <a:p>
            <a:r>
              <a:rPr lang="en-US" smtClean="0"/>
              <a:t>How does it effect the body?  High blood pressure is the most important risk facto for stroke.  This can happen with a break in a weakened blood vessel which bleeds in the brain.  A stroke can also happen when a blood clot blocks one of the narrowed arteries in the brain.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50938" y="692150"/>
            <a:ext cx="4556125" cy="3416300"/>
          </a:xfrm>
          <a:ln cap="flat"/>
        </p:spPr>
      </p:sp>
      <p:sp>
        <p:nvSpPr>
          <p:cNvPr id="36867" name="Rectangle 3"/>
          <p:cNvSpPr>
            <a:spLocks noGrp="1" noChangeArrowheads="1"/>
          </p:cNvSpPr>
          <p:nvPr>
            <p:ph type="body" idx="1"/>
          </p:nvPr>
        </p:nvSpPr>
        <p:spPr>
          <a:noFill/>
        </p:spPr>
        <p:txBody>
          <a:bodyPr/>
          <a:lstStyle/>
          <a:p>
            <a:r>
              <a:rPr lang="en-US" smtClean="0"/>
              <a:t>High blood pressure is a major risk for heart attack.  The arteries bring oxygen carrying blood to the heart muscle.  If the heart cannot get oxygen, chest pain know as angina can occur.  If the flow of blood is blocked a hart attack results.  Hypertension is also the number one risk facto of congestive heart failure.  Which is a condition in which the heart cannot pump enough blood to meet the body’s needs.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50938" y="692150"/>
            <a:ext cx="4556125" cy="3416300"/>
          </a:xfrm>
          <a:ln cap="flat"/>
        </p:spPr>
      </p:sp>
      <p:sp>
        <p:nvSpPr>
          <p:cNvPr id="37891"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High blood pressure makes the heart work harder and, over time, can damage blood vessels throughout the body. </a:t>
            </a:r>
            <a:r>
              <a:rPr lang="en-US" dirty="0" smtClean="0"/>
              <a:t>Kidneys act as filters to rid the body of wastes. </a:t>
            </a:r>
            <a:r>
              <a:rPr lang="en-US" sz="1200" b="0" i="0" kern="1200" dirty="0" smtClean="0">
                <a:solidFill>
                  <a:schemeClr val="tx1"/>
                </a:solidFill>
                <a:effectLst/>
                <a:latin typeface="+mn-lt"/>
                <a:ea typeface="+mn-ea"/>
                <a:cs typeface="+mn-cs"/>
              </a:rPr>
              <a:t>If the blood vessels in the kidneys are damaged, they may stop removing wastes and extra fluid from the body. </a:t>
            </a:r>
            <a:endParaRPr lang="en-US" dirty="0" smtClean="0"/>
          </a:p>
          <a:p>
            <a:r>
              <a:rPr lang="en-US" dirty="0" smtClean="0"/>
              <a:t>This results in waste building up in the blood and may result in the kidneys failing all together.  Dialysis or kidney transplant my be needed in this situation.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r>
              <a:rPr lang="en-US" smtClean="0"/>
              <a:t>7/29/2011</a:t>
            </a:r>
            <a:endParaRPr lang="en-US"/>
          </a:p>
        </p:txBody>
      </p:sp>
      <p:sp>
        <p:nvSpPr>
          <p:cNvPr id="17" name="Footer Placeholder 16"/>
          <p:cNvSpPr>
            <a:spLocks noGrp="1"/>
          </p:cNvSpPr>
          <p:nvPr>
            <p:ph type="ftr" sz="quarter" idx="11"/>
          </p:nvPr>
        </p:nvSpPr>
        <p:spPr/>
        <p:txBody>
          <a:bodyPr/>
          <a:lstStyle/>
          <a:p>
            <a:r>
              <a:rPr lang="en-US" smtClean="0"/>
              <a:t>PBRC 2011</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7B660B5-EA71-4930-B702-25A2DA00362D}"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dirty="0" smtClean="0"/>
              <a:t>Click to edit Master title style</a:t>
            </a:r>
            <a:endParaRPr kumimoji="0" lang="en-US" dirty="0"/>
          </a:p>
        </p:txBody>
      </p:sp>
      <p:pic>
        <p:nvPicPr>
          <p:cNvPr id="17410" name="Picture 2" descr="http://blog.foodfacts.com/wp-content/uploads/2011/01/fruits-vegetabl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6100" y="152400"/>
            <a:ext cx="1708757" cy="113347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Fruits Vegetables 300x225 Whats For Di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334" y="152400"/>
            <a:ext cx="1892869" cy="124432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www.michiganhealthcoach.com/wp-content/uploads/2011/02/vegetable-and-fruit.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19528" y="203059"/>
            <a:ext cx="1245054"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www.drarmentano.com/images/fruits.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53000" y="127000"/>
            <a:ext cx="1874520" cy="1255259"/>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http://www.thenaturalrecoveryplan.com/UserFiles/Image/May2010/Fruit_and_veg.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352800" y="242582"/>
            <a:ext cx="1690687" cy="110347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7/29/2011</a:t>
            </a:r>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A7B660B5-EA71-4930-B702-25A2DA0036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7/29/2011</a:t>
            </a:r>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A7B660B5-EA71-4930-B702-25A2DA00362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060450"/>
            <a:ext cx="82296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2078038"/>
            <a:ext cx="8229600" cy="4513262"/>
          </a:xfrm>
        </p:spPr>
        <p:txBody>
          <a:bodyPr/>
          <a:lstStyle/>
          <a:p>
            <a:pPr lvl="0"/>
            <a:endParaRPr lang="en-US" noProof="0" smtClean="0"/>
          </a:p>
        </p:txBody>
      </p:sp>
    </p:spTree>
    <p:extLst>
      <p:ext uri="{BB962C8B-B14F-4D97-AF65-F5344CB8AC3E}">
        <p14:creationId xmlns:p14="http://schemas.microsoft.com/office/powerpoint/2010/main" val="2928912315"/>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smtClean="0"/>
          </a:p>
        </p:txBody>
      </p:sp>
      <p:sp>
        <p:nvSpPr>
          <p:cNvPr id="4" name="Text Placeholder 3"/>
          <p:cNvSpPr>
            <a:spLocks noGrp="1"/>
          </p:cNvSpPr>
          <p:nvPr>
            <p:ph type="body" sz="half" idx="2"/>
          </p:nvPr>
        </p:nvSpPr>
        <p:spPr>
          <a:xfrm>
            <a:off x="51323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dt" sz="half" idx="10"/>
          </p:nvPr>
        </p:nvSpPr>
        <p:spPr>
          <a:ln/>
        </p:spPr>
        <p:txBody>
          <a:bodyPr/>
          <a:lstStyle>
            <a:lvl1pPr>
              <a:defRPr/>
            </a:lvl1pPr>
          </a:lstStyle>
          <a:p>
            <a:pPr>
              <a:defRPr/>
            </a:pPr>
            <a:r>
              <a:rPr lang="en-US" smtClean="0"/>
              <a:t>7/29/2011</a:t>
            </a: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r>
              <a:rPr lang="en-US" smtClean="0"/>
              <a:t>PBRC 2011</a:t>
            </a: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CEA8B16D-24EA-4344-A306-5679103DB77D}" type="slidenum">
              <a:rPr lang="en-US"/>
              <a:pPr>
                <a:defRPr/>
              </a:pPr>
              <a:t>‹#›</a:t>
            </a:fld>
            <a:endParaRPr lang="en-US"/>
          </a:p>
        </p:txBody>
      </p:sp>
    </p:spTree>
    <p:extLst>
      <p:ext uri="{BB962C8B-B14F-4D97-AF65-F5344CB8AC3E}">
        <p14:creationId xmlns:p14="http://schemas.microsoft.com/office/powerpoint/2010/main" val="2548788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smtClean="0"/>
          </a:p>
        </p:txBody>
      </p:sp>
      <p:sp>
        <p:nvSpPr>
          <p:cNvPr id="5" name="Rectangle 36"/>
          <p:cNvSpPr>
            <a:spLocks noGrp="1" noChangeArrowheads="1"/>
          </p:cNvSpPr>
          <p:nvPr>
            <p:ph type="dt" sz="half" idx="10"/>
          </p:nvPr>
        </p:nvSpPr>
        <p:spPr>
          <a:ln/>
        </p:spPr>
        <p:txBody>
          <a:bodyPr/>
          <a:lstStyle>
            <a:lvl1pPr>
              <a:defRPr/>
            </a:lvl1pPr>
          </a:lstStyle>
          <a:p>
            <a:pPr>
              <a:defRPr/>
            </a:pPr>
            <a:r>
              <a:rPr lang="en-US" smtClean="0"/>
              <a:t>7/29/2011</a:t>
            </a: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r>
              <a:rPr lang="en-US" smtClean="0"/>
              <a:t>PBRC 2011</a:t>
            </a: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5F0F0F57-487B-4590-A077-4236F65D9C12}" type="slidenum">
              <a:rPr lang="en-US"/>
              <a:pPr>
                <a:defRPr/>
              </a:pPr>
              <a:t>‹#›</a:t>
            </a:fld>
            <a:endParaRPr lang="en-US"/>
          </a:p>
        </p:txBody>
      </p:sp>
    </p:spTree>
    <p:extLst>
      <p:ext uri="{BB962C8B-B14F-4D97-AF65-F5344CB8AC3E}">
        <p14:creationId xmlns:p14="http://schemas.microsoft.com/office/powerpoint/2010/main" val="41205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r>
              <a:rPr lang="en-US" smtClean="0"/>
              <a:t>7/29/2011</a:t>
            </a:r>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A7B660B5-EA71-4930-B702-25A2DA00362D}"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p:txBody>
          <a:bodyPr/>
          <a:lstStyle/>
          <a:p>
            <a:r>
              <a:rPr lang="en-US" smtClean="0"/>
              <a:t>7/29/2011</a:t>
            </a:r>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PBRC 2011</a:t>
            </a:r>
            <a:endParaRPr lang="en-US"/>
          </a:p>
        </p:txBody>
      </p:sp>
      <p:sp>
        <p:nvSpPr>
          <p:cNvPr id="6" name="Slide Number Placeholder 5"/>
          <p:cNvSpPr>
            <a:spLocks noGrp="1"/>
          </p:cNvSpPr>
          <p:nvPr>
            <p:ph type="sldNum" sz="quarter" idx="12"/>
          </p:nvPr>
        </p:nvSpPr>
        <p:spPr>
          <a:xfrm>
            <a:off x="146304" y="6208776"/>
            <a:ext cx="457200" cy="457200"/>
          </a:xfrm>
        </p:spPr>
        <p:txBody>
          <a:bodyPr/>
          <a:lstStyle/>
          <a:p>
            <a:fld id="{A7B660B5-EA71-4930-B702-25A2DA0036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7/29/2011</a:t>
            </a:r>
            <a:endParaRPr lang="en-US"/>
          </a:p>
        </p:txBody>
      </p:sp>
      <p:sp>
        <p:nvSpPr>
          <p:cNvPr id="6" name="Footer Placeholder 5"/>
          <p:cNvSpPr>
            <a:spLocks noGrp="1"/>
          </p:cNvSpPr>
          <p:nvPr>
            <p:ph type="ftr" sz="quarter" idx="11"/>
          </p:nvPr>
        </p:nvSpPr>
        <p:spPr/>
        <p:txBody>
          <a:bodyPr/>
          <a:lstStyle/>
          <a:p>
            <a:r>
              <a:rPr lang="en-US" smtClean="0"/>
              <a:t>PBRC 2011</a:t>
            </a:r>
            <a:endParaRPr lang="en-US"/>
          </a:p>
        </p:txBody>
      </p:sp>
      <p:sp>
        <p:nvSpPr>
          <p:cNvPr id="7" name="Slide Number Placeholder 6"/>
          <p:cNvSpPr>
            <a:spLocks noGrp="1"/>
          </p:cNvSpPr>
          <p:nvPr>
            <p:ph type="sldNum" sz="quarter" idx="12"/>
          </p:nvPr>
        </p:nvSpPr>
        <p:spPr/>
        <p:txBody>
          <a:bodyPr/>
          <a:lstStyle/>
          <a:p>
            <a:fld id="{A7B660B5-EA71-4930-B702-25A2DA00362D}"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7/29/2011</a:t>
            </a:r>
            <a:endParaRPr lang="en-US"/>
          </a:p>
        </p:txBody>
      </p:sp>
      <p:sp>
        <p:nvSpPr>
          <p:cNvPr id="8" name="Footer Placeholder 7"/>
          <p:cNvSpPr>
            <a:spLocks noGrp="1"/>
          </p:cNvSpPr>
          <p:nvPr>
            <p:ph type="ftr" sz="quarter" idx="11"/>
          </p:nvPr>
        </p:nvSpPr>
        <p:spPr/>
        <p:txBody>
          <a:bodyPr/>
          <a:lstStyle/>
          <a:p>
            <a:r>
              <a:rPr lang="en-US" smtClean="0"/>
              <a:t>PBRC 2011</a:t>
            </a:r>
            <a:endParaRPr lang="en-US"/>
          </a:p>
        </p:txBody>
      </p:sp>
      <p:sp>
        <p:nvSpPr>
          <p:cNvPr id="9" name="Slide Number Placeholder 8"/>
          <p:cNvSpPr>
            <a:spLocks noGrp="1"/>
          </p:cNvSpPr>
          <p:nvPr>
            <p:ph type="sldNum" sz="quarter" idx="12"/>
          </p:nvPr>
        </p:nvSpPr>
        <p:spPr/>
        <p:txBody>
          <a:bodyPr/>
          <a:lstStyle/>
          <a:p>
            <a:fld id="{A7B660B5-EA71-4930-B702-25A2DA00362D}"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7/29/2011</a:t>
            </a:r>
            <a:endParaRPr lang="en-US"/>
          </a:p>
        </p:txBody>
      </p:sp>
      <p:sp>
        <p:nvSpPr>
          <p:cNvPr id="4" name="Footer Placeholder 3"/>
          <p:cNvSpPr>
            <a:spLocks noGrp="1"/>
          </p:cNvSpPr>
          <p:nvPr>
            <p:ph type="ftr" sz="quarter" idx="11"/>
          </p:nvPr>
        </p:nvSpPr>
        <p:spPr/>
        <p:txBody>
          <a:bodyPr/>
          <a:lstStyle/>
          <a:p>
            <a:r>
              <a:rPr lang="en-US" smtClean="0"/>
              <a:t>PBRC 2011</a:t>
            </a:r>
            <a:endParaRPr lang="en-US"/>
          </a:p>
        </p:txBody>
      </p:sp>
      <p:sp>
        <p:nvSpPr>
          <p:cNvPr id="5" name="Slide Number Placeholder 4"/>
          <p:cNvSpPr>
            <a:spLocks noGrp="1"/>
          </p:cNvSpPr>
          <p:nvPr>
            <p:ph type="sldNum" sz="quarter" idx="12"/>
          </p:nvPr>
        </p:nvSpPr>
        <p:spPr/>
        <p:txBody>
          <a:bodyPr/>
          <a:lstStyle/>
          <a:p>
            <a:fld id="{A7B660B5-EA71-4930-B702-25A2DA0036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7/29/2011</a:t>
            </a:r>
            <a:endParaRPr lang="en-US"/>
          </a:p>
        </p:txBody>
      </p:sp>
      <p:sp>
        <p:nvSpPr>
          <p:cNvPr id="6" name="Footer Placeholder 5"/>
          <p:cNvSpPr>
            <a:spLocks noGrp="1"/>
          </p:cNvSpPr>
          <p:nvPr>
            <p:ph type="ftr" sz="quarter" idx="11"/>
          </p:nvPr>
        </p:nvSpPr>
        <p:spPr/>
        <p:txBody>
          <a:bodyPr/>
          <a:lstStyle/>
          <a:p>
            <a:r>
              <a:rPr lang="en-US" smtClean="0"/>
              <a:t>PBRC 2011</a:t>
            </a:r>
            <a:endParaRPr lang="en-US"/>
          </a:p>
        </p:txBody>
      </p:sp>
      <p:sp>
        <p:nvSpPr>
          <p:cNvPr id="7" name="Slide Number Placeholder 6"/>
          <p:cNvSpPr>
            <a:spLocks noGrp="1"/>
          </p:cNvSpPr>
          <p:nvPr>
            <p:ph type="sldNum" sz="quarter" idx="12"/>
          </p:nvPr>
        </p:nvSpPr>
        <p:spPr/>
        <p:txBody>
          <a:bodyPr/>
          <a:lstStyle/>
          <a:p>
            <a:fld id="{A7B660B5-EA71-4930-B702-25A2DA00362D}"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7/29/2011</a:t>
            </a:r>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PBRC 2011</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7B660B5-EA71-4930-B702-25A2DA00362D}"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152400" y="69755"/>
            <a:ext cx="8924980"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600200" y="274638"/>
            <a:ext cx="70866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1600200" y="1752600"/>
            <a:ext cx="7086600" cy="42672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lang="en-US" smtClean="0"/>
              <a:t>7/29/2011</a:t>
            </a:r>
            <a:endParaRPr lang="en-US"/>
          </a:p>
        </p:txBody>
      </p:sp>
      <p:sp>
        <p:nvSpPr>
          <p:cNvPr id="3" name="Footer Placeholder 2"/>
          <p:cNvSpPr>
            <a:spLocks noGrp="1"/>
          </p:cNvSpPr>
          <p:nvPr>
            <p:ph type="ftr" sz="quarter" idx="3"/>
          </p:nvPr>
        </p:nvSpPr>
        <p:spPr>
          <a:xfrm>
            <a:off x="1600200" y="6172200"/>
            <a:ext cx="3276600" cy="457200"/>
          </a:xfrm>
          <a:prstGeom prst="rect">
            <a:avLst/>
          </a:prstGeom>
        </p:spPr>
        <p:txBody>
          <a:bodyPr anchor="ctr" anchorCtr="0"/>
          <a:lstStyle>
            <a:lvl1pPr eaLnBrk="1" latinLnBrk="0" hangingPunct="1">
              <a:defRPr kumimoji="0" sz="1400">
                <a:solidFill>
                  <a:schemeClr val="tx2"/>
                </a:solidFill>
              </a:defRPr>
            </a:lvl1pPr>
          </a:lstStyle>
          <a:p>
            <a:r>
              <a:rPr lang="en-US" smtClean="0"/>
              <a:t>PBRC 2011</a:t>
            </a:r>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7B660B5-EA71-4930-B702-25A2DA00362D}" type="slidenum">
              <a:rPr lang="en-US" smtClean="0"/>
              <a:t>‹#›</a:t>
            </a:fld>
            <a:endParaRPr lang="en-US"/>
          </a:p>
        </p:txBody>
      </p:sp>
      <p:pic>
        <p:nvPicPr>
          <p:cNvPr id="103426" name="Picture 2" descr="http://cdn.sheknows.com/articles/spring-fruits.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77800" y="304800"/>
            <a:ext cx="1475302" cy="98107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dc.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nhlbi.nih.gov/"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6.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34.png"/><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nlm.nih.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46.w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nhlbi.nih.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dashdiet.org/" TargetMode="External"/><Relationship Id="rId5" Type="http://schemas.openxmlformats.org/officeDocument/2006/relationships/hyperlink" Target="http://emall.nhlbihin.net/hbpSubLink.asp?p=2&amp;h=3&amp;g=27&amp;r=1" TargetMode="External"/><Relationship Id="rId4" Type="http://schemas.openxmlformats.org/officeDocument/2006/relationships/hyperlink" Target="http://www.nhlbi.nih.gov/health/public/heart/hbp/dash/new_dash.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581400"/>
            <a:ext cx="6400800" cy="1600200"/>
          </a:xfrm>
        </p:spPr>
        <p:txBody>
          <a:bodyPr>
            <a:normAutofit/>
          </a:bodyPr>
          <a:lstStyle/>
          <a:p>
            <a:r>
              <a:rPr lang="en-US" dirty="0" smtClean="0"/>
              <a:t>Heli J. Roy, PhD, MBA, RD</a:t>
            </a:r>
          </a:p>
          <a:p>
            <a:r>
              <a:rPr lang="en-US" sz="2600" dirty="0" smtClean="0"/>
              <a:t>Pennington Biomedical Research Center</a:t>
            </a:r>
          </a:p>
          <a:p>
            <a:r>
              <a:rPr lang="en-US" sz="2600" dirty="0" smtClean="0"/>
              <a:t>LSU </a:t>
            </a:r>
            <a:r>
              <a:rPr lang="en-US" sz="2600" dirty="0" err="1" smtClean="0"/>
              <a:t>AgCenter</a:t>
            </a:r>
            <a:endParaRPr lang="en-US" sz="2600" dirty="0"/>
          </a:p>
        </p:txBody>
      </p:sp>
      <p:sp>
        <p:nvSpPr>
          <p:cNvPr id="2" name="Title 1"/>
          <p:cNvSpPr>
            <a:spLocks noGrp="1"/>
          </p:cNvSpPr>
          <p:nvPr>
            <p:ph type="ctrTitle"/>
          </p:nvPr>
        </p:nvSpPr>
        <p:spPr/>
        <p:txBody>
          <a:bodyPr/>
          <a:lstStyle/>
          <a:p>
            <a:r>
              <a:rPr lang="en-US" dirty="0" smtClean="0"/>
              <a:t>The DASH Diet Plan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3151" y="5410200"/>
            <a:ext cx="717804" cy="720852"/>
          </a:xfrm>
          <a:prstGeom prst="rect">
            <a:avLst/>
          </a:prstGeom>
        </p:spPr>
      </p:pic>
    </p:spTree>
    <p:extLst>
      <p:ext uri="{BB962C8B-B14F-4D97-AF65-F5344CB8AC3E}">
        <p14:creationId xmlns:p14="http://schemas.microsoft.com/office/powerpoint/2010/main" val="196663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smtClean="0"/>
              <a:t>The Heart</a:t>
            </a:r>
          </a:p>
        </p:txBody>
      </p:sp>
      <p:sp>
        <p:nvSpPr>
          <p:cNvPr id="14339" name="Rectangle 3"/>
          <p:cNvSpPr>
            <a:spLocks noGrp="1" noChangeArrowheads="1"/>
          </p:cNvSpPr>
          <p:nvPr>
            <p:ph sz="quarter" idx="1"/>
          </p:nvPr>
        </p:nvSpPr>
        <p:spPr/>
        <p:txBody>
          <a:bodyPr/>
          <a:lstStyle/>
          <a:p>
            <a:pPr>
              <a:defRPr/>
            </a:pPr>
            <a:r>
              <a:rPr lang="en-US" smtClean="0"/>
              <a:t>High Blood Pressure is a major risk factor for heart attack.</a:t>
            </a:r>
          </a:p>
          <a:p>
            <a:pPr>
              <a:defRPr/>
            </a:pPr>
            <a:r>
              <a:rPr lang="en-US" smtClean="0"/>
              <a:t>Is the number one risk factor for Congestive Heart Failure.</a:t>
            </a:r>
          </a:p>
        </p:txBody>
      </p:sp>
      <p:pic>
        <p:nvPicPr>
          <p:cNvPr id="17412" name="Picture 4" descr="http://trialx.com/curetalk/wp-content/blogs.dir/7/files/2011/05/diseases/Congestive_Heart_Failu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474" y="2971800"/>
            <a:ext cx="3810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10</a:t>
            </a:fld>
            <a:endParaRPr lang="en-US"/>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smtClean="0"/>
              <a:t>The Kidneys</a:t>
            </a:r>
          </a:p>
        </p:txBody>
      </p:sp>
      <p:sp>
        <p:nvSpPr>
          <p:cNvPr id="16387" name="Rectangle 3"/>
          <p:cNvSpPr>
            <a:spLocks noGrp="1" noChangeArrowheads="1"/>
          </p:cNvSpPr>
          <p:nvPr>
            <p:ph sz="quarter" idx="1"/>
          </p:nvPr>
        </p:nvSpPr>
        <p:spPr/>
        <p:txBody>
          <a:bodyPr/>
          <a:lstStyle/>
          <a:p>
            <a:pPr>
              <a:defRPr/>
            </a:pPr>
            <a:r>
              <a:rPr lang="en-US" dirty="0" smtClean="0"/>
              <a:t>Kidneys act as filters to rid the body of wastes.</a:t>
            </a:r>
          </a:p>
          <a:p>
            <a:pPr>
              <a:defRPr/>
            </a:pPr>
            <a:r>
              <a:rPr lang="en-US" dirty="0" smtClean="0"/>
              <a:t>High blood pressure can damage the small blood vessels in the kidneys.</a:t>
            </a:r>
          </a:p>
          <a:p>
            <a:pPr>
              <a:defRPr/>
            </a:pPr>
            <a:r>
              <a:rPr lang="en-US" dirty="0" smtClean="0"/>
              <a:t>Waste builds up in the blood</a:t>
            </a:r>
            <a:r>
              <a:rPr lang="en-US" dirty="0"/>
              <a:t> </a:t>
            </a:r>
            <a:r>
              <a:rPr lang="en-US" dirty="0" smtClean="0"/>
              <a:t>leading to dialysis.</a:t>
            </a:r>
          </a:p>
        </p:txBody>
      </p:sp>
      <p:pic>
        <p:nvPicPr>
          <p:cNvPr id="19458" name="Picture 2" descr="http://www.engin.umich.edu/~cre/web_mod/viper/pics/kidneys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76600"/>
            <a:ext cx="3524250" cy="2905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44892" y="6412468"/>
            <a:ext cx="1520866" cy="276999"/>
          </a:xfrm>
          <a:prstGeom prst="rect">
            <a:avLst/>
          </a:prstGeom>
          <a:noFill/>
        </p:spPr>
        <p:txBody>
          <a:bodyPr wrap="none" rtlCol="0">
            <a:spAutoFit/>
          </a:bodyPr>
          <a:lstStyle/>
          <a:p>
            <a:r>
              <a:rPr lang="en-US" sz="1200" dirty="0" smtClean="0"/>
              <a:t>Image: www.umich.edu</a:t>
            </a:r>
            <a:endParaRPr lang="en-US" sz="1200" dirty="0"/>
          </a:p>
        </p:txBody>
      </p:sp>
      <p:sp>
        <p:nvSpPr>
          <p:cNvPr id="3" name="Date Placeholder 2"/>
          <p:cNvSpPr>
            <a:spLocks noGrp="1"/>
          </p:cNvSpPr>
          <p:nvPr>
            <p:ph type="dt" sz="half" idx="10"/>
          </p:nvPr>
        </p:nvSpPr>
        <p:spPr/>
        <p:txBody>
          <a:bodyPr/>
          <a:lstStyle/>
          <a:p>
            <a:r>
              <a:rPr lang="en-US" smtClean="0"/>
              <a:t>7/29/2011</a:t>
            </a:r>
            <a:endParaRPr lang="en-US"/>
          </a:p>
        </p:txBody>
      </p:sp>
      <p:sp>
        <p:nvSpPr>
          <p:cNvPr id="4" name="Footer Placeholder 3"/>
          <p:cNvSpPr>
            <a:spLocks noGrp="1"/>
          </p:cNvSpPr>
          <p:nvPr>
            <p:ph type="ftr" sz="quarter" idx="11"/>
          </p:nvPr>
        </p:nvSpPr>
        <p:spPr/>
        <p:txBody>
          <a:bodyPr/>
          <a:lstStyle/>
          <a:p>
            <a:r>
              <a:rPr lang="en-US" smtClean="0"/>
              <a:t>PBRC 2011</a:t>
            </a:r>
            <a:endParaRPr lang="en-US"/>
          </a:p>
        </p:txBody>
      </p:sp>
      <p:sp>
        <p:nvSpPr>
          <p:cNvPr id="5" name="Slide Number Placeholder 4"/>
          <p:cNvSpPr>
            <a:spLocks noGrp="1"/>
          </p:cNvSpPr>
          <p:nvPr>
            <p:ph type="sldNum" sz="quarter" idx="12"/>
          </p:nvPr>
        </p:nvSpPr>
        <p:spPr/>
        <p:txBody>
          <a:bodyPr/>
          <a:lstStyle/>
          <a:p>
            <a:fld id="{A7B660B5-EA71-4930-B702-25A2DA00362D}" type="slidenum">
              <a:rPr lang="en-US" smtClean="0"/>
              <a:t>11</a:t>
            </a:fld>
            <a:endParaRPr lang="en-US"/>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smtClean="0"/>
              <a:t>The Eyes</a:t>
            </a:r>
          </a:p>
        </p:txBody>
      </p:sp>
      <p:sp>
        <p:nvSpPr>
          <p:cNvPr id="18435" name="Rectangle 3"/>
          <p:cNvSpPr>
            <a:spLocks noGrp="1" noChangeArrowheads="1"/>
          </p:cNvSpPr>
          <p:nvPr>
            <p:ph sz="quarter" idx="1"/>
          </p:nvPr>
        </p:nvSpPr>
        <p:spPr/>
        <p:txBody>
          <a:bodyPr/>
          <a:lstStyle/>
          <a:p>
            <a:pPr>
              <a:defRPr/>
            </a:pPr>
            <a:r>
              <a:rPr lang="en-US" smtClean="0"/>
              <a:t>Can eventually cause blood vessels to break and bleed in the eye.</a:t>
            </a:r>
          </a:p>
          <a:p>
            <a:pPr>
              <a:defRPr/>
            </a:pPr>
            <a:r>
              <a:rPr lang="en-US" smtClean="0"/>
              <a:t>Can result in blurred vision or even blindness.</a:t>
            </a:r>
          </a:p>
        </p:txBody>
      </p:sp>
      <p:pic>
        <p:nvPicPr>
          <p:cNvPr id="20482" name="Picture 2" descr="http://diabetes.niddk.nih.gov/dm/pubs/complications_eyes/images/ey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52800"/>
            <a:ext cx="2762250" cy="21050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50247" y="6346794"/>
            <a:ext cx="2388603" cy="276999"/>
          </a:xfrm>
          <a:prstGeom prst="rect">
            <a:avLst/>
          </a:prstGeom>
          <a:noFill/>
        </p:spPr>
        <p:txBody>
          <a:bodyPr wrap="none" rtlCol="0">
            <a:spAutoFit/>
          </a:bodyPr>
          <a:lstStyle/>
          <a:p>
            <a:r>
              <a:rPr lang="en-US" sz="1200" dirty="0" smtClean="0"/>
              <a:t>Image: www.diabetes.NIDDK.NIH.gov</a:t>
            </a:r>
            <a:endParaRPr lang="en-US" sz="1200" dirty="0"/>
          </a:p>
        </p:txBody>
      </p:sp>
      <p:sp>
        <p:nvSpPr>
          <p:cNvPr id="3" name="Date Placeholder 2"/>
          <p:cNvSpPr>
            <a:spLocks noGrp="1"/>
          </p:cNvSpPr>
          <p:nvPr>
            <p:ph type="dt" sz="half" idx="10"/>
          </p:nvPr>
        </p:nvSpPr>
        <p:spPr/>
        <p:txBody>
          <a:bodyPr/>
          <a:lstStyle/>
          <a:p>
            <a:r>
              <a:rPr lang="en-US" smtClean="0"/>
              <a:t>7/29/2011</a:t>
            </a:r>
            <a:endParaRPr lang="en-US"/>
          </a:p>
        </p:txBody>
      </p:sp>
      <p:sp>
        <p:nvSpPr>
          <p:cNvPr id="4" name="Footer Placeholder 3"/>
          <p:cNvSpPr>
            <a:spLocks noGrp="1"/>
          </p:cNvSpPr>
          <p:nvPr>
            <p:ph type="ftr" sz="quarter" idx="11"/>
          </p:nvPr>
        </p:nvSpPr>
        <p:spPr/>
        <p:txBody>
          <a:bodyPr/>
          <a:lstStyle/>
          <a:p>
            <a:r>
              <a:rPr lang="en-US" smtClean="0"/>
              <a:t>PBRC 2011</a:t>
            </a:r>
            <a:endParaRPr lang="en-US"/>
          </a:p>
        </p:txBody>
      </p:sp>
      <p:sp>
        <p:nvSpPr>
          <p:cNvPr id="5" name="Slide Number Placeholder 4"/>
          <p:cNvSpPr>
            <a:spLocks noGrp="1"/>
          </p:cNvSpPr>
          <p:nvPr>
            <p:ph type="sldNum" sz="quarter" idx="12"/>
          </p:nvPr>
        </p:nvSpPr>
        <p:spPr/>
        <p:txBody>
          <a:bodyPr/>
          <a:lstStyle/>
          <a:p>
            <a:fld id="{A7B660B5-EA71-4930-B702-25A2DA00362D}" type="slidenum">
              <a:rPr lang="en-US" smtClean="0"/>
              <a:t>12</a:t>
            </a:fld>
            <a:endParaRPr lang="en-US"/>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smtClean="0"/>
              <a:t>The Arteries</a:t>
            </a:r>
          </a:p>
        </p:txBody>
      </p:sp>
      <p:sp>
        <p:nvSpPr>
          <p:cNvPr id="20483" name="Rectangle 3"/>
          <p:cNvSpPr>
            <a:spLocks noGrp="1" noChangeArrowheads="1"/>
          </p:cNvSpPr>
          <p:nvPr>
            <p:ph sz="quarter" idx="1"/>
          </p:nvPr>
        </p:nvSpPr>
        <p:spPr/>
        <p:txBody>
          <a:bodyPr/>
          <a:lstStyle/>
          <a:p>
            <a:pPr>
              <a:defRPr/>
            </a:pPr>
            <a:r>
              <a:rPr lang="en-US" dirty="0" smtClean="0"/>
              <a:t>HBP can cause damage to arterial wall.</a:t>
            </a:r>
          </a:p>
          <a:p>
            <a:pPr>
              <a:defRPr/>
            </a:pPr>
            <a:r>
              <a:rPr lang="en-US" dirty="0" smtClean="0"/>
              <a:t>Arteries build scar tissue and attract lipid deposits at the damaged site.</a:t>
            </a:r>
          </a:p>
          <a:p>
            <a:pPr>
              <a:defRPr/>
            </a:pPr>
            <a:r>
              <a:rPr lang="en-US" dirty="0" smtClean="0"/>
              <a:t>Increased risk for stroke.</a:t>
            </a:r>
          </a:p>
        </p:txBody>
      </p:sp>
      <p:pic>
        <p:nvPicPr>
          <p:cNvPr id="21508" name="Picture 4" descr="Illustration of plaque build-up in an ar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76600"/>
            <a:ext cx="4038600" cy="30226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58569" y="6448926"/>
            <a:ext cx="1779461" cy="276999"/>
          </a:xfrm>
          <a:prstGeom prst="rect">
            <a:avLst/>
          </a:prstGeom>
          <a:noFill/>
        </p:spPr>
        <p:txBody>
          <a:bodyPr wrap="none" rtlCol="0">
            <a:spAutoFit/>
          </a:bodyPr>
          <a:lstStyle/>
          <a:p>
            <a:r>
              <a:rPr lang="en-US" sz="1200" dirty="0" smtClean="0">
                <a:hlinkClick r:id="rId4"/>
              </a:rPr>
              <a:t>Image: http</a:t>
            </a:r>
            <a:r>
              <a:rPr lang="en-US" sz="1200" dirty="0">
                <a:hlinkClick r:id="rId4"/>
              </a:rPr>
              <a:t>://www.cdc.gov</a:t>
            </a:r>
            <a:endParaRPr lang="en-US" sz="1200" dirty="0"/>
          </a:p>
        </p:txBody>
      </p:sp>
      <p:sp>
        <p:nvSpPr>
          <p:cNvPr id="2" name="Date Placeholder 1"/>
          <p:cNvSpPr>
            <a:spLocks noGrp="1"/>
          </p:cNvSpPr>
          <p:nvPr>
            <p:ph type="dt" sz="half" idx="10"/>
          </p:nvPr>
        </p:nvSpPr>
        <p:spPr/>
        <p:txBody>
          <a:bodyPr/>
          <a:lstStyle/>
          <a:p>
            <a:r>
              <a:rPr lang="en-US" smtClean="0"/>
              <a:t>7/29/2011</a:t>
            </a:r>
            <a:endParaRPr lang="en-US"/>
          </a:p>
        </p:txBody>
      </p:sp>
      <p:sp>
        <p:nvSpPr>
          <p:cNvPr id="4" name="Footer Placeholder 3"/>
          <p:cNvSpPr>
            <a:spLocks noGrp="1"/>
          </p:cNvSpPr>
          <p:nvPr>
            <p:ph type="ftr" sz="quarter" idx="11"/>
          </p:nvPr>
        </p:nvSpPr>
        <p:spPr/>
        <p:txBody>
          <a:bodyPr/>
          <a:lstStyle/>
          <a:p>
            <a:r>
              <a:rPr lang="en-US" smtClean="0"/>
              <a:t>PBRC 2011</a:t>
            </a:r>
            <a:endParaRPr lang="en-US"/>
          </a:p>
        </p:txBody>
      </p:sp>
      <p:sp>
        <p:nvSpPr>
          <p:cNvPr id="5" name="Slide Number Placeholder 4"/>
          <p:cNvSpPr>
            <a:spLocks noGrp="1"/>
          </p:cNvSpPr>
          <p:nvPr>
            <p:ph type="sldNum" sz="quarter" idx="12"/>
          </p:nvPr>
        </p:nvSpPr>
        <p:spPr/>
        <p:txBody>
          <a:bodyPr/>
          <a:lstStyle/>
          <a:p>
            <a:fld id="{A7B660B5-EA71-4930-B702-25A2DA00362D}" type="slidenum">
              <a:rPr lang="en-US" smtClean="0"/>
              <a:t>13</a:t>
            </a:fld>
            <a:endParaRPr lang="en-US"/>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a:defRPr/>
            </a:pPr>
            <a:r>
              <a:rPr lang="en-US" smtClean="0"/>
              <a:t>What causes High Blood Pressure?</a:t>
            </a:r>
          </a:p>
        </p:txBody>
      </p:sp>
      <p:sp>
        <p:nvSpPr>
          <p:cNvPr id="22531" name="Rectangle 3"/>
          <p:cNvSpPr>
            <a:spLocks noGrp="1" noChangeArrowheads="1"/>
          </p:cNvSpPr>
          <p:nvPr>
            <p:ph sz="quarter" idx="1"/>
          </p:nvPr>
        </p:nvSpPr>
        <p:spPr>
          <a:xfrm>
            <a:off x="914400" y="1447800"/>
            <a:ext cx="5257800" cy="4572000"/>
          </a:xfrm>
        </p:spPr>
        <p:txBody>
          <a:bodyPr/>
          <a:lstStyle/>
          <a:p>
            <a:pPr>
              <a:defRPr/>
            </a:pPr>
            <a:r>
              <a:rPr lang="en-US" dirty="0" smtClean="0"/>
              <a:t>Genetic factors</a:t>
            </a:r>
          </a:p>
          <a:p>
            <a:pPr>
              <a:defRPr/>
            </a:pPr>
            <a:r>
              <a:rPr lang="en-US" dirty="0" smtClean="0"/>
              <a:t>Being overweight or obese</a:t>
            </a:r>
          </a:p>
          <a:p>
            <a:pPr>
              <a:defRPr/>
            </a:pPr>
            <a:r>
              <a:rPr lang="en-US" dirty="0" smtClean="0"/>
              <a:t>High salt intake</a:t>
            </a:r>
          </a:p>
          <a:p>
            <a:pPr>
              <a:defRPr/>
            </a:pPr>
            <a:r>
              <a:rPr lang="en-US" dirty="0" smtClean="0"/>
              <a:t>Narrowing or stiffening of the arteries</a:t>
            </a:r>
          </a:p>
          <a:p>
            <a:pPr>
              <a:defRPr/>
            </a:pPr>
            <a:r>
              <a:rPr lang="en-US" dirty="0" smtClean="0"/>
              <a:t>Aging</a:t>
            </a:r>
          </a:p>
          <a:p>
            <a:pPr>
              <a:defRPr/>
            </a:pPr>
            <a:r>
              <a:rPr lang="en-US" dirty="0" smtClean="0"/>
              <a:t>Loss of elasticity of arterial wall</a:t>
            </a:r>
          </a:p>
          <a:p>
            <a:pPr>
              <a:defRPr/>
            </a:pPr>
            <a:r>
              <a:rPr lang="en-US" dirty="0" smtClean="0"/>
              <a:t>Stress </a:t>
            </a:r>
          </a:p>
          <a:p>
            <a:pPr>
              <a:defRPr/>
            </a:pPr>
            <a:r>
              <a:rPr lang="en-US" dirty="0" smtClean="0"/>
              <a:t>Too much alcohol</a:t>
            </a:r>
          </a:p>
          <a:p>
            <a:pPr>
              <a:defRPr/>
            </a:pPr>
            <a:r>
              <a:rPr lang="en-US" dirty="0" smtClean="0"/>
              <a:t>Organ system disorders</a:t>
            </a:r>
            <a:endParaRPr lang="en-US" dirty="0"/>
          </a:p>
          <a:p>
            <a:pPr>
              <a:defRPr/>
            </a:pPr>
            <a:endParaRPr lang="en-US" dirty="0" smtClean="0"/>
          </a:p>
        </p:txBody>
      </p:sp>
      <p:pic>
        <p:nvPicPr>
          <p:cNvPr id="5" name="Picture 2" descr="http://www.nhlbi.nih.gov/health/dci/images/ather_lowr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339734"/>
            <a:ext cx="2438400" cy="24438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88287" y="6411097"/>
            <a:ext cx="2088713" cy="276999"/>
          </a:xfrm>
          <a:prstGeom prst="rect">
            <a:avLst/>
          </a:prstGeom>
          <a:noFill/>
        </p:spPr>
        <p:txBody>
          <a:bodyPr wrap="none" rtlCol="0">
            <a:spAutoFit/>
          </a:bodyPr>
          <a:lstStyle/>
          <a:p>
            <a:r>
              <a:rPr lang="en-US" sz="1200" dirty="0" smtClean="0">
                <a:hlinkClick r:id="rId4"/>
              </a:rPr>
              <a:t>Image: http</a:t>
            </a:r>
            <a:r>
              <a:rPr lang="en-US" sz="1200" dirty="0">
                <a:hlinkClick r:id="rId4"/>
              </a:rPr>
              <a:t>://www.nhlbi.nih.gov</a:t>
            </a:r>
            <a:endParaRPr lang="en-US" sz="1200" dirty="0"/>
          </a:p>
        </p:txBody>
      </p:sp>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14</a:t>
            </a:fld>
            <a:endParaRPr lang="en-US"/>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defRPr/>
            </a:pPr>
            <a:r>
              <a:rPr lang="en-US" dirty="0" smtClean="0"/>
              <a:t>Who can develop High Blood Pressure?</a:t>
            </a:r>
          </a:p>
        </p:txBody>
      </p:sp>
      <p:sp>
        <p:nvSpPr>
          <p:cNvPr id="24579" name="Rectangle 3"/>
          <p:cNvSpPr>
            <a:spLocks noGrp="1" noChangeArrowheads="1"/>
          </p:cNvSpPr>
          <p:nvPr>
            <p:ph sz="quarter" idx="1"/>
          </p:nvPr>
        </p:nvSpPr>
        <p:spPr>
          <a:xfrm>
            <a:off x="914400" y="1447800"/>
            <a:ext cx="7772400" cy="3429000"/>
          </a:xfrm>
        </p:spPr>
        <p:txBody>
          <a:bodyPr/>
          <a:lstStyle/>
          <a:p>
            <a:pPr marL="0" indent="0">
              <a:buNone/>
              <a:defRPr/>
            </a:pPr>
            <a:r>
              <a:rPr lang="en-US" dirty="0" smtClean="0"/>
              <a:t>Anyone, but it is more common in:</a:t>
            </a:r>
          </a:p>
          <a:p>
            <a:pPr>
              <a:defRPr/>
            </a:pPr>
            <a:r>
              <a:rPr lang="en-US" dirty="0" smtClean="0"/>
              <a:t>African Americans. They tend to get it earlier and more often then Caucasians.</a:t>
            </a:r>
          </a:p>
          <a:p>
            <a:pPr>
              <a:defRPr/>
            </a:pPr>
            <a:r>
              <a:rPr lang="en-US" dirty="0" smtClean="0"/>
              <a:t>Older individuals.  60% of Americans over 60 have hypertension.</a:t>
            </a:r>
          </a:p>
          <a:p>
            <a:pPr>
              <a:defRPr/>
            </a:pPr>
            <a:r>
              <a:rPr lang="en-US" dirty="0" smtClean="0"/>
              <a:t>The overweight and obese.</a:t>
            </a:r>
          </a:p>
          <a:p>
            <a:pPr>
              <a:defRPr/>
            </a:pPr>
            <a:r>
              <a:rPr lang="en-US" dirty="0" smtClean="0"/>
              <a:t>Those with family history. </a:t>
            </a:r>
          </a:p>
        </p:txBody>
      </p:sp>
      <p:sp>
        <p:nvSpPr>
          <p:cNvPr id="2" name="TextBox 1"/>
          <p:cNvSpPr txBox="1"/>
          <p:nvPr/>
        </p:nvSpPr>
        <p:spPr>
          <a:xfrm>
            <a:off x="2209799" y="5272064"/>
            <a:ext cx="5253361" cy="461665"/>
          </a:xfrm>
          <a:prstGeom prst="rect">
            <a:avLst/>
          </a:prstGeom>
          <a:noFill/>
        </p:spPr>
        <p:txBody>
          <a:bodyPr wrap="none" rtlCol="0">
            <a:spAutoFit/>
          </a:bodyPr>
          <a:lstStyle/>
          <a:p>
            <a:pPr>
              <a:defRPr/>
            </a:pPr>
            <a:r>
              <a:rPr lang="en-US" sz="2400" b="1" dirty="0"/>
              <a:t>High normal bp:135-139/85-89 mm Hg.</a:t>
            </a:r>
          </a:p>
        </p:txBody>
      </p:sp>
      <p:sp>
        <p:nvSpPr>
          <p:cNvPr id="3" name="Date Placeholder 2"/>
          <p:cNvSpPr>
            <a:spLocks noGrp="1"/>
          </p:cNvSpPr>
          <p:nvPr>
            <p:ph type="dt" sz="half" idx="10"/>
          </p:nvPr>
        </p:nvSpPr>
        <p:spPr/>
        <p:txBody>
          <a:bodyPr/>
          <a:lstStyle/>
          <a:p>
            <a:r>
              <a:rPr lang="en-US" smtClean="0"/>
              <a:t>7/29/2011</a:t>
            </a:r>
            <a:endParaRPr lang="en-US"/>
          </a:p>
        </p:txBody>
      </p:sp>
      <p:sp>
        <p:nvSpPr>
          <p:cNvPr id="4" name="Footer Placeholder 3"/>
          <p:cNvSpPr>
            <a:spLocks noGrp="1"/>
          </p:cNvSpPr>
          <p:nvPr>
            <p:ph type="ftr" sz="quarter" idx="11"/>
          </p:nvPr>
        </p:nvSpPr>
        <p:spPr/>
        <p:txBody>
          <a:bodyPr/>
          <a:lstStyle/>
          <a:p>
            <a:r>
              <a:rPr lang="en-US" smtClean="0"/>
              <a:t>PBRC 2011</a:t>
            </a:r>
            <a:endParaRPr lang="en-US"/>
          </a:p>
        </p:txBody>
      </p:sp>
      <p:sp>
        <p:nvSpPr>
          <p:cNvPr id="5" name="Slide Number Placeholder 4"/>
          <p:cNvSpPr>
            <a:spLocks noGrp="1"/>
          </p:cNvSpPr>
          <p:nvPr>
            <p:ph type="sldNum" sz="quarter" idx="12"/>
          </p:nvPr>
        </p:nvSpPr>
        <p:spPr/>
        <p:txBody>
          <a:bodyPr/>
          <a:lstStyle/>
          <a:p>
            <a:fld id="{A7B660B5-EA71-4930-B702-25A2DA00362D}" type="slidenum">
              <a:rPr lang="en-US" smtClean="0"/>
              <a:t>15</a:t>
            </a:fld>
            <a:endParaRPr lang="en-US"/>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ealthcare,medical,stethoscopes,instruments,concepts,acous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95600"/>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title"/>
          </p:nvPr>
        </p:nvSpPr>
        <p:spPr/>
        <p:txBody>
          <a:bodyPr/>
          <a:lstStyle/>
          <a:p>
            <a:pPr>
              <a:defRPr/>
            </a:pPr>
            <a:r>
              <a:rPr lang="en-US" dirty="0" smtClean="0"/>
              <a:t>Detection</a:t>
            </a:r>
          </a:p>
        </p:txBody>
      </p:sp>
      <p:sp>
        <p:nvSpPr>
          <p:cNvPr id="26627" name="Rectangle 3"/>
          <p:cNvSpPr>
            <a:spLocks noGrp="1" noChangeArrowheads="1"/>
          </p:cNvSpPr>
          <p:nvPr>
            <p:ph sz="quarter" idx="1"/>
          </p:nvPr>
        </p:nvSpPr>
        <p:spPr/>
        <p:txBody>
          <a:bodyPr/>
          <a:lstStyle/>
          <a:p>
            <a:pPr>
              <a:defRPr/>
            </a:pPr>
            <a:r>
              <a:rPr lang="en-US" dirty="0" smtClean="0"/>
              <a:t>Dr.’s will diagnose a person with 2 or more readings of 140/90mm Hg or higher taken on more than one occasion with hypertension.</a:t>
            </a:r>
          </a:p>
          <a:p>
            <a:pPr>
              <a:defRPr/>
            </a:pPr>
            <a:r>
              <a:rPr lang="en-US" dirty="0" smtClean="0"/>
              <a:t>Measured using a </a:t>
            </a:r>
            <a:r>
              <a:rPr lang="en-US" dirty="0" err="1" smtClean="0"/>
              <a:t>spygmomameter</a:t>
            </a:r>
            <a:r>
              <a:rPr lang="en-US" dirty="0" smtClean="0"/>
              <a:t>.</a:t>
            </a:r>
          </a:p>
        </p:txBody>
      </p:sp>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16</a:t>
            </a:fld>
            <a:endParaRPr lang="en-US"/>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05000" y="533400"/>
            <a:ext cx="6858000" cy="838200"/>
          </a:xfrm>
        </p:spPr>
        <p:txBody>
          <a:bodyPr>
            <a:normAutofit fontScale="90000"/>
          </a:bodyPr>
          <a:lstStyle/>
          <a:p>
            <a:pPr eaLnBrk="1" hangingPunct="1"/>
            <a:r>
              <a:rPr lang="en-US" dirty="0" smtClean="0">
                <a:solidFill>
                  <a:schemeClr val="tx1">
                    <a:lumMod val="65000"/>
                    <a:lumOff val="35000"/>
                  </a:schemeClr>
                </a:solidFill>
              </a:rPr>
              <a:t>Blood Pressure Categories - Adults</a:t>
            </a:r>
          </a:p>
        </p:txBody>
      </p:sp>
      <p:graphicFrame>
        <p:nvGraphicFramePr>
          <p:cNvPr id="194563" name="Group 3"/>
          <p:cNvGraphicFramePr>
            <a:graphicFrameLocks noGrp="1"/>
          </p:cNvGraphicFramePr>
          <p:nvPr>
            <p:ph type="tbl" idx="1"/>
            <p:extLst>
              <p:ext uri="{D42A27DB-BD31-4B8C-83A1-F6EECF244321}">
                <p14:modId xmlns:p14="http://schemas.microsoft.com/office/powerpoint/2010/main" val="980331943"/>
              </p:ext>
            </p:extLst>
          </p:nvPr>
        </p:nvGraphicFramePr>
        <p:xfrm>
          <a:off x="762000" y="2133600"/>
          <a:ext cx="7620000" cy="4267200"/>
        </p:xfrm>
        <a:graphic>
          <a:graphicData uri="http://schemas.openxmlformats.org/drawingml/2006/table">
            <a:tbl>
              <a:tblPr/>
              <a:tblGrid>
                <a:gridCol w="2254898"/>
                <a:gridCol w="2643673"/>
                <a:gridCol w="2721429"/>
              </a:tblGrid>
              <a:tr h="5369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Verdana" pitchFamily="34" charset="0"/>
                      </a:endParaRPr>
                    </a:p>
                  </a:txBody>
                  <a:tcPr horzOverflow="overflow">
                    <a:lnL cap="flat">
                      <a:noFill/>
                    </a:lnL>
                    <a:lnR>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2"/>
                          </a:solidFill>
                          <a:effectLst/>
                          <a:latin typeface="Verdana" pitchFamily="34" charset="0"/>
                        </a:rPr>
                        <a:t>Systolic (mm Hg)</a:t>
                      </a:r>
                    </a:p>
                  </a:txBody>
                  <a:tcPr horzOverflow="overflow">
                    <a:lnL>
                      <a:noFill/>
                    </a:lnL>
                    <a:lnR>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2"/>
                          </a:solidFill>
                          <a:effectLst/>
                          <a:latin typeface="Verdana" pitchFamily="34" charset="0"/>
                        </a:rPr>
                        <a:t>Diastolic (mm Hg)</a:t>
                      </a:r>
                    </a:p>
                  </a:txBody>
                  <a:tcPr horzOverflow="overflow">
                    <a:lnL>
                      <a:noFill/>
                    </a:lnL>
                    <a:lnR cap="flat">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r>
              <a:tr h="5547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2"/>
                          </a:solidFill>
                          <a:effectLst/>
                          <a:latin typeface="Verdana" pitchFamily="34" charset="0"/>
                        </a:rPr>
                        <a:t>Optimal</a:t>
                      </a:r>
                    </a:p>
                  </a:txBody>
                  <a:tcPr horzOverflow="overflow">
                    <a:lnL cap="flat">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2"/>
                          </a:solidFill>
                          <a:effectLst/>
                          <a:latin typeface="Verdana" pitchFamily="34" charset="0"/>
                        </a:rPr>
                        <a:t>&lt;120  and </a:t>
                      </a:r>
                    </a:p>
                  </a:txBody>
                  <a:tcPr horzOverflow="overflow">
                    <a:lnL>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2"/>
                          </a:solidFill>
                          <a:effectLst/>
                          <a:latin typeface="Verdana" pitchFamily="34" charset="0"/>
                        </a:rPr>
                        <a:t>&lt;80</a:t>
                      </a:r>
                    </a:p>
                  </a:txBody>
                  <a:tcPr horzOverflow="overflow">
                    <a:lnL>
                      <a:noFill/>
                    </a:lnL>
                    <a:lnR cap="flat">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r>
              <a:tr h="5369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2"/>
                          </a:solidFill>
                          <a:effectLst/>
                          <a:latin typeface="Verdana" pitchFamily="34" charset="0"/>
                        </a:rPr>
                        <a:t>Normal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2"/>
                          </a:solidFill>
                          <a:effectLst/>
                          <a:latin typeface="Verdana" pitchFamily="34" charset="0"/>
                        </a:rPr>
                        <a:t>&lt;130  and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2"/>
                          </a:solidFill>
                          <a:effectLst/>
                          <a:latin typeface="Verdana" pitchFamily="34" charset="0"/>
                        </a:rPr>
                        <a:t>&lt;85</a:t>
                      </a:r>
                    </a:p>
                  </a:txBody>
                  <a:tcPr horzOverflow="overflow">
                    <a:lnL>
                      <a:noFill/>
                    </a:lnL>
                    <a:lnR cap="flat">
                      <a:noFill/>
                    </a:lnR>
                    <a:lnT>
                      <a:noFill/>
                    </a:lnT>
                    <a:lnB>
                      <a:noFill/>
                    </a:lnB>
                    <a:lnTlToBr>
                      <a:noFill/>
                    </a:lnTlToBr>
                    <a:lnBlToTr>
                      <a:noFill/>
                    </a:lnBlToTr>
                    <a:noFill/>
                  </a:tcPr>
                </a:tc>
              </a:tr>
              <a:tr h="5547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2"/>
                          </a:solidFill>
                          <a:effectLst/>
                          <a:latin typeface="Verdana" pitchFamily="34" charset="0"/>
                        </a:rPr>
                        <a:t>High-Normal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2"/>
                          </a:solidFill>
                          <a:effectLst/>
                          <a:latin typeface="Verdana" pitchFamily="34" charset="0"/>
                        </a:rPr>
                        <a:t>130-139  or</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2"/>
                          </a:solidFill>
                          <a:effectLst/>
                          <a:latin typeface="Verdana" pitchFamily="34" charset="0"/>
                        </a:rPr>
                        <a:t>85-90</a:t>
                      </a:r>
                    </a:p>
                  </a:txBody>
                  <a:tcPr horzOverflow="overflow">
                    <a:lnL>
                      <a:noFill/>
                    </a:lnL>
                    <a:lnR cap="flat">
                      <a:noFill/>
                    </a:lnR>
                    <a:lnT>
                      <a:noFill/>
                    </a:lnT>
                    <a:lnB>
                      <a:noFill/>
                    </a:lnB>
                    <a:lnTlToBr>
                      <a:noFill/>
                    </a:lnTlToBr>
                    <a:lnBlToTr>
                      <a:noFill/>
                    </a:lnBlToTr>
                    <a:noFill/>
                  </a:tcPr>
                </a:tc>
              </a:tr>
              <a:tr h="20838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2"/>
                          </a:solidFill>
                          <a:effectLst/>
                          <a:latin typeface="Verdana" pitchFamily="34" charset="0"/>
                        </a:rPr>
                        <a:t>High</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2"/>
                          </a:solidFill>
                          <a:effectLst/>
                          <a:latin typeface="Verdana" pitchFamily="34" charset="0"/>
                        </a:rPr>
                        <a:t>Stage 1</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2"/>
                          </a:solidFill>
                          <a:effectLst/>
                          <a:latin typeface="Verdana" pitchFamily="34" charset="0"/>
                        </a:rPr>
                        <a:t>Stage 2</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2"/>
                          </a:solidFill>
                          <a:effectLst/>
                          <a:latin typeface="Verdana" pitchFamily="34" charset="0"/>
                        </a:rPr>
                        <a:t>Stage 3</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2"/>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Verdana" pitchFamily="34" charset="0"/>
                        </a:rPr>
                        <a:t>140-159  or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Verdana" pitchFamily="34" charset="0"/>
                        </a:rPr>
                        <a:t>160-179  or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smtClean="0">
                          <a:ln>
                            <a:noFill/>
                          </a:ln>
                          <a:solidFill>
                            <a:schemeClr val="tx2"/>
                          </a:solidFill>
                          <a:effectLst/>
                          <a:latin typeface="Verdana" pitchFamily="34" charset="0"/>
                        </a:rPr>
                        <a:t>&gt;</a:t>
                      </a:r>
                      <a:r>
                        <a:rPr kumimoji="0" lang="en-US" sz="1800" b="0" i="0" u="none" strike="noStrike" cap="none" normalizeH="0" baseline="0" smtClean="0">
                          <a:ln>
                            <a:noFill/>
                          </a:ln>
                          <a:solidFill>
                            <a:schemeClr val="tx2"/>
                          </a:solidFill>
                          <a:effectLst/>
                          <a:latin typeface="Verdana" pitchFamily="34" charset="0"/>
                        </a:rPr>
                        <a:t>180  or</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2"/>
                          </a:solidFill>
                          <a:effectLst/>
                          <a:latin typeface="Verdana" pitchFamily="34" charset="0"/>
                        </a:rPr>
                        <a:t>90-99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2"/>
                          </a:solidFill>
                          <a:effectLst/>
                          <a:latin typeface="Verdana" pitchFamily="34" charset="0"/>
                        </a:rPr>
                        <a:t>100-109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tx2"/>
                          </a:solidFill>
                          <a:effectLst/>
                          <a:latin typeface="Verdana" pitchFamily="34" charset="0"/>
                        </a:rPr>
                        <a:t>&gt;</a:t>
                      </a:r>
                      <a:r>
                        <a:rPr kumimoji="0" lang="en-US" sz="1800" b="0" i="0" u="none" strike="noStrike" cap="none" normalizeH="0" baseline="0" dirty="0" smtClean="0">
                          <a:ln>
                            <a:noFill/>
                          </a:ln>
                          <a:solidFill>
                            <a:schemeClr val="tx2"/>
                          </a:solidFill>
                          <a:effectLst/>
                          <a:latin typeface="Verdana" pitchFamily="34" charset="0"/>
                        </a:rPr>
                        <a:t>110</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Picture 37" descr="clipped images,cropped images,cropped pictures,healthcare,heart monitors,icons,machines,medical,medical equipment,medicine,PNG,technologies,transpar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90800"/>
            <a:ext cx="4010025" cy="4010025"/>
          </a:xfrm>
          <a:prstGeom prst="rect">
            <a:avLst/>
          </a:prstGeom>
          <a:noFill/>
          <a:extLst>
            <a:ext uri="{909E8E84-426E-40DD-AFC4-6F175D3DCCD1}">
              <a14:hiddenFill xmlns:a14="http://schemas.microsoft.com/office/drawing/2010/main">
                <a:solidFill>
                  <a:srgbClr val="FFFFFF"/>
                </a:solidFill>
              </a14:hiddenFill>
            </a:ext>
          </a:extLst>
        </p:spPr>
      </p:pic>
      <p:sp>
        <p:nvSpPr>
          <p:cNvPr id="32771" name="Rectangle 1027"/>
          <p:cNvSpPr>
            <a:spLocks noGrp="1" noChangeArrowheads="1"/>
          </p:cNvSpPr>
          <p:nvPr>
            <p:ph sz="quarter" idx="1"/>
          </p:nvPr>
        </p:nvSpPr>
        <p:spPr/>
        <p:txBody>
          <a:bodyPr/>
          <a:lstStyle/>
          <a:p>
            <a:pPr eaLnBrk="1" hangingPunct="1">
              <a:defRPr/>
            </a:pPr>
            <a:r>
              <a:rPr lang="en-US" dirty="0" smtClean="0"/>
              <a:t>Less than 140/90</a:t>
            </a:r>
          </a:p>
          <a:p>
            <a:pPr eaLnBrk="1" hangingPunct="1">
              <a:defRPr/>
            </a:pPr>
            <a:r>
              <a:rPr lang="en-US" dirty="0" smtClean="0"/>
              <a:t>Less than 130/80 if have diabetes</a:t>
            </a:r>
          </a:p>
          <a:p>
            <a:pPr eaLnBrk="1" hangingPunct="1">
              <a:defRPr/>
            </a:pPr>
            <a:r>
              <a:rPr lang="en-US" dirty="0" smtClean="0"/>
              <a:t>Ideally 120/80 or less </a:t>
            </a:r>
          </a:p>
          <a:p>
            <a:pPr eaLnBrk="1" hangingPunct="1">
              <a:defRPr/>
            </a:pPr>
            <a:r>
              <a:rPr lang="en-US" dirty="0" smtClean="0"/>
              <a:t>Lifestyle Changes when over 135/85</a:t>
            </a:r>
          </a:p>
        </p:txBody>
      </p:sp>
      <p:sp>
        <p:nvSpPr>
          <p:cNvPr id="2" name="Title 1"/>
          <p:cNvSpPr>
            <a:spLocks noGrp="1"/>
          </p:cNvSpPr>
          <p:nvPr>
            <p:ph type="title"/>
          </p:nvPr>
        </p:nvSpPr>
        <p:spPr/>
        <p:txBody>
          <a:bodyPr/>
          <a:lstStyle/>
          <a:p>
            <a:r>
              <a:rPr lang="en-US" dirty="0" smtClean="0"/>
              <a:t>Blood Pressure Goals</a:t>
            </a:r>
            <a:endParaRPr lang="en-US" dirty="0"/>
          </a:p>
        </p:txBody>
      </p:sp>
      <p:sp>
        <p:nvSpPr>
          <p:cNvPr id="3" name="Date Placeholder 2"/>
          <p:cNvSpPr>
            <a:spLocks noGrp="1"/>
          </p:cNvSpPr>
          <p:nvPr>
            <p:ph type="dt" sz="half" idx="10"/>
          </p:nvPr>
        </p:nvSpPr>
        <p:spPr/>
        <p:txBody>
          <a:bodyPr/>
          <a:lstStyle/>
          <a:p>
            <a:r>
              <a:rPr lang="en-US" smtClean="0"/>
              <a:t>7/29/2011</a:t>
            </a:r>
            <a:endParaRPr lang="en-US"/>
          </a:p>
        </p:txBody>
      </p:sp>
      <p:sp>
        <p:nvSpPr>
          <p:cNvPr id="4" name="Footer Placeholder 3"/>
          <p:cNvSpPr>
            <a:spLocks noGrp="1"/>
          </p:cNvSpPr>
          <p:nvPr>
            <p:ph type="ftr" sz="quarter" idx="11"/>
          </p:nvPr>
        </p:nvSpPr>
        <p:spPr/>
        <p:txBody>
          <a:bodyPr/>
          <a:lstStyle/>
          <a:p>
            <a:r>
              <a:rPr lang="en-US" smtClean="0"/>
              <a:t>PBRC 2011</a:t>
            </a:r>
            <a:endParaRPr lang="en-US"/>
          </a:p>
        </p:txBody>
      </p:sp>
      <p:sp>
        <p:nvSpPr>
          <p:cNvPr id="5" name="Slide Number Placeholder 4"/>
          <p:cNvSpPr>
            <a:spLocks noGrp="1"/>
          </p:cNvSpPr>
          <p:nvPr>
            <p:ph type="sldNum" sz="quarter" idx="12"/>
          </p:nvPr>
        </p:nvSpPr>
        <p:spPr/>
        <p:txBody>
          <a:bodyPr/>
          <a:lstStyle/>
          <a:p>
            <a:fld id="{A7B660B5-EA71-4930-B702-25A2DA00362D}" type="slidenum">
              <a:rPr lang="en-US" smtClean="0"/>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3050"/>
            <a:ext cx="6705600" cy="1143000"/>
          </a:xfrm>
        </p:spPr>
        <p:txBody>
          <a:bodyPr/>
          <a:lstStyle/>
          <a:p>
            <a:pPr algn="r"/>
            <a:r>
              <a:rPr lang="en-US" dirty="0" smtClean="0"/>
              <a:t>Risk Factors</a:t>
            </a:r>
            <a:endParaRPr lang="en-US" dirty="0"/>
          </a:p>
        </p:txBody>
      </p:sp>
      <p:sp>
        <p:nvSpPr>
          <p:cNvPr id="5" name="Text Placeholder 4"/>
          <p:cNvSpPr>
            <a:spLocks noGrp="1"/>
          </p:cNvSpPr>
          <p:nvPr>
            <p:ph type="body" idx="1"/>
          </p:nvPr>
        </p:nvSpPr>
        <p:spPr/>
        <p:txBody>
          <a:bodyPr/>
          <a:lstStyle/>
          <a:p>
            <a:r>
              <a:rPr lang="en-US" dirty="0" smtClean="0"/>
              <a:t>Non-Modifiable</a:t>
            </a:r>
            <a:endParaRPr lang="en-US" dirty="0"/>
          </a:p>
        </p:txBody>
      </p:sp>
      <p:sp>
        <p:nvSpPr>
          <p:cNvPr id="7" name="Text Placeholder 6"/>
          <p:cNvSpPr>
            <a:spLocks noGrp="1"/>
          </p:cNvSpPr>
          <p:nvPr>
            <p:ph type="body" sz="half" idx="3"/>
          </p:nvPr>
        </p:nvSpPr>
        <p:spPr>
          <a:xfrm>
            <a:off x="4419600" y="1447800"/>
            <a:ext cx="4114800" cy="762000"/>
          </a:xfrm>
        </p:spPr>
        <p:txBody>
          <a:bodyPr/>
          <a:lstStyle/>
          <a:p>
            <a:r>
              <a:rPr lang="en-US" dirty="0" smtClean="0"/>
              <a:t>Modifiable</a:t>
            </a:r>
            <a:endParaRPr lang="en-US" dirty="0"/>
          </a:p>
        </p:txBody>
      </p:sp>
      <p:sp>
        <p:nvSpPr>
          <p:cNvPr id="6" name="Content Placeholder 5"/>
          <p:cNvSpPr>
            <a:spLocks noGrp="1"/>
          </p:cNvSpPr>
          <p:nvPr>
            <p:ph sz="half" idx="2"/>
          </p:nvPr>
        </p:nvSpPr>
        <p:spPr/>
        <p:txBody>
          <a:bodyPr/>
          <a:lstStyle/>
          <a:p>
            <a:r>
              <a:rPr lang="en-US" dirty="0"/>
              <a:t>Age</a:t>
            </a:r>
          </a:p>
          <a:p>
            <a:r>
              <a:rPr lang="en-US" dirty="0"/>
              <a:t>Race/ethnicity</a:t>
            </a:r>
          </a:p>
          <a:p>
            <a:r>
              <a:rPr lang="en-US" dirty="0"/>
              <a:t>Gender</a:t>
            </a:r>
          </a:p>
          <a:p>
            <a:r>
              <a:rPr lang="en-US" dirty="0"/>
              <a:t>Family history</a:t>
            </a:r>
          </a:p>
        </p:txBody>
      </p:sp>
      <p:sp>
        <p:nvSpPr>
          <p:cNvPr id="8" name="Content Placeholder 7"/>
          <p:cNvSpPr>
            <a:spLocks noGrp="1"/>
          </p:cNvSpPr>
          <p:nvPr>
            <p:ph sz="half" idx="4"/>
          </p:nvPr>
        </p:nvSpPr>
        <p:spPr>
          <a:xfrm>
            <a:off x="4495800" y="2247900"/>
            <a:ext cx="4191000" cy="3886200"/>
          </a:xfrm>
        </p:spPr>
        <p:txBody>
          <a:bodyPr>
            <a:normAutofit/>
          </a:bodyPr>
          <a:lstStyle/>
          <a:p>
            <a:r>
              <a:rPr lang="en-US" dirty="0"/>
              <a:t>Overweight</a:t>
            </a:r>
          </a:p>
          <a:p>
            <a:r>
              <a:rPr lang="en-US" dirty="0"/>
              <a:t>Abnormal lipid metabolism</a:t>
            </a:r>
          </a:p>
          <a:p>
            <a:r>
              <a:rPr lang="en-US" dirty="0" smtClean="0"/>
              <a:t>Smoking</a:t>
            </a:r>
            <a:endParaRPr lang="en-US" dirty="0"/>
          </a:p>
          <a:p>
            <a:r>
              <a:rPr lang="en-US" dirty="0"/>
              <a:t>Physical inactivity</a:t>
            </a:r>
          </a:p>
          <a:p>
            <a:r>
              <a:rPr lang="en-US" dirty="0"/>
              <a:t>Unhealthy diet</a:t>
            </a:r>
          </a:p>
          <a:p>
            <a:r>
              <a:rPr lang="en-US" dirty="0" smtClean="0"/>
              <a:t>Excessive alcohol intake</a:t>
            </a:r>
            <a:endParaRPr lang="en-US" dirty="0"/>
          </a:p>
        </p:txBody>
      </p:sp>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9" name="Slide Number Placeholder 8"/>
          <p:cNvSpPr>
            <a:spLocks noGrp="1"/>
          </p:cNvSpPr>
          <p:nvPr>
            <p:ph type="sldNum" sz="quarter" idx="12"/>
          </p:nvPr>
        </p:nvSpPr>
        <p:spPr/>
        <p:txBody>
          <a:bodyPr/>
          <a:lstStyle/>
          <a:p>
            <a:fld id="{A7B660B5-EA71-4930-B702-25A2DA00362D}" type="slidenum">
              <a:rPr lang="en-US" smtClean="0"/>
              <a:t>19</a:t>
            </a:fld>
            <a:endParaRPr lang="en-US"/>
          </a:p>
        </p:txBody>
      </p:sp>
    </p:spTree>
    <p:extLst>
      <p:ext uri="{BB962C8B-B14F-4D97-AF65-F5344CB8AC3E}">
        <p14:creationId xmlns:p14="http://schemas.microsoft.com/office/powerpoint/2010/main" val="724979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DASH diet plan</a:t>
            </a:r>
            <a:endParaRPr lang="en-US" dirty="0"/>
          </a:p>
        </p:txBody>
      </p:sp>
      <p:sp>
        <p:nvSpPr>
          <p:cNvPr id="3" name="Content Placeholder 2"/>
          <p:cNvSpPr>
            <a:spLocks noGrp="1"/>
          </p:cNvSpPr>
          <p:nvPr>
            <p:ph sz="quarter" idx="1"/>
          </p:nvPr>
        </p:nvSpPr>
        <p:spPr/>
        <p:txBody>
          <a:bodyPr>
            <a:normAutofit fontScale="92500" lnSpcReduction="20000"/>
          </a:bodyPr>
          <a:lstStyle/>
          <a:p>
            <a:pPr>
              <a:defRPr/>
            </a:pPr>
            <a:r>
              <a:rPr lang="en-US" sz="2400" dirty="0" smtClean="0"/>
              <a:t>Hypertension prevalence</a:t>
            </a:r>
          </a:p>
          <a:p>
            <a:pPr>
              <a:defRPr/>
            </a:pPr>
            <a:r>
              <a:rPr lang="en-US" sz="2400" dirty="0" smtClean="0"/>
              <a:t>What is blood pressure</a:t>
            </a:r>
          </a:p>
          <a:p>
            <a:pPr>
              <a:defRPr/>
            </a:pPr>
            <a:r>
              <a:rPr lang="en-US" sz="2400" dirty="0"/>
              <a:t>Why is </a:t>
            </a:r>
            <a:r>
              <a:rPr lang="en-US" sz="2400" dirty="0" smtClean="0"/>
              <a:t>high blood pressure important?</a:t>
            </a:r>
          </a:p>
          <a:p>
            <a:pPr>
              <a:defRPr/>
            </a:pPr>
            <a:r>
              <a:rPr lang="en-US" sz="2400" dirty="0" smtClean="0"/>
              <a:t>How it affects the organ systems</a:t>
            </a:r>
          </a:p>
          <a:p>
            <a:pPr>
              <a:defRPr/>
            </a:pPr>
            <a:r>
              <a:rPr lang="en-US" sz="2400" dirty="0" smtClean="0"/>
              <a:t>What causes it</a:t>
            </a:r>
          </a:p>
          <a:p>
            <a:pPr>
              <a:defRPr/>
            </a:pPr>
            <a:r>
              <a:rPr lang="en-US" sz="2400" dirty="0" smtClean="0"/>
              <a:t>Blood pressure goals</a:t>
            </a:r>
          </a:p>
          <a:p>
            <a:pPr>
              <a:defRPr/>
            </a:pPr>
            <a:r>
              <a:rPr lang="en-US" sz="2400" dirty="0" smtClean="0"/>
              <a:t>Risk factors</a:t>
            </a:r>
          </a:p>
          <a:p>
            <a:pPr>
              <a:defRPr/>
            </a:pPr>
            <a:r>
              <a:rPr lang="en-US" sz="2400" dirty="0"/>
              <a:t>Weight Loss</a:t>
            </a:r>
          </a:p>
          <a:p>
            <a:pPr>
              <a:defRPr/>
            </a:pPr>
            <a:r>
              <a:rPr lang="en-US" sz="2400" dirty="0" smtClean="0"/>
              <a:t>The DASH </a:t>
            </a:r>
            <a:r>
              <a:rPr lang="en-US" sz="2400" dirty="0"/>
              <a:t>Diet</a:t>
            </a:r>
          </a:p>
          <a:p>
            <a:pPr>
              <a:defRPr/>
            </a:pPr>
            <a:r>
              <a:rPr lang="en-US" sz="2400" dirty="0" smtClean="0"/>
              <a:t>Reducing sodium</a:t>
            </a:r>
            <a:endParaRPr lang="en-US" sz="2400" dirty="0"/>
          </a:p>
          <a:p>
            <a:pPr>
              <a:defRPr/>
            </a:pPr>
            <a:r>
              <a:rPr lang="en-US" sz="2400" dirty="0" smtClean="0"/>
              <a:t>Physical activity</a:t>
            </a:r>
            <a:endParaRPr lang="en-US" sz="2400" dirty="0"/>
          </a:p>
          <a:p>
            <a:pPr>
              <a:defRPr/>
            </a:pPr>
            <a:r>
              <a:rPr lang="en-US" sz="2400" dirty="0" smtClean="0"/>
              <a:t>No </a:t>
            </a:r>
            <a:r>
              <a:rPr lang="en-US" sz="2400" dirty="0"/>
              <a:t>smoking</a:t>
            </a:r>
          </a:p>
          <a:p>
            <a:pPr>
              <a:defRPr/>
            </a:pPr>
            <a:r>
              <a:rPr lang="en-US" sz="2400" dirty="0"/>
              <a:t>Little </a:t>
            </a:r>
            <a:r>
              <a:rPr lang="en-US" sz="2400" dirty="0" smtClean="0"/>
              <a:t>alcohol</a:t>
            </a:r>
            <a:endParaRPr lang="en-US" sz="2400" dirty="0"/>
          </a:p>
        </p:txBody>
      </p:sp>
      <p:sp>
        <p:nvSpPr>
          <p:cNvPr id="4" name="Date Placeholder 3"/>
          <p:cNvSpPr>
            <a:spLocks noGrp="1"/>
          </p:cNvSpPr>
          <p:nvPr>
            <p:ph type="dt" sz="half" idx="10"/>
          </p:nvPr>
        </p:nvSpPr>
        <p:spPr/>
        <p:txBody>
          <a:bodyPr/>
          <a:lstStyle/>
          <a:p>
            <a:r>
              <a:rPr lang="en-US" smtClean="0"/>
              <a:t>7/29/2011</a:t>
            </a:r>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A7B660B5-EA71-4930-B702-25A2DA00362D}" type="slidenum">
              <a:rPr lang="en-US" smtClean="0"/>
              <a:t>2</a:t>
            </a:fld>
            <a:endParaRPr lang="en-US"/>
          </a:p>
        </p:txBody>
      </p:sp>
    </p:spTree>
    <p:extLst>
      <p:ext uri="{BB962C8B-B14F-4D97-AF65-F5344CB8AC3E}">
        <p14:creationId xmlns:p14="http://schemas.microsoft.com/office/powerpoint/2010/main" val="2781398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effectLst/>
              </a:rPr>
              <a:t>Overweight and  Obesity</a:t>
            </a:r>
            <a:endParaRPr lang="en-US" dirty="0">
              <a:solidFill>
                <a:schemeClr val="tx1">
                  <a:lumMod val="65000"/>
                  <a:lumOff val="35000"/>
                </a:schemeClr>
              </a:solidFill>
            </a:endParaRPr>
          </a:p>
        </p:txBody>
      </p:sp>
      <p:sp>
        <p:nvSpPr>
          <p:cNvPr id="3" name="Content Placeholder 2"/>
          <p:cNvSpPr>
            <a:spLocks noGrp="1"/>
          </p:cNvSpPr>
          <p:nvPr>
            <p:ph sz="quarter" idx="1"/>
          </p:nvPr>
        </p:nvSpPr>
        <p:spPr/>
        <p:txBody>
          <a:bodyPr/>
          <a:lstStyle/>
          <a:p>
            <a:r>
              <a:rPr lang="en-US" dirty="0" smtClean="0"/>
              <a:t>Measure BMI routinely at each regular check-up.  </a:t>
            </a:r>
          </a:p>
          <a:p>
            <a:r>
              <a:rPr lang="en-US" dirty="0" smtClean="0"/>
              <a:t>Classifications:</a:t>
            </a:r>
          </a:p>
          <a:p>
            <a:pPr lvl="1"/>
            <a:r>
              <a:rPr lang="en-US" dirty="0" smtClean="0"/>
              <a:t>BMI 18.5-24.9 = normal</a:t>
            </a:r>
          </a:p>
          <a:p>
            <a:pPr lvl="1"/>
            <a:r>
              <a:rPr lang="en-US" dirty="0" smtClean="0"/>
              <a:t>BMI 25-29.9 = overweight</a:t>
            </a:r>
          </a:p>
          <a:p>
            <a:pPr lvl="1"/>
            <a:r>
              <a:rPr lang="en-US" dirty="0" smtClean="0"/>
              <a:t>BMI 30-39.9 = obesity</a:t>
            </a:r>
          </a:p>
          <a:p>
            <a:pPr lvl="1"/>
            <a:r>
              <a:rPr lang="en-US" dirty="0" smtClean="0"/>
              <a:t>BMI ≥40 = extreme obesity</a:t>
            </a:r>
            <a:endParaRPr lang="en-US" dirty="0"/>
          </a:p>
        </p:txBody>
      </p:sp>
      <p:sp>
        <p:nvSpPr>
          <p:cNvPr id="4" name="Date Placeholder 3"/>
          <p:cNvSpPr>
            <a:spLocks noGrp="1"/>
          </p:cNvSpPr>
          <p:nvPr>
            <p:ph type="dt" sz="half" idx="10"/>
          </p:nvPr>
        </p:nvSpPr>
        <p:spPr/>
        <p:txBody>
          <a:bodyPr/>
          <a:lstStyle/>
          <a:p>
            <a:r>
              <a:rPr lang="en-US" smtClean="0"/>
              <a:t>7/29/2011</a:t>
            </a:r>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A7B660B5-EA71-4930-B702-25A2DA00362D}" type="slidenum">
              <a:rPr lang="en-US" smtClean="0"/>
              <a:t>20</a:t>
            </a:fld>
            <a:endParaRPr lang="en-US"/>
          </a:p>
        </p:txBody>
      </p:sp>
    </p:spTree>
    <p:extLst>
      <p:ext uri="{BB962C8B-B14F-4D97-AF65-F5344CB8AC3E}">
        <p14:creationId xmlns:p14="http://schemas.microsoft.com/office/powerpoint/2010/main" val="2555460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descr="hands,households,measurements,measuring tapes,persons,Photographs,tape meas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4495800"/>
            <a:ext cx="2099733" cy="2099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tx1">
                    <a:lumMod val="65000"/>
                    <a:lumOff val="35000"/>
                  </a:schemeClr>
                </a:solidFill>
                <a:effectLst>
                  <a:outerShdw blurRad="38100" dist="38100" dir="2700000" algn="tl">
                    <a:srgbClr val="FFFFFF"/>
                  </a:outerShdw>
                </a:effectLst>
              </a:rPr>
              <a:t>Measuring Waist Circumference</a:t>
            </a:r>
            <a:endParaRPr lang="en-US" dirty="0">
              <a:solidFill>
                <a:schemeClr val="tx1">
                  <a:lumMod val="65000"/>
                  <a:lumOff val="35000"/>
                </a:schemeClr>
              </a:solidFill>
            </a:endParaRPr>
          </a:p>
        </p:txBody>
      </p:sp>
      <p:sp>
        <p:nvSpPr>
          <p:cNvPr id="3" name="Content Placeholder 2"/>
          <p:cNvSpPr>
            <a:spLocks noGrp="1"/>
          </p:cNvSpPr>
          <p:nvPr>
            <p:ph sz="quarter" idx="1"/>
          </p:nvPr>
        </p:nvSpPr>
        <p:spPr/>
        <p:txBody>
          <a:bodyPr>
            <a:normAutofit/>
          </a:bodyPr>
          <a:lstStyle/>
          <a:p>
            <a:r>
              <a:rPr lang="en-US" dirty="0" smtClean="0"/>
              <a:t>Large waist circumference (WC) can be used to assess increased risk for type 2 diabetes, high blood pressure, high cholesterol, and heart disease</a:t>
            </a:r>
          </a:p>
          <a:p>
            <a:r>
              <a:rPr lang="en-US" dirty="0" smtClean="0"/>
              <a:t>A high-risk waist circumference is:</a:t>
            </a:r>
          </a:p>
          <a:p>
            <a:pPr lvl="1"/>
            <a:r>
              <a:rPr lang="en-US" dirty="0" smtClean="0"/>
              <a:t>A man with waist measurement over 40 inches (102 cm).</a:t>
            </a:r>
          </a:p>
          <a:p>
            <a:pPr lvl="1"/>
            <a:r>
              <a:rPr lang="en-US" dirty="0" smtClean="0"/>
              <a:t>A woman with waist measurement over 35 inches (88 cm).</a:t>
            </a:r>
          </a:p>
          <a:p>
            <a:r>
              <a:rPr lang="en-US" dirty="0" smtClean="0"/>
              <a:t>A high waist circumference means you have too much abdominal fat. It means you need to lose weight.</a:t>
            </a:r>
          </a:p>
          <a:p>
            <a:endParaRPr lang="en-US" dirty="0"/>
          </a:p>
        </p:txBody>
      </p:sp>
      <p:sp>
        <p:nvSpPr>
          <p:cNvPr id="4" name="Date Placeholder 3"/>
          <p:cNvSpPr>
            <a:spLocks noGrp="1"/>
          </p:cNvSpPr>
          <p:nvPr>
            <p:ph type="dt" sz="half" idx="10"/>
          </p:nvPr>
        </p:nvSpPr>
        <p:spPr/>
        <p:txBody>
          <a:bodyPr/>
          <a:lstStyle/>
          <a:p>
            <a:r>
              <a:rPr lang="en-US" smtClean="0"/>
              <a:t>7/29/2011</a:t>
            </a:r>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A7B660B5-EA71-4930-B702-25A2DA00362D}" type="slidenum">
              <a:rPr lang="en-US" smtClean="0"/>
              <a:t>21</a:t>
            </a:fld>
            <a:endParaRPr lang="en-US"/>
          </a:p>
        </p:txBody>
      </p:sp>
    </p:spTree>
    <p:extLst>
      <p:ext uri="{BB962C8B-B14F-4D97-AF65-F5344CB8AC3E}">
        <p14:creationId xmlns:p14="http://schemas.microsoft.com/office/powerpoint/2010/main" val="2885324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19200" y="304800"/>
            <a:ext cx="7772400" cy="990600"/>
          </a:xfrm>
        </p:spPr>
        <p:txBody>
          <a:bodyPr/>
          <a:lstStyle/>
          <a:p>
            <a:pPr algn="r" eaLnBrk="1" hangingPunct="1"/>
            <a:r>
              <a:rPr lang="en-US" dirty="0" smtClean="0"/>
              <a:t>Lose Weight if Overweight	</a:t>
            </a:r>
          </a:p>
        </p:txBody>
      </p:sp>
      <p:graphicFrame>
        <p:nvGraphicFramePr>
          <p:cNvPr id="15363" name="Object 4"/>
          <p:cNvGraphicFramePr>
            <a:graphicFrameLocks noGrp="1" noChangeAspect="1"/>
          </p:cNvGraphicFramePr>
          <p:nvPr>
            <p:ph type="clipArt" sz="half" idx="1"/>
          </p:nvPr>
        </p:nvGraphicFramePr>
        <p:xfrm>
          <a:off x="1976438" y="2359025"/>
          <a:ext cx="2197100" cy="3289300"/>
        </p:xfrm>
        <a:graphic>
          <a:graphicData uri="http://schemas.openxmlformats.org/presentationml/2006/ole">
            <mc:AlternateContent xmlns:mc="http://schemas.openxmlformats.org/markup-compatibility/2006">
              <mc:Choice xmlns:v="urn:schemas-microsoft-com:vml" Requires="v">
                <p:oleObj spid="_x0000_s10340" name="Picture (32-bit)" r:id="rId4" imgW="2197080" imgH="3289320" progId="MetafileCompanion32.Picture.1">
                  <p:embed/>
                </p:oleObj>
              </mc:Choice>
              <mc:Fallback>
                <p:oleObj name="Picture (32-bit)" r:id="rId4" imgW="2197080" imgH="3289320" progId="MetafileCompanion32.Picture.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438" y="2359025"/>
                        <a:ext cx="2197100" cy="328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0179" name="Rectangle 3"/>
          <p:cNvSpPr>
            <a:spLocks noGrp="1" noChangeArrowheads="1"/>
          </p:cNvSpPr>
          <p:nvPr>
            <p:ph type="body" sz="half" idx="2"/>
          </p:nvPr>
        </p:nvSpPr>
        <p:spPr/>
        <p:txBody>
          <a:bodyPr/>
          <a:lstStyle/>
          <a:p>
            <a:pPr eaLnBrk="1" hangingPunct="1">
              <a:defRPr/>
            </a:pPr>
            <a:r>
              <a:rPr lang="en-US" sz="2800" smtClean="0"/>
              <a:t>If follow DASH diet and increase activity, weight loss should occur gradually</a:t>
            </a:r>
          </a:p>
          <a:p>
            <a:pPr eaLnBrk="1" hangingPunct="1">
              <a:defRPr/>
            </a:pPr>
            <a:r>
              <a:rPr lang="en-US" sz="2800" smtClean="0"/>
              <a:t>Even 10 pounds can make a big difference!</a:t>
            </a:r>
          </a:p>
        </p:txBody>
      </p:sp>
      <p:sp>
        <p:nvSpPr>
          <p:cNvPr id="2" name="Date Placeholder 1"/>
          <p:cNvSpPr>
            <a:spLocks noGrp="1"/>
          </p:cNvSpPr>
          <p:nvPr>
            <p:ph type="dt" sz="half" idx="10"/>
          </p:nvPr>
        </p:nvSpPr>
        <p:spPr/>
        <p:txBody>
          <a:bodyPr/>
          <a:lstStyle/>
          <a:p>
            <a:pPr>
              <a:defRPr/>
            </a:pPr>
            <a:r>
              <a:rPr lang="en-US" smtClean="0"/>
              <a:t>7/29/2011</a:t>
            </a:r>
            <a:endParaRPr lang="en-US"/>
          </a:p>
        </p:txBody>
      </p:sp>
      <p:sp>
        <p:nvSpPr>
          <p:cNvPr id="3" name="Footer Placeholder 2"/>
          <p:cNvSpPr>
            <a:spLocks noGrp="1"/>
          </p:cNvSpPr>
          <p:nvPr>
            <p:ph type="ftr" sz="quarter" idx="11"/>
          </p:nvPr>
        </p:nvSpPr>
        <p:spPr/>
        <p:txBody>
          <a:bodyPr/>
          <a:lstStyle/>
          <a:p>
            <a:pPr>
              <a:defRPr/>
            </a:pPr>
            <a:r>
              <a:rPr lang="en-US" smtClean="0"/>
              <a:t>PBRC 2011</a:t>
            </a:r>
            <a:endParaRPr lang="en-US"/>
          </a:p>
        </p:txBody>
      </p:sp>
      <p:sp>
        <p:nvSpPr>
          <p:cNvPr id="4" name="Slide Number Placeholder 3"/>
          <p:cNvSpPr>
            <a:spLocks noGrp="1"/>
          </p:cNvSpPr>
          <p:nvPr>
            <p:ph type="sldNum" sz="quarter" idx="12"/>
          </p:nvPr>
        </p:nvSpPr>
        <p:spPr/>
        <p:txBody>
          <a:bodyPr/>
          <a:lstStyle/>
          <a:p>
            <a:pPr>
              <a:defRPr/>
            </a:pPr>
            <a:fld id="{CEA8B16D-24EA-4344-A306-5679103DB77D}"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athroom,diets,healthcare,household,scales,weighing,tow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95600"/>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solidFill>
                  <a:schemeClr val="tx1">
                    <a:lumMod val="65000"/>
                    <a:lumOff val="35000"/>
                  </a:schemeClr>
                </a:solidFill>
                <a:effectLst>
                  <a:outerShdw blurRad="38100" dist="38100" dir="2700000" algn="tl">
                    <a:srgbClr val="FFFFFF"/>
                  </a:outerShdw>
                </a:effectLst>
              </a:rPr>
              <a:t>Reducing Overweight and Obesity</a:t>
            </a:r>
            <a:endParaRPr lang="en-US" dirty="0">
              <a:solidFill>
                <a:schemeClr val="tx1">
                  <a:lumMod val="65000"/>
                  <a:lumOff val="35000"/>
                </a:schemeClr>
              </a:solidFill>
            </a:endParaRPr>
          </a:p>
        </p:txBody>
      </p:sp>
      <p:sp>
        <p:nvSpPr>
          <p:cNvPr id="3" name="Content Placeholder 2"/>
          <p:cNvSpPr>
            <a:spLocks noGrp="1"/>
          </p:cNvSpPr>
          <p:nvPr>
            <p:ph sz="quarter" idx="1"/>
          </p:nvPr>
        </p:nvSpPr>
        <p:spPr/>
        <p:txBody>
          <a:bodyPr/>
          <a:lstStyle/>
          <a:p>
            <a:pPr marL="0" indent="0">
              <a:buNone/>
            </a:pPr>
            <a:r>
              <a:rPr lang="en-US" dirty="0" smtClean="0"/>
              <a:t>Lifestyle modification:</a:t>
            </a:r>
          </a:p>
          <a:p>
            <a:r>
              <a:rPr lang="en-US" dirty="0" smtClean="0"/>
              <a:t>Reduce caloric intake by 500-1000 kcal/day (depending on starting weight)</a:t>
            </a:r>
          </a:p>
          <a:p>
            <a:r>
              <a:rPr lang="en-US" dirty="0" smtClean="0"/>
              <a:t>Target 1-2 pound/week weight loss</a:t>
            </a:r>
          </a:p>
          <a:p>
            <a:r>
              <a:rPr lang="en-US" dirty="0" smtClean="0"/>
              <a:t>Increase physical activity</a:t>
            </a:r>
          </a:p>
          <a:p>
            <a:r>
              <a:rPr lang="en-US" dirty="0" smtClean="0"/>
              <a:t>Healthy diet</a:t>
            </a:r>
          </a:p>
        </p:txBody>
      </p:sp>
      <p:sp>
        <p:nvSpPr>
          <p:cNvPr id="4" name="Date Placeholder 3"/>
          <p:cNvSpPr>
            <a:spLocks noGrp="1"/>
          </p:cNvSpPr>
          <p:nvPr>
            <p:ph type="dt" sz="half" idx="10"/>
          </p:nvPr>
        </p:nvSpPr>
        <p:spPr/>
        <p:txBody>
          <a:bodyPr/>
          <a:lstStyle/>
          <a:p>
            <a:r>
              <a:rPr lang="en-US" smtClean="0"/>
              <a:t>7/29/2011</a:t>
            </a:r>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A7B660B5-EA71-4930-B702-25A2DA00362D}" type="slidenum">
              <a:rPr lang="en-US" smtClean="0"/>
              <a:t>23</a:t>
            </a:fld>
            <a:endParaRPr lang="en-US"/>
          </a:p>
        </p:txBody>
      </p:sp>
    </p:spTree>
    <p:extLst>
      <p:ext uri="{BB962C8B-B14F-4D97-AF65-F5344CB8AC3E}">
        <p14:creationId xmlns:p14="http://schemas.microsoft.com/office/powerpoint/2010/main" val="3145570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effectLst>
                  <a:outerShdw blurRad="38100" dist="38100" dir="2700000" algn="tl">
                    <a:srgbClr val="FFFFFF"/>
                  </a:outerShdw>
                </a:effectLst>
              </a:rPr>
              <a:t>Diet and Hypertension</a:t>
            </a:r>
            <a:endParaRPr lang="en-US" dirty="0">
              <a:solidFill>
                <a:schemeClr val="tx1">
                  <a:lumMod val="65000"/>
                  <a:lumOff val="35000"/>
                </a:schemeClr>
              </a:solidFill>
            </a:endParaRPr>
          </a:p>
        </p:txBody>
      </p:sp>
      <p:sp>
        <p:nvSpPr>
          <p:cNvPr id="3" name="Content Placeholder 2"/>
          <p:cNvSpPr>
            <a:spLocks noGrp="1"/>
          </p:cNvSpPr>
          <p:nvPr>
            <p:ph sz="quarter" idx="1"/>
          </p:nvPr>
        </p:nvSpPr>
        <p:spPr/>
        <p:txBody>
          <a:bodyPr>
            <a:normAutofit/>
          </a:bodyPr>
          <a:lstStyle/>
          <a:p>
            <a:r>
              <a:rPr lang="en-US" dirty="0" smtClean="0"/>
              <a:t>Non-pharmacologic way of treating hypertension</a:t>
            </a:r>
          </a:p>
          <a:p>
            <a:r>
              <a:rPr lang="en-US" dirty="0" smtClean="0"/>
              <a:t>DASH diet</a:t>
            </a:r>
          </a:p>
          <a:p>
            <a:pPr lvl="1"/>
            <a:r>
              <a:rPr lang="en-US" dirty="0" smtClean="0"/>
              <a:t>Dietary Approaches to Stop Hypertension</a:t>
            </a:r>
          </a:p>
          <a:p>
            <a:pPr lvl="1"/>
            <a:r>
              <a:rPr lang="en-US" dirty="0" smtClean="0"/>
              <a:t>High in whole grains, fruits, vegetables, and low-fat dairy</a:t>
            </a:r>
          </a:p>
          <a:p>
            <a:pPr lvl="1"/>
            <a:r>
              <a:rPr lang="en-US" dirty="0" smtClean="0"/>
              <a:t>Adequate Calcium, Potassium, Magnesium</a:t>
            </a:r>
          </a:p>
          <a:p>
            <a:pPr lvl="1"/>
            <a:r>
              <a:rPr lang="en-US" dirty="0" smtClean="0"/>
              <a:t>Low in red meat, sweets and sugar beverages</a:t>
            </a:r>
          </a:p>
          <a:p>
            <a:pPr lvl="1"/>
            <a:r>
              <a:rPr lang="en-US" dirty="0" smtClean="0"/>
              <a:t>Low in saturated and trans fat, cholesterol</a:t>
            </a:r>
          </a:p>
        </p:txBody>
      </p:sp>
      <p:sp>
        <p:nvSpPr>
          <p:cNvPr id="4" name="Date Placeholder 3"/>
          <p:cNvSpPr>
            <a:spLocks noGrp="1"/>
          </p:cNvSpPr>
          <p:nvPr>
            <p:ph type="dt" sz="half" idx="10"/>
          </p:nvPr>
        </p:nvSpPr>
        <p:spPr/>
        <p:txBody>
          <a:bodyPr/>
          <a:lstStyle/>
          <a:p>
            <a:r>
              <a:rPr lang="en-US" smtClean="0"/>
              <a:t>7/29/2011</a:t>
            </a:r>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A7B660B5-EA71-4930-B702-25A2DA00362D}" type="slidenum">
              <a:rPr lang="en-US" smtClean="0"/>
              <a:t>24</a:t>
            </a:fld>
            <a:endParaRPr lang="en-US"/>
          </a:p>
        </p:txBody>
      </p:sp>
    </p:spTree>
    <p:extLst>
      <p:ext uri="{BB962C8B-B14F-4D97-AF65-F5344CB8AC3E}">
        <p14:creationId xmlns:p14="http://schemas.microsoft.com/office/powerpoint/2010/main" val="2488739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solidFill>
                  <a:schemeClr val="tx1">
                    <a:lumMod val="65000"/>
                    <a:lumOff val="35000"/>
                  </a:schemeClr>
                </a:solidFill>
              </a:rPr>
              <a:t>DASH is Unique</a:t>
            </a:r>
          </a:p>
        </p:txBody>
      </p:sp>
      <p:sp>
        <p:nvSpPr>
          <p:cNvPr id="17411" name="Rectangle 3"/>
          <p:cNvSpPr>
            <a:spLocks noGrp="1" noChangeArrowheads="1"/>
          </p:cNvSpPr>
          <p:nvPr>
            <p:ph sz="quarter" idx="1"/>
          </p:nvPr>
        </p:nvSpPr>
        <p:spPr/>
        <p:txBody>
          <a:bodyPr/>
          <a:lstStyle/>
          <a:p>
            <a:pPr eaLnBrk="1" hangingPunct="1"/>
            <a:r>
              <a:rPr lang="en-US" dirty="0" smtClean="0"/>
              <a:t>Tested dietary pattern rather than single nutrients</a:t>
            </a:r>
          </a:p>
          <a:p>
            <a:pPr eaLnBrk="1" hangingPunct="1"/>
            <a:r>
              <a:rPr lang="en-US" dirty="0" smtClean="0"/>
              <a:t>Experimental diets used common foods that can be incorporated into recommendations for the public</a:t>
            </a:r>
          </a:p>
          <a:p>
            <a:pPr eaLnBrk="1" hangingPunct="1"/>
            <a:r>
              <a:rPr lang="en-US" dirty="0" smtClean="0"/>
              <a:t>Investigators planned the DASH diet to be fully compatible with dietary recommendations for reducing risk of CVD, osteoporosis and cancer</a:t>
            </a:r>
          </a:p>
        </p:txBody>
      </p:sp>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25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dirty="0" smtClean="0">
                <a:solidFill>
                  <a:schemeClr val="tx1">
                    <a:lumMod val="65000"/>
                    <a:lumOff val="35000"/>
                  </a:schemeClr>
                </a:solidFill>
              </a:rPr>
              <a:t>Mineral Intake and Hypertension</a:t>
            </a:r>
          </a:p>
        </p:txBody>
      </p:sp>
      <p:sp>
        <p:nvSpPr>
          <p:cNvPr id="15363" name="Rectangle 3"/>
          <p:cNvSpPr>
            <a:spLocks noGrp="1" noChangeArrowheads="1"/>
          </p:cNvSpPr>
          <p:nvPr>
            <p:ph sz="quarter" idx="1"/>
          </p:nvPr>
        </p:nvSpPr>
        <p:spPr/>
        <p:txBody>
          <a:bodyPr/>
          <a:lstStyle/>
          <a:p>
            <a:pPr eaLnBrk="1" hangingPunct="1">
              <a:buFontTx/>
              <a:buNone/>
            </a:pPr>
            <a:r>
              <a:rPr lang="en-US" b="1" dirty="0" smtClean="0"/>
              <a:t>Potassium</a:t>
            </a:r>
          </a:p>
          <a:p>
            <a:pPr eaLnBrk="1" hangingPunct="1"/>
            <a:r>
              <a:rPr lang="en-US" dirty="0" smtClean="0"/>
              <a:t>Clinical trials and meta-analyses indicate potassium (K) supplementation lowers BP</a:t>
            </a:r>
          </a:p>
          <a:p>
            <a:pPr eaLnBrk="1" hangingPunct="1"/>
            <a:r>
              <a:rPr lang="en-US" dirty="0" smtClean="0"/>
              <a:t>Adequate K intake, preferably from food sources, should be maintained</a:t>
            </a:r>
          </a:p>
          <a:p>
            <a:pPr eaLnBrk="1" hangingPunct="1"/>
            <a:r>
              <a:rPr lang="en-US" dirty="0" smtClean="0"/>
              <a:t>Evidence is strong enough to support a health claim on high potassium foods</a:t>
            </a:r>
          </a:p>
          <a:p>
            <a:pPr eaLnBrk="1" hangingPunct="1"/>
            <a:r>
              <a:rPr lang="en-US" dirty="0" smtClean="0"/>
              <a:t>Best sources are fruits and vegetables</a:t>
            </a:r>
          </a:p>
        </p:txBody>
      </p:sp>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26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dirty="0" smtClean="0">
                <a:solidFill>
                  <a:schemeClr val="tx1">
                    <a:lumMod val="65000"/>
                    <a:lumOff val="35000"/>
                  </a:schemeClr>
                </a:solidFill>
              </a:rPr>
              <a:t>Mineral Intake and Hypertension</a:t>
            </a:r>
          </a:p>
        </p:txBody>
      </p:sp>
      <p:sp>
        <p:nvSpPr>
          <p:cNvPr id="16387" name="Rectangle 3"/>
          <p:cNvSpPr>
            <a:spLocks noGrp="1" noChangeArrowheads="1"/>
          </p:cNvSpPr>
          <p:nvPr>
            <p:ph sz="quarter" idx="1"/>
          </p:nvPr>
        </p:nvSpPr>
        <p:spPr/>
        <p:txBody>
          <a:bodyPr/>
          <a:lstStyle/>
          <a:p>
            <a:pPr eaLnBrk="1" hangingPunct="1">
              <a:buFontTx/>
              <a:buNone/>
            </a:pPr>
            <a:r>
              <a:rPr lang="en-US" b="1" dirty="0" smtClean="0"/>
              <a:t>Magnesium</a:t>
            </a:r>
          </a:p>
          <a:p>
            <a:pPr eaLnBrk="1" hangingPunct="1"/>
            <a:r>
              <a:rPr lang="en-US" dirty="0" smtClean="0"/>
              <a:t>Evidence suggests an association between lower dietary magnesium intake and high blood pressure</a:t>
            </a:r>
          </a:p>
          <a:p>
            <a:pPr eaLnBrk="1" hangingPunct="1"/>
            <a:r>
              <a:rPr lang="en-US" dirty="0" smtClean="0"/>
              <a:t>Food sources are nuts, beans, vegetables</a:t>
            </a:r>
          </a:p>
        </p:txBody>
      </p:sp>
      <p:pic>
        <p:nvPicPr>
          <p:cNvPr id="36866" name="Picture 2" descr="http://officeimg.vo.msecnd.net/en-us/images/MH9003137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124200"/>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27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heeses,dairy products,food,Photographs,Swiss chee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667" y="4114800"/>
            <a:ext cx="2486025" cy="2486025"/>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title"/>
          </p:nvPr>
        </p:nvSpPr>
        <p:spPr/>
        <p:txBody>
          <a:bodyPr>
            <a:normAutofit fontScale="90000"/>
          </a:bodyPr>
          <a:lstStyle/>
          <a:p>
            <a:pPr eaLnBrk="1" hangingPunct="1"/>
            <a:r>
              <a:rPr lang="en-US" dirty="0" smtClean="0">
                <a:solidFill>
                  <a:schemeClr val="tx1">
                    <a:lumMod val="65000"/>
                    <a:lumOff val="35000"/>
                  </a:schemeClr>
                </a:solidFill>
              </a:rPr>
              <a:t>Mineral Intake and Hypertension</a:t>
            </a:r>
          </a:p>
        </p:txBody>
      </p:sp>
      <p:sp>
        <p:nvSpPr>
          <p:cNvPr id="14339" name="Rectangle 3"/>
          <p:cNvSpPr>
            <a:spLocks noGrp="1" noChangeArrowheads="1"/>
          </p:cNvSpPr>
          <p:nvPr>
            <p:ph sz="quarter" idx="1"/>
          </p:nvPr>
        </p:nvSpPr>
        <p:spPr/>
        <p:txBody>
          <a:bodyPr/>
          <a:lstStyle/>
          <a:p>
            <a:pPr eaLnBrk="1" hangingPunct="1">
              <a:buFontTx/>
              <a:buNone/>
            </a:pPr>
            <a:r>
              <a:rPr lang="en-US" b="1" dirty="0" smtClean="0"/>
              <a:t>Calcium</a:t>
            </a:r>
          </a:p>
          <a:p>
            <a:pPr eaLnBrk="1" hangingPunct="1"/>
            <a:r>
              <a:rPr lang="en-US" dirty="0" smtClean="0"/>
              <a:t>American Heart Association Statement</a:t>
            </a:r>
          </a:p>
          <a:p>
            <a:pPr lvl="1" eaLnBrk="1" hangingPunct="1"/>
            <a:r>
              <a:rPr lang="en-US" dirty="0" smtClean="0"/>
              <a:t>Increasing calcium intake may preferentially lower blood pressure in salt-sensitive people</a:t>
            </a:r>
          </a:p>
          <a:p>
            <a:pPr lvl="1" eaLnBrk="1" hangingPunct="1"/>
            <a:r>
              <a:rPr lang="en-US" dirty="0" smtClean="0"/>
              <a:t>Benefits more evident with low initial calcium intakes </a:t>
            </a:r>
          </a:p>
          <a:p>
            <a:pPr lvl="1" eaLnBrk="1" hangingPunct="1">
              <a:buFontTx/>
              <a:buNone/>
            </a:pPr>
            <a:r>
              <a:rPr lang="en-US" dirty="0" smtClean="0"/>
              <a:t>	(300-600 mg/day)</a:t>
            </a:r>
          </a:p>
          <a:p>
            <a:r>
              <a:rPr lang="en-US" dirty="0" smtClean="0"/>
              <a:t>Best food sources are dairy products. </a:t>
            </a:r>
          </a:p>
        </p:txBody>
      </p:sp>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28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dirty="0" smtClean="0">
                <a:solidFill>
                  <a:schemeClr val="tx1">
                    <a:lumMod val="65000"/>
                    <a:lumOff val="35000"/>
                  </a:schemeClr>
                </a:solidFill>
              </a:rPr>
              <a:t>DASH Reduces </a:t>
            </a:r>
            <a:r>
              <a:rPr lang="en-US" dirty="0" err="1" smtClean="0">
                <a:solidFill>
                  <a:schemeClr val="tx1">
                    <a:lumMod val="65000"/>
                    <a:lumOff val="35000"/>
                  </a:schemeClr>
                </a:solidFill>
              </a:rPr>
              <a:t>Homocysteine</a:t>
            </a:r>
            <a:r>
              <a:rPr lang="en-US" dirty="0" smtClean="0">
                <a:solidFill>
                  <a:schemeClr val="tx1">
                    <a:lumMod val="65000"/>
                    <a:lumOff val="35000"/>
                  </a:schemeClr>
                </a:solidFill>
              </a:rPr>
              <a:t> Levels</a:t>
            </a:r>
          </a:p>
        </p:txBody>
      </p:sp>
      <p:sp>
        <p:nvSpPr>
          <p:cNvPr id="18435" name="Rectangle 3"/>
          <p:cNvSpPr>
            <a:spLocks noGrp="1" noChangeArrowheads="1"/>
          </p:cNvSpPr>
          <p:nvPr>
            <p:ph sz="quarter" idx="1"/>
          </p:nvPr>
        </p:nvSpPr>
        <p:spPr>
          <a:xfrm>
            <a:off x="457200" y="1905000"/>
            <a:ext cx="8229600" cy="4221163"/>
          </a:xfrm>
        </p:spPr>
        <p:txBody>
          <a:bodyPr/>
          <a:lstStyle/>
          <a:p>
            <a:pPr eaLnBrk="1" hangingPunct="1"/>
            <a:r>
              <a:rPr lang="en-US" dirty="0" smtClean="0"/>
              <a:t>Effect a result of diet high in vitamin B-rich milk and milk products, fruits and vegetables</a:t>
            </a:r>
          </a:p>
          <a:p>
            <a:pPr eaLnBrk="1" hangingPunct="1"/>
            <a:r>
              <a:rPr lang="en-US" dirty="0" smtClean="0"/>
              <a:t>Lowering </a:t>
            </a:r>
            <a:r>
              <a:rPr lang="en-US" dirty="0" err="1" smtClean="0"/>
              <a:t>homocysteine</a:t>
            </a:r>
            <a:r>
              <a:rPr lang="en-US" dirty="0" smtClean="0"/>
              <a:t> with DASH may reduce CVD risk an additional 7%-9%</a:t>
            </a:r>
          </a:p>
          <a:p>
            <a:pPr eaLnBrk="1" hangingPunct="1"/>
            <a:endParaRPr lang="en-US" dirty="0" smtClean="0"/>
          </a:p>
          <a:p>
            <a:pPr eaLnBrk="1" hangingPunct="1">
              <a:buFontTx/>
              <a:buNone/>
            </a:pPr>
            <a:endParaRPr lang="en-US" sz="1500" dirty="0" smtClean="0"/>
          </a:p>
          <a:p>
            <a:pPr eaLnBrk="1" hangingPunct="1">
              <a:buFontTx/>
              <a:buNone/>
            </a:pPr>
            <a:endParaRPr lang="en-US" sz="1500" dirty="0"/>
          </a:p>
          <a:p>
            <a:pPr eaLnBrk="1" hangingPunct="1">
              <a:buFontTx/>
              <a:buNone/>
            </a:pPr>
            <a:endParaRPr lang="en-US" sz="1500" dirty="0" smtClean="0"/>
          </a:p>
          <a:p>
            <a:pPr eaLnBrk="1" hangingPunct="1">
              <a:buFontTx/>
              <a:buNone/>
            </a:pPr>
            <a:endParaRPr lang="en-US" sz="1500" dirty="0"/>
          </a:p>
          <a:p>
            <a:pPr eaLnBrk="1" hangingPunct="1">
              <a:buFontTx/>
              <a:buNone/>
            </a:pPr>
            <a:endParaRPr lang="en-US" sz="1500" dirty="0" smtClean="0"/>
          </a:p>
          <a:p>
            <a:pPr eaLnBrk="1" hangingPunct="1">
              <a:buFontTx/>
              <a:buNone/>
            </a:pPr>
            <a:r>
              <a:rPr lang="en-US" sz="1500" dirty="0" err="1" smtClean="0"/>
              <a:t>Appel</a:t>
            </a:r>
            <a:r>
              <a:rPr lang="en-US" sz="1500" dirty="0" smtClean="0"/>
              <a:t>, et al. Circulation, 102:852, 2000</a:t>
            </a:r>
          </a:p>
        </p:txBody>
      </p:sp>
      <p:pic>
        <p:nvPicPr>
          <p:cNvPr id="24578" name="Picture 2" descr="broccoli,cabbages,citrus,fruits,corn,lemons,lettuces,peppers,produce,strawberries,tomatoes,vegetables,zucchinis,healthy,fre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352800"/>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29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r" eaLnBrk="1" hangingPunct="1"/>
            <a:r>
              <a:rPr lang="en-US" dirty="0" smtClean="0">
                <a:solidFill>
                  <a:schemeClr val="tx1">
                    <a:lumMod val="50000"/>
                    <a:lumOff val="50000"/>
                  </a:schemeClr>
                </a:solidFill>
              </a:rPr>
              <a:t>Hypertension Prevalence</a:t>
            </a:r>
          </a:p>
        </p:txBody>
      </p:sp>
      <p:sp>
        <p:nvSpPr>
          <p:cNvPr id="9219" name="Rectangle 3"/>
          <p:cNvSpPr>
            <a:spLocks noGrp="1" noChangeArrowheads="1"/>
          </p:cNvSpPr>
          <p:nvPr>
            <p:ph sz="quarter" idx="1"/>
          </p:nvPr>
        </p:nvSpPr>
        <p:spPr/>
        <p:txBody>
          <a:bodyPr/>
          <a:lstStyle/>
          <a:p>
            <a:r>
              <a:rPr lang="en-US" dirty="0" smtClean="0"/>
              <a:t>72 million people in the US age 20 and older have high blood pressure, or 1 in 4.</a:t>
            </a:r>
          </a:p>
          <a:p>
            <a:pPr eaLnBrk="1" hangingPunct="1"/>
            <a:r>
              <a:rPr lang="en-US" dirty="0" smtClean="0"/>
              <a:t>One-third of people are unaware they have hypertension.</a:t>
            </a:r>
          </a:p>
          <a:p>
            <a:pPr eaLnBrk="1" hangingPunct="1"/>
            <a:r>
              <a:rPr lang="en-US" dirty="0" smtClean="0"/>
              <a:t>Less than half of American adults have optimal blood pressure.</a:t>
            </a:r>
          </a:p>
          <a:p>
            <a:pPr eaLnBrk="1" hangingPunct="1"/>
            <a:r>
              <a:rPr lang="en-US" dirty="0" smtClean="0"/>
              <a:t>Increases in prevalence and severity in African Americans.</a:t>
            </a:r>
          </a:p>
          <a:p>
            <a:pPr lvl="1" eaLnBrk="1" hangingPunct="1"/>
            <a:endParaRPr lang="en-US" dirty="0" smtClean="0"/>
          </a:p>
        </p:txBody>
      </p:sp>
      <p:pic>
        <p:nvPicPr>
          <p:cNvPr id="46082" name="Picture 2" descr="http://www.upperbay.org/images/adul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318000"/>
            <a:ext cx="3352800" cy="22352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solidFill>
                  <a:schemeClr val="tx1">
                    <a:lumMod val="65000"/>
                    <a:lumOff val="35000"/>
                  </a:schemeClr>
                </a:solidFill>
              </a:rPr>
              <a:t>DASH Diet Pattern</a:t>
            </a:r>
            <a:r>
              <a:rPr lang="en-US" dirty="0" smtClean="0">
                <a:solidFill>
                  <a:schemeClr val="tx1"/>
                </a:solidFill>
              </a:rPr>
              <a:t/>
            </a:r>
            <a:br>
              <a:rPr lang="en-US" dirty="0" smtClean="0">
                <a:solidFill>
                  <a:schemeClr val="tx1"/>
                </a:solidFill>
              </a:rPr>
            </a:br>
            <a:r>
              <a:rPr lang="en-US" sz="1700" dirty="0" smtClean="0">
                <a:solidFill>
                  <a:schemeClr val="tx1"/>
                </a:solidFill>
              </a:rPr>
              <a:t>based on a 2,000 calorie diet</a:t>
            </a:r>
          </a:p>
        </p:txBody>
      </p:sp>
      <p:sp>
        <p:nvSpPr>
          <p:cNvPr id="19459" name="Rectangle 3"/>
          <p:cNvSpPr>
            <a:spLocks noGrp="1" noChangeArrowheads="1"/>
          </p:cNvSpPr>
          <p:nvPr>
            <p:ph sz="quarter" idx="1"/>
          </p:nvPr>
        </p:nvSpPr>
        <p:spPr>
          <a:xfrm>
            <a:off x="1066800" y="1600200"/>
            <a:ext cx="7620000" cy="4525963"/>
          </a:xfrm>
        </p:spPr>
        <p:txBody>
          <a:bodyPr>
            <a:normAutofit/>
          </a:bodyPr>
          <a:lstStyle/>
          <a:p>
            <a:pPr eaLnBrk="1" hangingPunct="1">
              <a:lnSpc>
                <a:spcPct val="90000"/>
              </a:lnSpc>
              <a:buFontTx/>
              <a:buNone/>
            </a:pPr>
            <a:r>
              <a:rPr lang="en-US" sz="2400" b="1" u="sng" dirty="0" smtClean="0"/>
              <a:t>Food Group</a:t>
            </a:r>
            <a:r>
              <a:rPr lang="en-US" sz="2400" b="1" dirty="0" smtClean="0"/>
              <a:t>					</a:t>
            </a:r>
            <a:r>
              <a:rPr lang="en-US" sz="2400" b="1" u="sng" dirty="0" smtClean="0"/>
              <a:t>Servings*</a:t>
            </a:r>
          </a:p>
          <a:p>
            <a:pPr eaLnBrk="1" hangingPunct="1">
              <a:lnSpc>
                <a:spcPct val="90000"/>
              </a:lnSpc>
              <a:buFontTx/>
              <a:buNone/>
            </a:pPr>
            <a:r>
              <a:rPr lang="en-US" sz="2400" dirty="0" smtClean="0"/>
              <a:t>Grains						6-8</a:t>
            </a:r>
          </a:p>
          <a:p>
            <a:pPr eaLnBrk="1" hangingPunct="1">
              <a:lnSpc>
                <a:spcPct val="90000"/>
              </a:lnSpc>
              <a:buFontTx/>
              <a:buNone/>
            </a:pPr>
            <a:r>
              <a:rPr lang="en-US" sz="2400" dirty="0" smtClean="0"/>
              <a:t>Vegetables					4-5</a:t>
            </a:r>
          </a:p>
          <a:p>
            <a:pPr eaLnBrk="1" hangingPunct="1">
              <a:lnSpc>
                <a:spcPct val="90000"/>
              </a:lnSpc>
              <a:buFontTx/>
              <a:buNone/>
            </a:pPr>
            <a:r>
              <a:rPr lang="en-US" sz="2400" dirty="0" smtClean="0"/>
              <a:t>Fruits						4-5</a:t>
            </a:r>
          </a:p>
          <a:p>
            <a:pPr eaLnBrk="1" hangingPunct="1">
              <a:lnSpc>
                <a:spcPct val="90000"/>
              </a:lnSpc>
              <a:buFontTx/>
              <a:buNone/>
            </a:pPr>
            <a:r>
              <a:rPr lang="en-US" sz="2400" dirty="0" smtClean="0"/>
              <a:t>Low-fat or fat free dairy				2-3</a:t>
            </a:r>
          </a:p>
          <a:p>
            <a:pPr eaLnBrk="1" hangingPunct="1">
              <a:lnSpc>
                <a:spcPct val="90000"/>
              </a:lnSpc>
              <a:buFontTx/>
              <a:buNone/>
            </a:pPr>
            <a:r>
              <a:rPr lang="en-US" sz="2400" dirty="0" smtClean="0"/>
              <a:t>Meats, poultry, fish				less than 6</a:t>
            </a:r>
          </a:p>
          <a:p>
            <a:pPr eaLnBrk="1" hangingPunct="1">
              <a:lnSpc>
                <a:spcPct val="90000"/>
              </a:lnSpc>
              <a:buFontTx/>
              <a:buNone/>
            </a:pPr>
            <a:r>
              <a:rPr lang="en-US" sz="2400" dirty="0" smtClean="0"/>
              <a:t>Nuts, seeds, dry beans and peas			4-5/week</a:t>
            </a:r>
          </a:p>
          <a:p>
            <a:pPr eaLnBrk="1" hangingPunct="1">
              <a:lnSpc>
                <a:spcPct val="90000"/>
              </a:lnSpc>
              <a:buFontTx/>
              <a:buNone/>
            </a:pPr>
            <a:r>
              <a:rPr lang="en-US" sz="2400" dirty="0" smtClean="0"/>
              <a:t>Fats and oils					2-3</a:t>
            </a:r>
          </a:p>
          <a:p>
            <a:pPr eaLnBrk="1" hangingPunct="1">
              <a:lnSpc>
                <a:spcPct val="90000"/>
              </a:lnSpc>
              <a:buFontTx/>
              <a:buNone/>
            </a:pPr>
            <a:r>
              <a:rPr lang="en-US" sz="2400" dirty="0" smtClean="0"/>
              <a:t>Sweets						5/ week</a:t>
            </a:r>
          </a:p>
          <a:p>
            <a:pPr eaLnBrk="1" hangingPunct="1">
              <a:lnSpc>
                <a:spcPct val="90000"/>
              </a:lnSpc>
              <a:buFontTx/>
              <a:buNone/>
            </a:pPr>
            <a:r>
              <a:rPr lang="en-US" sz="2400" dirty="0" smtClean="0"/>
              <a:t>Sodium						2300 mg</a:t>
            </a:r>
          </a:p>
        </p:txBody>
      </p:sp>
      <p:sp>
        <p:nvSpPr>
          <p:cNvPr id="2" name="TextBox 1"/>
          <p:cNvSpPr txBox="1"/>
          <p:nvPr/>
        </p:nvSpPr>
        <p:spPr>
          <a:xfrm>
            <a:off x="3319711" y="5867400"/>
            <a:ext cx="2313069" cy="369332"/>
          </a:xfrm>
          <a:prstGeom prst="rect">
            <a:avLst/>
          </a:prstGeom>
          <a:noFill/>
        </p:spPr>
        <p:txBody>
          <a:bodyPr wrap="none" rtlCol="0">
            <a:spAutoFit/>
          </a:bodyPr>
          <a:lstStyle/>
          <a:p>
            <a:r>
              <a:rPr lang="en-US" dirty="0" smtClean="0"/>
              <a:t>* Per day unless indicated</a:t>
            </a:r>
            <a:endParaRPr lang="en-US" dirty="0"/>
          </a:p>
        </p:txBody>
      </p:sp>
      <p:sp>
        <p:nvSpPr>
          <p:cNvPr id="3" name="Date Placeholder 2"/>
          <p:cNvSpPr>
            <a:spLocks noGrp="1"/>
          </p:cNvSpPr>
          <p:nvPr>
            <p:ph type="dt" sz="half" idx="10"/>
          </p:nvPr>
        </p:nvSpPr>
        <p:spPr/>
        <p:txBody>
          <a:bodyPr/>
          <a:lstStyle/>
          <a:p>
            <a:r>
              <a:rPr lang="en-US" smtClean="0"/>
              <a:t>7/29/2011</a:t>
            </a:r>
            <a:endParaRPr lang="en-US"/>
          </a:p>
        </p:txBody>
      </p:sp>
      <p:sp>
        <p:nvSpPr>
          <p:cNvPr id="4" name="Footer Placeholder 3"/>
          <p:cNvSpPr>
            <a:spLocks noGrp="1"/>
          </p:cNvSpPr>
          <p:nvPr>
            <p:ph type="ftr" sz="quarter" idx="11"/>
          </p:nvPr>
        </p:nvSpPr>
        <p:spPr/>
        <p:txBody>
          <a:bodyPr/>
          <a:lstStyle/>
          <a:p>
            <a:r>
              <a:rPr lang="en-US" smtClean="0"/>
              <a:t>PBRC 2011</a:t>
            </a:r>
            <a:endParaRPr lang="en-US"/>
          </a:p>
        </p:txBody>
      </p:sp>
      <p:sp>
        <p:nvSpPr>
          <p:cNvPr id="5" name="Slide Number Placeholder 4"/>
          <p:cNvSpPr>
            <a:spLocks noGrp="1"/>
          </p:cNvSpPr>
          <p:nvPr>
            <p:ph type="sldNum" sz="quarter" idx="12"/>
          </p:nvPr>
        </p:nvSpPr>
        <p:spPr/>
        <p:txBody>
          <a:bodyPr/>
          <a:lstStyle/>
          <a:p>
            <a:fld id="{A7B660B5-EA71-4930-B702-25A2DA00362D}" type="slidenum">
              <a:rPr lang="en-US" smtClean="0"/>
              <a:t>30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762000" y="1946275"/>
            <a:ext cx="4217988" cy="4114800"/>
          </a:xfrm>
        </p:spPr>
        <p:txBody>
          <a:bodyPr/>
          <a:lstStyle/>
          <a:p>
            <a:pPr eaLnBrk="1" hangingPunct="1">
              <a:lnSpc>
                <a:spcPct val="90000"/>
              </a:lnSpc>
              <a:defRPr/>
            </a:pPr>
            <a:r>
              <a:rPr lang="en-US" sz="2800" dirty="0" smtClean="0"/>
              <a:t>Slowly increase intake of fruits and vegetables to 8 or more per day</a:t>
            </a:r>
          </a:p>
          <a:p>
            <a:pPr eaLnBrk="1" hangingPunct="1">
              <a:lnSpc>
                <a:spcPct val="90000"/>
              </a:lnSpc>
              <a:defRPr/>
            </a:pPr>
            <a:r>
              <a:rPr lang="en-US" sz="2800" dirty="0" smtClean="0"/>
              <a:t>Three servings of low fat and non-fat dairy products a day</a:t>
            </a:r>
          </a:p>
          <a:p>
            <a:pPr eaLnBrk="1" hangingPunct="1">
              <a:lnSpc>
                <a:spcPct val="90000"/>
              </a:lnSpc>
              <a:defRPr/>
            </a:pPr>
            <a:r>
              <a:rPr lang="en-US" sz="2800" dirty="0" smtClean="0"/>
              <a:t>Nuts, seeds and dried beans 4-5 times per week</a:t>
            </a:r>
          </a:p>
        </p:txBody>
      </p:sp>
      <p:sp>
        <p:nvSpPr>
          <p:cNvPr id="2" name="Title 1"/>
          <p:cNvSpPr>
            <a:spLocks noGrp="1"/>
          </p:cNvSpPr>
          <p:nvPr>
            <p:ph type="title"/>
          </p:nvPr>
        </p:nvSpPr>
        <p:spPr>
          <a:xfrm>
            <a:off x="2057400" y="381000"/>
            <a:ext cx="6858000" cy="1143000"/>
          </a:xfrm>
        </p:spPr>
        <p:txBody>
          <a:bodyPr/>
          <a:lstStyle/>
          <a:p>
            <a:pPr algn="r"/>
            <a:r>
              <a:rPr lang="en-US" dirty="0" smtClean="0"/>
              <a:t>Dash Diet</a:t>
            </a:r>
            <a:endParaRPr lang="en-US" dirty="0"/>
          </a:p>
        </p:txBody>
      </p:sp>
      <p:pic>
        <p:nvPicPr>
          <p:cNvPr id="4165" name="Picture 69" descr="baskets,foods,fruits,iStockphoto,organic,produce,vegetables"/>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5489575" y="2455862"/>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a:defRPr/>
            </a:pPr>
            <a:r>
              <a:rPr lang="en-US" smtClean="0"/>
              <a:t>7/29/2011</a:t>
            </a:r>
            <a:endParaRPr lang="en-US"/>
          </a:p>
        </p:txBody>
      </p:sp>
      <p:sp>
        <p:nvSpPr>
          <p:cNvPr id="4" name="Footer Placeholder 3"/>
          <p:cNvSpPr>
            <a:spLocks noGrp="1"/>
          </p:cNvSpPr>
          <p:nvPr>
            <p:ph type="ftr" sz="quarter" idx="11"/>
          </p:nvPr>
        </p:nvSpPr>
        <p:spPr/>
        <p:txBody>
          <a:bodyPr/>
          <a:lstStyle/>
          <a:p>
            <a:pPr>
              <a:defRPr/>
            </a:pPr>
            <a:r>
              <a:rPr lang="en-US" smtClean="0"/>
              <a:t>PBRC 2011</a:t>
            </a:r>
            <a:endParaRPr lang="en-US"/>
          </a:p>
        </p:txBody>
      </p:sp>
      <p:sp>
        <p:nvSpPr>
          <p:cNvPr id="5" name="Slide Number Placeholder 4"/>
          <p:cNvSpPr>
            <a:spLocks noGrp="1"/>
          </p:cNvSpPr>
          <p:nvPr>
            <p:ph type="sldNum" sz="quarter" idx="12"/>
          </p:nvPr>
        </p:nvSpPr>
        <p:spPr/>
        <p:txBody>
          <a:bodyPr/>
          <a:lstStyle/>
          <a:p>
            <a:pPr>
              <a:defRPr/>
            </a:pPr>
            <a:fld id="{5F0F0F57-487B-4590-A077-4236F65D9C12}"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inners,entrees,fishes,food,grilled fish,photographs,plates,silverware,vegetables"/>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966787" y="3200400"/>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1828800" y="228600"/>
            <a:ext cx="7086600" cy="1143000"/>
          </a:xfrm>
        </p:spPr>
        <p:txBody>
          <a:bodyPr/>
          <a:lstStyle/>
          <a:p>
            <a:pPr algn="r" eaLnBrk="1" hangingPunct="1"/>
            <a:r>
              <a:rPr lang="en-US" dirty="0" smtClean="0"/>
              <a:t>DASH Diet continues...</a:t>
            </a:r>
          </a:p>
        </p:txBody>
      </p:sp>
      <p:sp>
        <p:nvSpPr>
          <p:cNvPr id="36868" name="Rectangle 4"/>
          <p:cNvSpPr>
            <a:spLocks noGrp="1" noChangeArrowheads="1"/>
          </p:cNvSpPr>
          <p:nvPr>
            <p:ph type="body" sz="half" idx="2"/>
          </p:nvPr>
        </p:nvSpPr>
        <p:spPr/>
        <p:txBody>
          <a:bodyPr/>
          <a:lstStyle/>
          <a:p>
            <a:pPr eaLnBrk="1" hangingPunct="1">
              <a:defRPr/>
            </a:pPr>
            <a:r>
              <a:rPr lang="en-US" sz="2800" smtClean="0"/>
              <a:t>More whole grain cereals and breads</a:t>
            </a:r>
          </a:p>
          <a:p>
            <a:pPr eaLnBrk="1" hangingPunct="1">
              <a:defRPr/>
            </a:pPr>
            <a:r>
              <a:rPr lang="en-US" sz="2800" smtClean="0"/>
              <a:t>6 ounces or less of meat, fish or poultry per day</a:t>
            </a:r>
          </a:p>
          <a:p>
            <a:pPr eaLnBrk="1" hangingPunct="1">
              <a:defRPr/>
            </a:pPr>
            <a:r>
              <a:rPr lang="en-US" sz="2800" smtClean="0"/>
              <a:t>Small amounts of liquid or soft margarine or oil</a:t>
            </a:r>
          </a:p>
          <a:p>
            <a:pPr eaLnBrk="1" hangingPunct="1">
              <a:defRPr/>
            </a:pPr>
            <a:endParaRPr lang="en-US" sz="280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676400"/>
            <a:ext cx="3006437" cy="2066926"/>
          </a:xfrm>
          <a:prstGeom prst="rect">
            <a:avLst/>
          </a:prstGeom>
        </p:spPr>
      </p:pic>
      <p:sp>
        <p:nvSpPr>
          <p:cNvPr id="2" name="Date Placeholder 1"/>
          <p:cNvSpPr>
            <a:spLocks noGrp="1"/>
          </p:cNvSpPr>
          <p:nvPr>
            <p:ph type="dt" sz="half" idx="10"/>
          </p:nvPr>
        </p:nvSpPr>
        <p:spPr/>
        <p:txBody>
          <a:bodyPr/>
          <a:lstStyle/>
          <a:p>
            <a:pPr>
              <a:defRPr/>
            </a:pPr>
            <a:r>
              <a:rPr lang="en-US" smtClean="0"/>
              <a:t>7/29/2011</a:t>
            </a:r>
            <a:endParaRPr lang="en-US"/>
          </a:p>
        </p:txBody>
      </p:sp>
      <p:sp>
        <p:nvSpPr>
          <p:cNvPr id="4" name="Footer Placeholder 3"/>
          <p:cNvSpPr>
            <a:spLocks noGrp="1"/>
          </p:cNvSpPr>
          <p:nvPr>
            <p:ph type="ftr" sz="quarter" idx="11"/>
          </p:nvPr>
        </p:nvSpPr>
        <p:spPr/>
        <p:txBody>
          <a:bodyPr/>
          <a:lstStyle/>
          <a:p>
            <a:pPr>
              <a:defRPr/>
            </a:pPr>
            <a:r>
              <a:rPr lang="en-US" smtClean="0"/>
              <a:t>PBRC 2011</a:t>
            </a:r>
            <a:endParaRPr lang="en-US"/>
          </a:p>
        </p:txBody>
      </p:sp>
      <p:sp>
        <p:nvSpPr>
          <p:cNvPr id="5" name="Slide Number Placeholder 4"/>
          <p:cNvSpPr>
            <a:spLocks noGrp="1"/>
          </p:cNvSpPr>
          <p:nvPr>
            <p:ph type="sldNum" sz="quarter" idx="12"/>
          </p:nvPr>
        </p:nvSpPr>
        <p:spPr/>
        <p:txBody>
          <a:bodyPr/>
          <a:lstStyle/>
          <a:p>
            <a:pPr>
              <a:defRPr/>
            </a:pPr>
            <a:fld id="{CEA8B16D-24EA-4344-A306-5679103DB77D}"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05000" y="304800"/>
            <a:ext cx="7010400" cy="1143000"/>
          </a:xfrm>
        </p:spPr>
        <p:txBody>
          <a:bodyPr/>
          <a:lstStyle/>
          <a:p>
            <a:pPr algn="r" eaLnBrk="1" hangingPunct="1"/>
            <a:r>
              <a:rPr lang="en-US" dirty="0" smtClean="0"/>
              <a:t>Eat Less Sodium	</a:t>
            </a:r>
          </a:p>
        </p:txBody>
      </p:sp>
      <p:sp>
        <p:nvSpPr>
          <p:cNvPr id="37891" name="Rectangle 3"/>
          <p:cNvSpPr>
            <a:spLocks noGrp="1" noChangeArrowheads="1"/>
          </p:cNvSpPr>
          <p:nvPr>
            <p:ph type="body" sz="half" idx="1"/>
          </p:nvPr>
        </p:nvSpPr>
        <p:spPr>
          <a:xfrm>
            <a:off x="914400" y="1946275"/>
            <a:ext cx="4065588" cy="4114800"/>
          </a:xfrm>
        </p:spPr>
        <p:txBody>
          <a:bodyPr/>
          <a:lstStyle/>
          <a:p>
            <a:pPr eaLnBrk="1" hangingPunct="1">
              <a:defRPr/>
            </a:pPr>
            <a:r>
              <a:rPr lang="en-US" sz="2800" dirty="0" smtClean="0"/>
              <a:t>DASH is more effective if also reduce sodium</a:t>
            </a:r>
          </a:p>
          <a:p>
            <a:pPr eaLnBrk="1" hangingPunct="1">
              <a:defRPr/>
            </a:pPr>
            <a:r>
              <a:rPr lang="en-US" sz="2800" dirty="0" smtClean="0"/>
              <a:t>Less than 2400 milligrams per day</a:t>
            </a:r>
          </a:p>
          <a:p>
            <a:pPr>
              <a:defRPr/>
            </a:pPr>
            <a:r>
              <a:rPr lang="en-US" sz="2800" dirty="0" smtClean="0"/>
              <a:t>Reduce </a:t>
            </a:r>
            <a:r>
              <a:rPr lang="en-US" sz="2800" dirty="0"/>
              <a:t>slowly in 2-3 </a:t>
            </a:r>
            <a:r>
              <a:rPr lang="en-US" sz="2800" dirty="0" smtClean="0"/>
              <a:t>weeks so that taste buds will get use to less salt</a:t>
            </a:r>
          </a:p>
        </p:txBody>
      </p:sp>
      <p:graphicFrame>
        <p:nvGraphicFramePr>
          <p:cNvPr id="9220" name="Object 8"/>
          <p:cNvGraphicFramePr>
            <a:graphicFrameLocks noGrp="1" noChangeAspect="1"/>
          </p:cNvGraphicFramePr>
          <p:nvPr>
            <p:ph type="clipArt" sz="half" idx="2"/>
          </p:nvPr>
        </p:nvGraphicFramePr>
        <p:xfrm>
          <a:off x="5334000" y="1981200"/>
          <a:ext cx="2913063" cy="2968625"/>
        </p:xfrm>
        <a:graphic>
          <a:graphicData uri="http://schemas.openxmlformats.org/presentationml/2006/ole">
            <mc:AlternateContent xmlns:mc="http://schemas.openxmlformats.org/markup-compatibility/2006">
              <mc:Choice xmlns:v="urn:schemas-microsoft-com:vml" Requires="v">
                <p:oleObj spid="_x0000_s6245" name="PhotoImpact" r:id="rId4" imgW="6485714" imgH="6609524" progId="PI3.Image">
                  <p:embed/>
                </p:oleObj>
              </mc:Choice>
              <mc:Fallback>
                <p:oleObj name="PhotoImpact" r:id="rId4" imgW="6485714" imgH="6609524" progId="PI3.Imag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981200"/>
                        <a:ext cx="2913063" cy="296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US" smtClean="0"/>
              <a:t>7/29/2011</a:t>
            </a:r>
            <a:endParaRPr lang="en-US"/>
          </a:p>
        </p:txBody>
      </p:sp>
      <p:sp>
        <p:nvSpPr>
          <p:cNvPr id="3" name="Footer Placeholder 2"/>
          <p:cNvSpPr>
            <a:spLocks noGrp="1"/>
          </p:cNvSpPr>
          <p:nvPr>
            <p:ph type="ftr" sz="quarter" idx="11"/>
          </p:nvPr>
        </p:nvSpPr>
        <p:spPr/>
        <p:txBody>
          <a:bodyPr/>
          <a:lstStyle/>
          <a:p>
            <a:pPr>
              <a:defRPr/>
            </a:pPr>
            <a:r>
              <a:rPr lang="en-US" smtClean="0"/>
              <a:t>PBRC 2011</a:t>
            </a:r>
            <a:endParaRPr lang="en-US"/>
          </a:p>
        </p:txBody>
      </p:sp>
      <p:sp>
        <p:nvSpPr>
          <p:cNvPr id="4" name="Slide Number Placeholder 3"/>
          <p:cNvSpPr>
            <a:spLocks noGrp="1"/>
          </p:cNvSpPr>
          <p:nvPr>
            <p:ph type="sldNum" sz="quarter" idx="12"/>
          </p:nvPr>
        </p:nvSpPr>
        <p:spPr/>
        <p:txBody>
          <a:bodyPr/>
          <a:lstStyle/>
          <a:p>
            <a:pPr>
              <a:defRPr/>
            </a:pPr>
            <a:fld id="{5F0F0F57-487B-4590-A077-4236F65D9C12}"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nlm.nih.gov/medlineplus/ency/images/ency/fullsize/22938.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3905250" y="1524000"/>
            <a:ext cx="4953001" cy="396240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p:txBody>
          <a:bodyPr/>
          <a:lstStyle/>
          <a:p>
            <a:pPr algn="r" eaLnBrk="1" hangingPunct="1"/>
            <a:r>
              <a:rPr lang="en-US" dirty="0" smtClean="0"/>
              <a:t>Ways to Cut Sodium</a:t>
            </a:r>
          </a:p>
        </p:txBody>
      </p:sp>
      <p:sp>
        <p:nvSpPr>
          <p:cNvPr id="40963" name="Rectangle 3"/>
          <p:cNvSpPr>
            <a:spLocks noGrp="1" noChangeArrowheads="1"/>
          </p:cNvSpPr>
          <p:nvPr>
            <p:ph sz="quarter" idx="1"/>
          </p:nvPr>
        </p:nvSpPr>
        <p:spPr>
          <a:xfrm>
            <a:off x="914400" y="1447800"/>
            <a:ext cx="3749040" cy="4876800"/>
          </a:xfrm>
        </p:spPr>
        <p:txBody>
          <a:bodyPr>
            <a:normAutofit lnSpcReduction="10000"/>
          </a:bodyPr>
          <a:lstStyle/>
          <a:p>
            <a:pPr eaLnBrk="1" hangingPunct="1">
              <a:defRPr/>
            </a:pPr>
            <a:r>
              <a:rPr lang="en-US" dirty="0" smtClean="0"/>
              <a:t>Remove salt shaker</a:t>
            </a:r>
          </a:p>
          <a:p>
            <a:pPr eaLnBrk="1" hangingPunct="1">
              <a:defRPr/>
            </a:pPr>
            <a:r>
              <a:rPr lang="en-US" dirty="0" smtClean="0"/>
              <a:t>Add little if any salt to cooking </a:t>
            </a:r>
          </a:p>
          <a:p>
            <a:pPr>
              <a:defRPr/>
            </a:pPr>
            <a:r>
              <a:rPr lang="en-US" dirty="0"/>
              <a:t>Buy more fresh or </a:t>
            </a:r>
            <a:r>
              <a:rPr lang="en-US" dirty="0" smtClean="0"/>
              <a:t>plain </a:t>
            </a:r>
            <a:r>
              <a:rPr lang="en-US" dirty="0"/>
              <a:t>frozen “no added salt” </a:t>
            </a:r>
            <a:r>
              <a:rPr lang="en-US" dirty="0" smtClean="0"/>
              <a:t>veggies</a:t>
            </a:r>
          </a:p>
          <a:p>
            <a:pPr>
              <a:defRPr/>
            </a:pPr>
            <a:r>
              <a:rPr lang="en-US" dirty="0"/>
              <a:t>Use more herbs and spices </a:t>
            </a:r>
          </a:p>
          <a:p>
            <a:pPr>
              <a:defRPr/>
            </a:pPr>
            <a:r>
              <a:rPr lang="en-US" dirty="0"/>
              <a:t>Make soups and stews ahead without salt and let flavors blend</a:t>
            </a:r>
          </a:p>
          <a:p>
            <a:pPr>
              <a:defRPr/>
            </a:pPr>
            <a:r>
              <a:rPr lang="en-US" dirty="0"/>
              <a:t>Use fresh poultry, lean meat, and fish </a:t>
            </a:r>
          </a:p>
          <a:p>
            <a:pPr eaLnBrk="1" hangingPunct="1">
              <a:defRPr/>
            </a:pPr>
            <a:endParaRPr lang="en-US" dirty="0" smtClean="0"/>
          </a:p>
        </p:txBody>
      </p:sp>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dirty="0" smtClean="0"/>
              <a:t>Ways to Cut Sodium</a:t>
            </a:r>
          </a:p>
        </p:txBody>
      </p:sp>
      <p:sp>
        <p:nvSpPr>
          <p:cNvPr id="43011" name="Rectangle 3"/>
          <p:cNvSpPr>
            <a:spLocks noGrp="1" noChangeArrowheads="1"/>
          </p:cNvSpPr>
          <p:nvPr>
            <p:ph sz="quarter" idx="1"/>
          </p:nvPr>
        </p:nvSpPr>
        <p:spPr>
          <a:xfrm>
            <a:off x="4876800" y="1600200"/>
            <a:ext cx="4038600" cy="4572000"/>
          </a:xfrm>
        </p:spPr>
        <p:txBody>
          <a:bodyPr>
            <a:normAutofit/>
          </a:bodyPr>
          <a:lstStyle/>
          <a:p>
            <a:pPr marL="0" indent="0">
              <a:buNone/>
              <a:defRPr/>
            </a:pPr>
            <a:r>
              <a:rPr lang="en-US" dirty="0" smtClean="0"/>
              <a:t>We get most of our salt from convenience foods.</a:t>
            </a:r>
          </a:p>
          <a:p>
            <a:pPr>
              <a:defRPr/>
            </a:pPr>
            <a:r>
              <a:rPr lang="en-US" dirty="0" smtClean="0"/>
              <a:t>Use </a:t>
            </a:r>
            <a:r>
              <a:rPr lang="en-US" dirty="0"/>
              <a:t>unsalted canned or frozen vegetables. If use regular, rinse canned foods to reduce sodium.</a:t>
            </a:r>
          </a:p>
          <a:p>
            <a:pPr>
              <a:defRPr/>
            </a:pPr>
            <a:r>
              <a:rPr lang="en-US" dirty="0" smtClean="0"/>
              <a:t>Choose convenience foods low in salt when available.</a:t>
            </a:r>
          </a:p>
          <a:p>
            <a:pPr>
              <a:defRPr/>
            </a:pPr>
            <a:r>
              <a:rPr lang="en-US" dirty="0"/>
              <a:t>Use fewer convenience foods</a:t>
            </a:r>
          </a:p>
          <a:p>
            <a:pPr>
              <a:defRPr/>
            </a:pPr>
            <a:r>
              <a:rPr lang="en-US" dirty="0" smtClean="0"/>
              <a:t>Compare labels</a:t>
            </a:r>
          </a:p>
          <a:p>
            <a:pPr>
              <a:defRPr/>
            </a:pPr>
            <a:endParaRPr lang="en-US" dirty="0" smtClean="0"/>
          </a:p>
        </p:txBody>
      </p:sp>
      <p:sp>
        <p:nvSpPr>
          <p:cNvPr id="2" name="Rectangle 1"/>
          <p:cNvSpPr/>
          <p:nvPr/>
        </p:nvSpPr>
        <p:spPr>
          <a:xfrm>
            <a:off x="3733800" y="6385304"/>
            <a:ext cx="2027799" cy="276999"/>
          </a:xfrm>
          <a:prstGeom prst="rect">
            <a:avLst/>
          </a:prstGeom>
        </p:spPr>
        <p:txBody>
          <a:bodyPr wrap="none">
            <a:spAutoFit/>
          </a:bodyPr>
          <a:lstStyle/>
          <a:p>
            <a:r>
              <a:rPr lang="en-US" sz="1200" dirty="0" smtClean="0">
                <a:hlinkClick r:id="rId3"/>
              </a:rPr>
              <a:t>Image: http</a:t>
            </a:r>
            <a:r>
              <a:rPr lang="en-US" sz="1200" dirty="0">
                <a:hlinkClick r:id="rId3"/>
              </a:rPr>
              <a:t>://www.nlm.nih.gov</a:t>
            </a:r>
            <a:endParaRPr lang="en-US" sz="1200" dirty="0"/>
          </a:p>
        </p:txBody>
      </p:sp>
      <p:pic>
        <p:nvPicPr>
          <p:cNvPr id="8" name="Picture 2" descr="Salt levels can vary in common food items:  Soup: 700-1,260 mg; Frozen Pizza: 450-1,200 mg; Salad Dressing: 110-505 mg; Frozen Vegetables: 2-160 mg; Bread: 95-210 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04" y="1905000"/>
            <a:ext cx="4322377" cy="32004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7/29/2011</a:t>
            </a:r>
            <a:endParaRPr lang="en-US"/>
          </a:p>
        </p:txBody>
      </p:sp>
      <p:sp>
        <p:nvSpPr>
          <p:cNvPr id="4" name="Footer Placeholder 3"/>
          <p:cNvSpPr>
            <a:spLocks noGrp="1"/>
          </p:cNvSpPr>
          <p:nvPr>
            <p:ph type="ftr" sz="quarter" idx="11"/>
          </p:nvPr>
        </p:nvSpPr>
        <p:spPr/>
        <p:txBody>
          <a:bodyPr/>
          <a:lstStyle/>
          <a:p>
            <a:r>
              <a:rPr lang="en-US" smtClean="0"/>
              <a:t>PBRC 2011</a:t>
            </a:r>
            <a:endParaRPr lang="en-US"/>
          </a:p>
        </p:txBody>
      </p:sp>
      <p:sp>
        <p:nvSpPr>
          <p:cNvPr id="5" name="Slide Number Placeholder 4"/>
          <p:cNvSpPr>
            <a:spLocks noGrp="1"/>
          </p:cNvSpPr>
          <p:nvPr>
            <p:ph type="sldNum" sz="quarter" idx="12"/>
          </p:nvPr>
        </p:nvSpPr>
        <p:spPr/>
        <p:txBody>
          <a:bodyPr/>
          <a:lstStyle/>
          <a:p>
            <a:fld id="{A7B660B5-EA71-4930-B702-25A2DA00362D}" type="slidenum">
              <a:rPr lang="en-US" smtClean="0"/>
              <a:t>35</a:t>
            </a:fld>
            <a:endParaRPr lang="en-US"/>
          </a:p>
        </p:txBody>
      </p:sp>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19200" y="304800"/>
            <a:ext cx="7772400" cy="1143000"/>
          </a:xfrm>
        </p:spPr>
        <p:txBody>
          <a:bodyPr/>
          <a:lstStyle/>
          <a:p>
            <a:pPr algn="r"/>
            <a:r>
              <a:rPr lang="en-US" dirty="0"/>
              <a:t>Ways to Cut Sodium</a:t>
            </a:r>
            <a:r>
              <a:rPr lang="en-US" dirty="0" smtClean="0"/>
              <a:t>	</a:t>
            </a:r>
          </a:p>
        </p:txBody>
      </p:sp>
      <p:sp>
        <p:nvSpPr>
          <p:cNvPr id="45059" name="Rectangle 3"/>
          <p:cNvSpPr>
            <a:spLocks noGrp="1" noChangeArrowheads="1"/>
          </p:cNvSpPr>
          <p:nvPr>
            <p:ph type="body" sz="half" idx="2"/>
          </p:nvPr>
        </p:nvSpPr>
        <p:spPr>
          <a:xfrm>
            <a:off x="4724400" y="2133600"/>
            <a:ext cx="4191000" cy="4267200"/>
          </a:xfrm>
        </p:spPr>
        <p:txBody>
          <a:bodyPr/>
          <a:lstStyle/>
          <a:p>
            <a:pPr eaLnBrk="1" hangingPunct="1">
              <a:defRPr/>
            </a:pPr>
            <a:r>
              <a:rPr lang="en-US" dirty="0" smtClean="0"/>
              <a:t>Most restaurant foods are very high in sodium</a:t>
            </a:r>
          </a:p>
          <a:p>
            <a:pPr>
              <a:defRPr/>
            </a:pPr>
            <a:r>
              <a:rPr lang="en-US" dirty="0" smtClean="0"/>
              <a:t>Eat out less often </a:t>
            </a:r>
          </a:p>
          <a:p>
            <a:pPr>
              <a:defRPr/>
            </a:pPr>
            <a:r>
              <a:rPr lang="en-US" dirty="0"/>
              <a:t>Make more foods from scratch. </a:t>
            </a:r>
          </a:p>
          <a:p>
            <a:pPr>
              <a:defRPr/>
            </a:pPr>
            <a:endParaRPr lang="en-US" dirty="0" smtClean="0"/>
          </a:p>
        </p:txBody>
      </p:sp>
      <p:pic>
        <p:nvPicPr>
          <p:cNvPr id="26628" name="Picture 4" descr="dines,dining,eating,eats,females,food,people,photographs,restaurants,wo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8800"/>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7/29/2011</a:t>
            </a:r>
            <a:endParaRPr lang="en-US"/>
          </a:p>
        </p:txBody>
      </p:sp>
      <p:sp>
        <p:nvSpPr>
          <p:cNvPr id="3" name="Footer Placeholder 2"/>
          <p:cNvSpPr>
            <a:spLocks noGrp="1"/>
          </p:cNvSpPr>
          <p:nvPr>
            <p:ph type="ftr" sz="quarter" idx="11"/>
          </p:nvPr>
        </p:nvSpPr>
        <p:spPr/>
        <p:txBody>
          <a:bodyPr/>
          <a:lstStyle/>
          <a:p>
            <a:pPr>
              <a:defRPr/>
            </a:pPr>
            <a:r>
              <a:rPr lang="en-US" smtClean="0"/>
              <a:t>PBRC 2011</a:t>
            </a:r>
            <a:endParaRPr lang="en-US"/>
          </a:p>
        </p:txBody>
      </p:sp>
      <p:sp>
        <p:nvSpPr>
          <p:cNvPr id="4" name="Slide Number Placeholder 3"/>
          <p:cNvSpPr>
            <a:spLocks noGrp="1"/>
          </p:cNvSpPr>
          <p:nvPr>
            <p:ph type="sldNum" sz="quarter" idx="12"/>
          </p:nvPr>
        </p:nvSpPr>
        <p:spPr/>
        <p:txBody>
          <a:bodyPr/>
          <a:lstStyle/>
          <a:p>
            <a:pPr>
              <a:defRPr/>
            </a:pPr>
            <a:fld id="{CEA8B16D-24EA-4344-A306-5679103DB77D}"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lgn="r" eaLnBrk="1" hangingPunct="1"/>
            <a:r>
              <a:rPr lang="en-US" dirty="0" smtClean="0"/>
              <a:t>Using the Food Label to Cut Sodium</a:t>
            </a:r>
          </a:p>
        </p:txBody>
      </p:sp>
      <p:sp>
        <p:nvSpPr>
          <p:cNvPr id="44035" name="Rectangle 3"/>
          <p:cNvSpPr>
            <a:spLocks noGrp="1" noChangeArrowheads="1"/>
          </p:cNvSpPr>
          <p:nvPr>
            <p:ph sz="quarter" idx="1"/>
          </p:nvPr>
        </p:nvSpPr>
        <p:spPr/>
        <p:txBody>
          <a:bodyPr/>
          <a:lstStyle/>
          <a:p>
            <a:pPr eaLnBrk="1" hangingPunct="1">
              <a:defRPr/>
            </a:pPr>
            <a:r>
              <a:rPr lang="en-US" dirty="0" smtClean="0"/>
              <a:t>Sodium is a chemical that makes up ½ of table salt</a:t>
            </a:r>
          </a:p>
          <a:p>
            <a:pPr eaLnBrk="1" hangingPunct="1">
              <a:defRPr/>
            </a:pPr>
            <a:r>
              <a:rPr lang="en-US" dirty="0" smtClean="0"/>
              <a:t>Limit to 2400 milligrams per day</a:t>
            </a:r>
          </a:p>
          <a:p>
            <a:pPr eaLnBrk="1" hangingPunct="1">
              <a:defRPr/>
            </a:pPr>
            <a:r>
              <a:rPr lang="en-US" dirty="0" smtClean="0"/>
              <a:t>Look for “low sodium” or “salt free” – watch “reduced sodium”</a:t>
            </a:r>
          </a:p>
        </p:txBody>
      </p:sp>
      <p:sp>
        <p:nvSpPr>
          <p:cNvPr id="44036" name="Rectangle 4"/>
          <p:cNvSpPr>
            <a:spLocks noGrp="1" noChangeArrowheads="1"/>
          </p:cNvSpPr>
          <p:nvPr>
            <p:ph sz="quarter" idx="2"/>
          </p:nvPr>
        </p:nvSpPr>
        <p:spPr/>
        <p:txBody>
          <a:bodyPr/>
          <a:lstStyle/>
          <a:p>
            <a:pPr eaLnBrk="1" hangingPunct="1">
              <a:defRPr/>
            </a:pPr>
            <a:r>
              <a:rPr lang="en-US" smtClean="0"/>
              <a:t>Choose more foods with Daily Value less than 10%</a:t>
            </a:r>
          </a:p>
          <a:p>
            <a:pPr eaLnBrk="1" hangingPunct="1">
              <a:defRPr/>
            </a:pPr>
            <a:r>
              <a:rPr lang="en-US" smtClean="0"/>
              <a:t>Balance higher sodium foods with lower sodium foods</a:t>
            </a:r>
          </a:p>
        </p:txBody>
      </p:sp>
      <p:pic>
        <p:nvPicPr>
          <p:cNvPr id="59394" name="Picture 2" descr="http://img4.myrecipes.com/i/articles/08/08/salt-shaker-oh-ancclcb-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038600"/>
            <a:ext cx="2400300" cy="24003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icture of new food label imagemap--links to text in doc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320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953000" y="2378242"/>
            <a:ext cx="35052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
          </p:nvPr>
        </p:nvSpPr>
        <p:spPr>
          <a:xfrm>
            <a:off x="914400" y="1447800"/>
            <a:ext cx="3886200" cy="4572000"/>
          </a:xfrm>
        </p:spPr>
        <p:txBody>
          <a:bodyPr/>
          <a:lstStyle/>
          <a:p>
            <a:r>
              <a:rPr lang="en-US" dirty="0" smtClean="0"/>
              <a:t>Look for the amount of sodium in foods by finding it on the Nutrition Facts Label.</a:t>
            </a:r>
          </a:p>
          <a:p>
            <a:r>
              <a:rPr lang="en-US" dirty="0" smtClean="0"/>
              <a:t>Choose foods that have lower amount of sodium based on the label.  </a:t>
            </a:r>
            <a:endParaRPr lang="en-US" dirty="0"/>
          </a:p>
        </p:txBody>
      </p:sp>
      <p:sp>
        <p:nvSpPr>
          <p:cNvPr id="3" name="Date Placeholder 2"/>
          <p:cNvSpPr>
            <a:spLocks noGrp="1"/>
          </p:cNvSpPr>
          <p:nvPr>
            <p:ph type="dt" sz="half" idx="10"/>
          </p:nvPr>
        </p:nvSpPr>
        <p:spPr/>
        <p:txBody>
          <a:bodyPr/>
          <a:lstStyle/>
          <a:p>
            <a:r>
              <a:rPr lang="en-US" smtClean="0"/>
              <a:t>7/29/2011</a:t>
            </a:r>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A7B660B5-EA71-4930-B702-25A2DA00362D}" type="slidenum">
              <a:rPr lang="en-US" smtClean="0"/>
              <a:t>38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dirty="0" smtClean="0"/>
              <a:t>Be Physically Active</a:t>
            </a:r>
          </a:p>
        </p:txBody>
      </p:sp>
      <p:sp>
        <p:nvSpPr>
          <p:cNvPr id="47107" name="Rectangle 3"/>
          <p:cNvSpPr>
            <a:spLocks noGrp="1" noChangeArrowheads="1"/>
          </p:cNvSpPr>
          <p:nvPr>
            <p:ph sz="quarter" idx="1"/>
          </p:nvPr>
        </p:nvSpPr>
        <p:spPr/>
        <p:txBody>
          <a:bodyPr/>
          <a:lstStyle/>
          <a:p>
            <a:pPr>
              <a:defRPr/>
            </a:pPr>
            <a:r>
              <a:rPr lang="en-US" smtClean="0"/>
              <a:t>Helps lower blood pressure and lose/ maintain weight.</a:t>
            </a:r>
          </a:p>
          <a:p>
            <a:pPr>
              <a:defRPr/>
            </a:pPr>
            <a:r>
              <a:rPr lang="en-US" smtClean="0"/>
              <a:t>30 minutes of moderate level activity on most days of week.  Can even break it up into 10 minute sessions.</a:t>
            </a:r>
          </a:p>
          <a:p>
            <a:pPr>
              <a:defRPr/>
            </a:pPr>
            <a:r>
              <a:rPr lang="en-US" smtClean="0"/>
              <a:t>Use stairs instead of elevator, get off bus 2 stops early, Park your car at the far end of the lot and walk!</a:t>
            </a:r>
          </a:p>
        </p:txBody>
      </p:sp>
      <p:pic>
        <p:nvPicPr>
          <p:cNvPr id="77826" name="Picture 2" descr="cross country skiing,exercise machines,exercises,fitness,fitness centers,males,men,people,photographs,sports equipment,workou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024312"/>
            <a:ext cx="225742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77828" name="Picture 4" descr="curls,dumbbells,exercises,females,fitness,free-weights,people,photographs,sports equipment,women,workou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024312"/>
            <a:ext cx="2105025" cy="210502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39</a:t>
            </a:fld>
            <a:endParaRPr lang="en-US"/>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solidFill>
                  <a:schemeClr val="tx1">
                    <a:lumMod val="50000"/>
                    <a:lumOff val="50000"/>
                  </a:schemeClr>
                </a:solidFill>
              </a:rPr>
              <a:t>Hypertension Prevalence</a:t>
            </a:r>
          </a:p>
        </p:txBody>
      </p:sp>
      <p:sp>
        <p:nvSpPr>
          <p:cNvPr id="4099" name="Rectangle 3"/>
          <p:cNvSpPr>
            <a:spLocks noGrp="1" noChangeArrowheads="1"/>
          </p:cNvSpPr>
          <p:nvPr>
            <p:ph sz="quarter" idx="1"/>
          </p:nvPr>
        </p:nvSpPr>
        <p:spPr/>
        <p:txBody>
          <a:bodyPr>
            <a:normAutofit/>
          </a:bodyPr>
          <a:lstStyle/>
          <a:p>
            <a:pPr>
              <a:lnSpc>
                <a:spcPct val="90000"/>
              </a:lnSpc>
            </a:pPr>
            <a:r>
              <a:rPr lang="en-US" sz="2800" dirty="0" smtClean="0"/>
              <a:t>African American men develop high blood pressure earlier in life than other men and are more likely to suffer serious side-effects from these diseases.</a:t>
            </a:r>
          </a:p>
          <a:p>
            <a:pPr>
              <a:lnSpc>
                <a:spcPct val="90000"/>
              </a:lnSpc>
            </a:pPr>
            <a:r>
              <a:rPr lang="en-US" sz="2800" dirty="0" smtClean="0"/>
              <a:t>Within the African-American community, those with the highest rates of hypertension, are likely to be middle aged or older, less educated, overweight or obese, physically inactive and to have diabetes. </a:t>
            </a:r>
          </a:p>
        </p:txBody>
      </p:sp>
      <p:pic>
        <p:nvPicPr>
          <p:cNvPr id="48130" name="Picture 2" descr="business,iStockphoto,occupations,corporates,partnerships,people,smiling,successes,teams,team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191000"/>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31" name="Picture 39" descr="academic,boys,exercises,gym class,kids,leisure,people,physical education,recreation,crunches,sports,students,teenagers,work-ou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429000"/>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2"/>
          <p:cNvSpPr>
            <a:spLocks noGrp="1" noChangeArrowheads="1"/>
          </p:cNvSpPr>
          <p:nvPr>
            <p:ph type="title"/>
          </p:nvPr>
        </p:nvSpPr>
        <p:spPr/>
        <p:txBody>
          <a:bodyPr/>
          <a:lstStyle/>
          <a:p>
            <a:r>
              <a:rPr lang="en-US" dirty="0" smtClean="0"/>
              <a:t>Be Physically Active</a:t>
            </a:r>
          </a:p>
        </p:txBody>
      </p:sp>
      <p:sp>
        <p:nvSpPr>
          <p:cNvPr id="48131" name="Rectangle 3"/>
          <p:cNvSpPr>
            <a:spLocks noGrp="1" noChangeArrowheads="1"/>
          </p:cNvSpPr>
          <p:nvPr>
            <p:ph sz="quarter" idx="1"/>
          </p:nvPr>
        </p:nvSpPr>
        <p:spPr>
          <a:xfrm>
            <a:off x="1066800" y="1828800"/>
            <a:ext cx="7772400" cy="4114800"/>
          </a:xfrm>
        </p:spPr>
        <p:txBody>
          <a:bodyPr/>
          <a:lstStyle/>
          <a:p>
            <a:pPr eaLnBrk="1" hangingPunct="1">
              <a:defRPr/>
            </a:pPr>
            <a:r>
              <a:rPr lang="en-US" dirty="0" smtClean="0"/>
              <a:t>30 minutes at least 5 days a week</a:t>
            </a:r>
          </a:p>
          <a:p>
            <a:pPr eaLnBrk="1" hangingPunct="1">
              <a:defRPr/>
            </a:pPr>
            <a:r>
              <a:rPr lang="en-US" dirty="0" smtClean="0"/>
              <a:t>Can divide into 10-15 minute periods</a:t>
            </a:r>
          </a:p>
          <a:p>
            <a:pPr eaLnBrk="1" hangingPunct="1">
              <a:defRPr/>
            </a:pPr>
            <a:r>
              <a:rPr lang="en-US" dirty="0" smtClean="0"/>
              <a:t>Work up gradually </a:t>
            </a:r>
          </a:p>
          <a:p>
            <a:pPr eaLnBrk="1" hangingPunct="1">
              <a:defRPr/>
            </a:pPr>
            <a:r>
              <a:rPr lang="en-US" dirty="0" smtClean="0"/>
              <a:t>Do something that you enjoy</a:t>
            </a:r>
          </a:p>
          <a:p>
            <a:pPr eaLnBrk="1" hangingPunct="1">
              <a:buFont typeface="Wingdings" pitchFamily="2" charset="2"/>
              <a:buNone/>
              <a:defRPr/>
            </a:pPr>
            <a:endParaRPr lang="en-US" dirty="0" smtClean="0"/>
          </a:p>
          <a:p>
            <a:pPr lvl="1" eaLnBrk="1" hangingPunct="1">
              <a:buFont typeface="Wingdings" pitchFamily="2" charset="2"/>
              <a:buNone/>
              <a:defRPr/>
            </a:pPr>
            <a:endParaRPr lang="en-US" dirty="0" smtClean="0"/>
          </a:p>
        </p:txBody>
      </p:sp>
      <p:pic>
        <p:nvPicPr>
          <p:cNvPr id="8233" name="Picture 41" descr="elbow pads,exercises,exercising,females,girls,in-line skates,in-line skating,kneepads,leisure,padding,pads,people,persons,protective pads,skates,sports,teenagers,teens,wo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819400"/>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Activity</a:t>
            </a:r>
            <a:endParaRPr lang="en-US" dirty="0"/>
          </a:p>
        </p:txBody>
      </p:sp>
      <p:sp>
        <p:nvSpPr>
          <p:cNvPr id="3" name="Content Placeholder 2"/>
          <p:cNvSpPr>
            <a:spLocks noGrp="1"/>
          </p:cNvSpPr>
          <p:nvPr>
            <p:ph sz="quarter" idx="1"/>
          </p:nvPr>
        </p:nvSpPr>
        <p:spPr/>
        <p:txBody>
          <a:bodyPr/>
          <a:lstStyle/>
          <a:p>
            <a:pPr marL="0" indent="0">
              <a:buNone/>
            </a:pPr>
            <a:r>
              <a:rPr lang="en-US" dirty="0"/>
              <a:t>Guidelines</a:t>
            </a:r>
          </a:p>
          <a:p>
            <a:r>
              <a:rPr lang="en-US" dirty="0"/>
              <a:t>Fit into daily routine</a:t>
            </a:r>
          </a:p>
          <a:p>
            <a:r>
              <a:rPr lang="en-US" dirty="0"/>
              <a:t>Aim for at least 150 minutes/week of moderate aerobic exercise</a:t>
            </a:r>
          </a:p>
          <a:p>
            <a:r>
              <a:rPr lang="en-US" dirty="0"/>
              <a:t>Start slowly and gradually build intensity</a:t>
            </a:r>
          </a:p>
          <a:p>
            <a:r>
              <a:rPr lang="en-US" dirty="0"/>
              <a:t>Wear a pedometer (10,000 steps)</a:t>
            </a:r>
          </a:p>
          <a:p>
            <a:r>
              <a:rPr lang="en-US" dirty="0"/>
              <a:t>Take stairs, park further away or walk to another bus stop, etc.</a:t>
            </a:r>
          </a:p>
        </p:txBody>
      </p:sp>
      <p:sp>
        <p:nvSpPr>
          <p:cNvPr id="4" name="Date Placeholder 3"/>
          <p:cNvSpPr>
            <a:spLocks noGrp="1"/>
          </p:cNvSpPr>
          <p:nvPr>
            <p:ph type="dt" sz="half" idx="10"/>
          </p:nvPr>
        </p:nvSpPr>
        <p:spPr/>
        <p:txBody>
          <a:bodyPr/>
          <a:lstStyle/>
          <a:p>
            <a:r>
              <a:rPr lang="en-US" smtClean="0"/>
              <a:t>7/29/2011</a:t>
            </a:r>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A7B660B5-EA71-4930-B702-25A2DA00362D}" type="slidenum">
              <a:rPr lang="en-US" smtClean="0"/>
              <a:t>41</a:t>
            </a:fld>
            <a:endParaRPr lang="en-US"/>
          </a:p>
        </p:txBody>
      </p:sp>
    </p:spTree>
    <p:extLst>
      <p:ext uri="{BB962C8B-B14F-4D97-AF65-F5344CB8AC3E}">
        <p14:creationId xmlns:p14="http://schemas.microsoft.com/office/powerpoint/2010/main" val="3964691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Asian,exercises,females,fitness,jogs,people,photographs,ponytails,runs,sweatpants,women,workou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57400"/>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Physical Activity</a:t>
            </a:r>
            <a:endParaRPr lang="en-US" dirty="0"/>
          </a:p>
        </p:txBody>
      </p:sp>
      <p:sp>
        <p:nvSpPr>
          <p:cNvPr id="3" name="Content Placeholder 2"/>
          <p:cNvSpPr>
            <a:spLocks noGrp="1"/>
          </p:cNvSpPr>
          <p:nvPr>
            <p:ph sz="quarter" idx="1"/>
          </p:nvPr>
        </p:nvSpPr>
        <p:spPr/>
        <p:txBody>
          <a:bodyPr/>
          <a:lstStyle/>
          <a:p>
            <a:pPr marL="0" indent="0">
              <a:buNone/>
            </a:pPr>
            <a:r>
              <a:rPr lang="en-US" dirty="0"/>
              <a:t>Benefits of Exercise</a:t>
            </a:r>
          </a:p>
          <a:p>
            <a:r>
              <a:rPr lang="en-US" dirty="0"/>
              <a:t>Lower blood pressure</a:t>
            </a:r>
          </a:p>
          <a:p>
            <a:r>
              <a:rPr lang="en-US" dirty="0"/>
              <a:t>Weight control</a:t>
            </a:r>
          </a:p>
          <a:p>
            <a:r>
              <a:rPr lang="en-US" dirty="0"/>
              <a:t>Increased insulin sensitivity</a:t>
            </a:r>
          </a:p>
          <a:p>
            <a:r>
              <a:rPr lang="en-US" dirty="0"/>
              <a:t>Improved lipid levels</a:t>
            </a:r>
          </a:p>
          <a:p>
            <a:r>
              <a:rPr lang="en-US" dirty="0"/>
              <a:t>Improved blood glucose control</a:t>
            </a:r>
          </a:p>
          <a:p>
            <a:r>
              <a:rPr lang="en-US" dirty="0"/>
              <a:t>Reduced risk of CVD</a:t>
            </a:r>
          </a:p>
          <a:p>
            <a:r>
              <a:rPr lang="en-US" dirty="0"/>
              <a:t>Prevent/delay onset of type 2 diabetes</a:t>
            </a:r>
          </a:p>
        </p:txBody>
      </p:sp>
      <p:sp>
        <p:nvSpPr>
          <p:cNvPr id="4" name="Date Placeholder 3"/>
          <p:cNvSpPr>
            <a:spLocks noGrp="1"/>
          </p:cNvSpPr>
          <p:nvPr>
            <p:ph type="dt" sz="half" idx="10"/>
          </p:nvPr>
        </p:nvSpPr>
        <p:spPr/>
        <p:txBody>
          <a:bodyPr/>
          <a:lstStyle/>
          <a:p>
            <a:r>
              <a:rPr lang="en-US" smtClean="0"/>
              <a:t>7/29/2011</a:t>
            </a:r>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A7B660B5-EA71-4930-B702-25A2DA00362D}" type="slidenum">
              <a:rPr lang="en-US" smtClean="0"/>
              <a:t>42</a:t>
            </a:fld>
            <a:endParaRPr lang="en-US"/>
          </a:p>
        </p:txBody>
      </p:sp>
    </p:spTree>
    <p:extLst>
      <p:ext uri="{BB962C8B-B14F-4D97-AF65-F5344CB8AC3E}">
        <p14:creationId xmlns:p14="http://schemas.microsoft.com/office/powerpoint/2010/main" val="2296259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19200" y="304800"/>
            <a:ext cx="7772400" cy="1143000"/>
          </a:xfrm>
        </p:spPr>
        <p:txBody>
          <a:bodyPr/>
          <a:lstStyle/>
          <a:p>
            <a:pPr algn="r"/>
            <a:r>
              <a:rPr lang="en-US" dirty="0" smtClean="0"/>
              <a:t>Be Physically Active	</a:t>
            </a:r>
          </a:p>
        </p:txBody>
      </p:sp>
      <p:sp>
        <p:nvSpPr>
          <p:cNvPr id="49155" name="Rectangle 3"/>
          <p:cNvSpPr>
            <a:spLocks noGrp="1" noChangeArrowheads="1"/>
          </p:cNvSpPr>
          <p:nvPr>
            <p:ph sz="quarter" idx="1"/>
          </p:nvPr>
        </p:nvSpPr>
        <p:spPr>
          <a:xfrm>
            <a:off x="533400" y="2209800"/>
            <a:ext cx="3810000" cy="3886200"/>
          </a:xfrm>
        </p:spPr>
        <p:txBody>
          <a:bodyPr/>
          <a:lstStyle/>
          <a:p>
            <a:pPr eaLnBrk="1" hangingPunct="1">
              <a:defRPr/>
            </a:pPr>
            <a:r>
              <a:rPr lang="en-US" dirty="0" smtClean="0"/>
              <a:t>brisk walking</a:t>
            </a:r>
          </a:p>
          <a:p>
            <a:pPr eaLnBrk="1" hangingPunct="1">
              <a:defRPr/>
            </a:pPr>
            <a:r>
              <a:rPr lang="en-US" dirty="0" smtClean="0"/>
              <a:t>house cleaning</a:t>
            </a:r>
          </a:p>
          <a:p>
            <a:pPr eaLnBrk="1" hangingPunct="1">
              <a:defRPr/>
            </a:pPr>
            <a:r>
              <a:rPr lang="en-US" dirty="0" smtClean="0"/>
              <a:t>lawn care</a:t>
            </a:r>
          </a:p>
          <a:p>
            <a:pPr eaLnBrk="1" hangingPunct="1">
              <a:defRPr/>
            </a:pPr>
            <a:r>
              <a:rPr lang="en-US" dirty="0" smtClean="0"/>
              <a:t>gardening</a:t>
            </a:r>
          </a:p>
        </p:txBody>
      </p:sp>
      <p:sp>
        <p:nvSpPr>
          <p:cNvPr id="49156" name="Rectangle 4"/>
          <p:cNvSpPr>
            <a:spLocks noGrp="1" noChangeArrowheads="1"/>
          </p:cNvSpPr>
          <p:nvPr>
            <p:ph sz="quarter" idx="2"/>
          </p:nvPr>
        </p:nvSpPr>
        <p:spPr>
          <a:xfrm>
            <a:off x="5638800" y="2209800"/>
            <a:ext cx="3505201" cy="3962400"/>
          </a:xfrm>
        </p:spPr>
        <p:txBody>
          <a:bodyPr/>
          <a:lstStyle/>
          <a:p>
            <a:pPr eaLnBrk="1" hangingPunct="1">
              <a:defRPr/>
            </a:pPr>
            <a:r>
              <a:rPr lang="en-US" dirty="0" smtClean="0"/>
              <a:t>swimming</a:t>
            </a:r>
          </a:p>
          <a:p>
            <a:pPr eaLnBrk="1" hangingPunct="1">
              <a:defRPr/>
            </a:pPr>
            <a:r>
              <a:rPr lang="en-US" dirty="0" smtClean="0"/>
              <a:t>cycling</a:t>
            </a:r>
          </a:p>
          <a:p>
            <a:pPr eaLnBrk="1" hangingPunct="1">
              <a:defRPr/>
            </a:pPr>
            <a:r>
              <a:rPr lang="en-US" dirty="0" smtClean="0"/>
              <a:t>walking a golf course</a:t>
            </a:r>
          </a:p>
          <a:p>
            <a:pPr eaLnBrk="1" hangingPunct="1">
              <a:defRPr/>
            </a:pPr>
            <a:r>
              <a:rPr lang="en-US" dirty="0" smtClean="0"/>
              <a:t>racket sports</a:t>
            </a:r>
          </a:p>
          <a:p>
            <a:pPr eaLnBrk="1" hangingPunct="1">
              <a:defRPr/>
            </a:pPr>
            <a:r>
              <a:rPr lang="en-US" dirty="0" smtClean="0"/>
              <a:t>dancing</a:t>
            </a:r>
          </a:p>
        </p:txBody>
      </p:sp>
      <p:pic>
        <p:nvPicPr>
          <p:cNvPr id="9247" name="Picture 31" descr="flowers,garden tools,gardening,households,Photographs,plants,shovels,tools,yard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133600"/>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971800" y="609600"/>
            <a:ext cx="7772400" cy="1143000"/>
          </a:xfrm>
        </p:spPr>
        <p:txBody>
          <a:bodyPr/>
          <a:lstStyle/>
          <a:p>
            <a:pPr eaLnBrk="1" hangingPunct="1"/>
            <a:r>
              <a:rPr lang="en-US" sz="6000" smtClean="0"/>
              <a:t>Don’t Smoke!	</a:t>
            </a:r>
          </a:p>
        </p:txBody>
      </p:sp>
      <p:graphicFrame>
        <p:nvGraphicFramePr>
          <p:cNvPr id="16387" name="Object 3"/>
          <p:cNvGraphicFramePr>
            <a:graphicFrameLocks noChangeAspect="1"/>
          </p:cNvGraphicFramePr>
          <p:nvPr>
            <p:extLst>
              <p:ext uri="{D42A27DB-BD31-4B8C-83A1-F6EECF244321}">
                <p14:modId xmlns:p14="http://schemas.microsoft.com/office/powerpoint/2010/main" val="3840100378"/>
              </p:ext>
            </p:extLst>
          </p:nvPr>
        </p:nvGraphicFramePr>
        <p:xfrm>
          <a:off x="2971800" y="1981200"/>
          <a:ext cx="4408488" cy="4267200"/>
        </p:xfrm>
        <a:graphic>
          <a:graphicData uri="http://schemas.openxmlformats.org/presentationml/2006/ole">
            <mc:AlternateContent xmlns:mc="http://schemas.openxmlformats.org/markup-compatibility/2006">
              <mc:Choice xmlns:v="urn:schemas-microsoft-com:vml" Requires="v">
                <p:oleObj spid="_x0000_s11366" name="Picture (32-bit)" r:id="rId4" imgW="1250677" imgH="1302578" progId="MetafileCompanion32.Picture.1">
                  <p:embed/>
                </p:oleObj>
              </mc:Choice>
              <mc:Fallback>
                <p:oleObj name="Picture (32-bit)" r:id="rId4" imgW="1250677" imgH="1302578" progId="MetafileCompanion32.Picture.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981200"/>
                        <a:ext cx="440848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dirty="0" smtClean="0"/>
              <a:t>Quit Smoking</a:t>
            </a:r>
          </a:p>
        </p:txBody>
      </p:sp>
      <p:sp>
        <p:nvSpPr>
          <p:cNvPr id="51203" name="Rectangle 3"/>
          <p:cNvSpPr>
            <a:spLocks noGrp="1" noChangeArrowheads="1"/>
          </p:cNvSpPr>
          <p:nvPr>
            <p:ph sz="quarter" idx="1"/>
          </p:nvPr>
        </p:nvSpPr>
        <p:spPr>
          <a:xfrm>
            <a:off x="914400" y="1447800"/>
            <a:ext cx="3352800" cy="4572000"/>
          </a:xfrm>
        </p:spPr>
        <p:txBody>
          <a:bodyPr/>
          <a:lstStyle/>
          <a:p>
            <a:pPr>
              <a:defRPr/>
            </a:pPr>
            <a:r>
              <a:rPr lang="en-US" dirty="0" smtClean="0"/>
              <a:t>Injures blood vessel walls</a:t>
            </a:r>
          </a:p>
          <a:p>
            <a:pPr>
              <a:defRPr/>
            </a:pPr>
            <a:r>
              <a:rPr lang="en-US" dirty="0" smtClean="0"/>
              <a:t>Speeds up process of hardening of the arteries.</a:t>
            </a:r>
          </a:p>
        </p:txBody>
      </p:sp>
      <p:pic>
        <p:nvPicPr>
          <p:cNvPr id="28674" name="Picture 2" descr="http://www.biggerejaculations.com/wp-content/uploads/2011/04/constricted-blood-vesse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514600"/>
            <a:ext cx="3810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45</a:t>
            </a:fld>
            <a:endParaRPr lang="en-US"/>
          </a:p>
        </p:txBody>
      </p:sp>
    </p:spTree>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dirty="0" smtClean="0"/>
              <a:t>Limit Alcohol Intake</a:t>
            </a:r>
          </a:p>
        </p:txBody>
      </p:sp>
      <p:sp>
        <p:nvSpPr>
          <p:cNvPr id="49155" name="Rectangle 3"/>
          <p:cNvSpPr>
            <a:spLocks noGrp="1" noChangeArrowheads="1"/>
          </p:cNvSpPr>
          <p:nvPr>
            <p:ph sz="quarter" idx="1"/>
          </p:nvPr>
        </p:nvSpPr>
        <p:spPr/>
        <p:txBody>
          <a:bodyPr/>
          <a:lstStyle/>
          <a:p>
            <a:pPr>
              <a:buFont typeface="Monotype Sorts" charset="2"/>
              <a:buNone/>
              <a:defRPr/>
            </a:pPr>
            <a:r>
              <a:rPr lang="en-US" dirty="0" smtClean="0"/>
              <a:t>Excessive alcohol raises blood pressure and can harm liver, brain, and heart. Alcohol is an oxidant.</a:t>
            </a:r>
          </a:p>
          <a:p>
            <a:pPr>
              <a:buFont typeface="Monotype Sorts" charset="2"/>
              <a:buNone/>
              <a:defRPr/>
            </a:pPr>
            <a:endParaRPr lang="en-US" dirty="0" smtClean="0"/>
          </a:p>
          <a:p>
            <a:pPr>
              <a:buFont typeface="Monotype Sorts" charset="2"/>
              <a:buNone/>
              <a:defRPr/>
            </a:pPr>
            <a:r>
              <a:rPr lang="en-US" dirty="0" smtClean="0"/>
              <a:t>What counts as a drink?</a:t>
            </a:r>
          </a:p>
          <a:p>
            <a:pPr>
              <a:defRPr/>
            </a:pPr>
            <a:r>
              <a:rPr lang="en-US" dirty="0" smtClean="0"/>
              <a:t>12 </a:t>
            </a:r>
            <a:r>
              <a:rPr lang="en-US" dirty="0" err="1" smtClean="0"/>
              <a:t>oz</a:t>
            </a:r>
            <a:r>
              <a:rPr lang="en-US" dirty="0" smtClean="0"/>
              <a:t> beer</a:t>
            </a:r>
          </a:p>
          <a:p>
            <a:pPr>
              <a:defRPr/>
            </a:pPr>
            <a:r>
              <a:rPr lang="en-US" dirty="0" smtClean="0"/>
              <a:t>5 </a:t>
            </a:r>
            <a:r>
              <a:rPr lang="en-US" dirty="0" err="1" smtClean="0"/>
              <a:t>oz</a:t>
            </a:r>
            <a:r>
              <a:rPr lang="en-US" dirty="0" smtClean="0"/>
              <a:t> of wine</a:t>
            </a:r>
          </a:p>
          <a:p>
            <a:pPr>
              <a:defRPr/>
            </a:pPr>
            <a:r>
              <a:rPr lang="en-US" dirty="0" smtClean="0"/>
              <a:t>1.5 </a:t>
            </a:r>
            <a:r>
              <a:rPr lang="en-US" dirty="0" err="1" smtClean="0"/>
              <a:t>oz</a:t>
            </a:r>
            <a:r>
              <a:rPr lang="en-US" dirty="0" smtClean="0"/>
              <a:t> of 80 proof whiskey</a:t>
            </a:r>
          </a:p>
        </p:txBody>
      </p:sp>
      <p:pic>
        <p:nvPicPr>
          <p:cNvPr id="1640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438400"/>
            <a:ext cx="309562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46</a:t>
            </a:fld>
            <a:endParaRPr lang="en-US"/>
          </a:p>
        </p:txBody>
      </p:sp>
    </p:spTree>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52600" y="609600"/>
            <a:ext cx="7162800" cy="1143000"/>
          </a:xfrm>
        </p:spPr>
        <p:txBody>
          <a:bodyPr/>
          <a:lstStyle/>
          <a:p>
            <a:pPr algn="r" eaLnBrk="1" hangingPunct="1"/>
            <a:r>
              <a:rPr lang="en-US" dirty="0" smtClean="0"/>
              <a:t>Try to -</a:t>
            </a:r>
          </a:p>
        </p:txBody>
      </p:sp>
      <p:sp>
        <p:nvSpPr>
          <p:cNvPr id="59396" name="Rectangle 4"/>
          <p:cNvSpPr>
            <a:spLocks noGrp="1" noChangeArrowheads="1"/>
          </p:cNvSpPr>
          <p:nvPr>
            <p:ph type="body" sz="half" idx="2"/>
          </p:nvPr>
        </p:nvSpPr>
        <p:spPr>
          <a:xfrm>
            <a:off x="4495800" y="1946275"/>
            <a:ext cx="4446588" cy="4114800"/>
          </a:xfrm>
        </p:spPr>
        <p:txBody>
          <a:bodyPr/>
          <a:lstStyle/>
          <a:p>
            <a:pPr>
              <a:defRPr/>
            </a:pPr>
            <a:r>
              <a:rPr lang="en-US" dirty="0" smtClean="0"/>
              <a:t>Follow </a:t>
            </a:r>
            <a:r>
              <a:rPr lang="en-US" dirty="0"/>
              <a:t>a healthy eating pattern.</a:t>
            </a:r>
          </a:p>
          <a:p>
            <a:pPr>
              <a:defRPr/>
            </a:pPr>
            <a:r>
              <a:rPr lang="en-US" dirty="0"/>
              <a:t>Be Active </a:t>
            </a:r>
          </a:p>
          <a:p>
            <a:pPr eaLnBrk="1" hangingPunct="1">
              <a:defRPr/>
            </a:pPr>
            <a:r>
              <a:rPr lang="en-US" dirty="0" smtClean="0"/>
              <a:t>Not Smoke</a:t>
            </a:r>
          </a:p>
          <a:p>
            <a:pPr eaLnBrk="1" hangingPunct="1">
              <a:defRPr/>
            </a:pPr>
            <a:r>
              <a:rPr lang="en-US" dirty="0" smtClean="0"/>
              <a:t>Control Your Weight</a:t>
            </a:r>
          </a:p>
          <a:p>
            <a:pPr eaLnBrk="1" hangingPunct="1">
              <a:defRPr/>
            </a:pPr>
            <a:r>
              <a:rPr lang="en-US" dirty="0" smtClean="0"/>
              <a:t>Take Your Medicine</a:t>
            </a:r>
          </a:p>
        </p:txBody>
      </p:sp>
      <p:pic>
        <p:nvPicPr>
          <p:cNvPr id="15398" name="Picture 38" descr="exercises,exercising,fitness,leisure,lifting weights,males,men,people,persons,powerful,recreation,sports,strong,weightlifters,weightlifting,workouts"/>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7/29/2011</a:t>
            </a:r>
            <a:endParaRPr lang="en-US"/>
          </a:p>
        </p:txBody>
      </p:sp>
      <p:sp>
        <p:nvSpPr>
          <p:cNvPr id="3" name="Footer Placeholder 2"/>
          <p:cNvSpPr>
            <a:spLocks noGrp="1"/>
          </p:cNvSpPr>
          <p:nvPr>
            <p:ph type="ftr" sz="quarter" idx="11"/>
          </p:nvPr>
        </p:nvSpPr>
        <p:spPr/>
        <p:txBody>
          <a:bodyPr/>
          <a:lstStyle/>
          <a:p>
            <a:pPr>
              <a:defRPr/>
            </a:pPr>
            <a:r>
              <a:rPr lang="en-US" smtClean="0"/>
              <a:t>PBRC 2011</a:t>
            </a:r>
            <a:endParaRPr lang="en-US"/>
          </a:p>
        </p:txBody>
      </p:sp>
      <p:sp>
        <p:nvSpPr>
          <p:cNvPr id="4" name="Slide Number Placeholder 3"/>
          <p:cNvSpPr>
            <a:spLocks noGrp="1"/>
          </p:cNvSpPr>
          <p:nvPr>
            <p:ph type="sldNum" sz="quarter" idx="12"/>
          </p:nvPr>
        </p:nvSpPr>
        <p:spPr/>
        <p:txBody>
          <a:bodyPr/>
          <a:lstStyle/>
          <a:p>
            <a:pPr>
              <a:defRPr/>
            </a:pPr>
            <a:fld id="{CEA8B16D-24EA-4344-A306-5679103DB77D}"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In Summary	</a:t>
            </a:r>
          </a:p>
        </p:txBody>
      </p:sp>
      <p:sp>
        <p:nvSpPr>
          <p:cNvPr id="56323" name="Rectangle 3"/>
          <p:cNvSpPr>
            <a:spLocks noGrp="1" noChangeArrowheads="1"/>
          </p:cNvSpPr>
          <p:nvPr>
            <p:ph sz="quarter" idx="1"/>
          </p:nvPr>
        </p:nvSpPr>
        <p:spPr/>
        <p:txBody>
          <a:bodyPr/>
          <a:lstStyle/>
          <a:p>
            <a:pPr eaLnBrk="1" hangingPunct="1">
              <a:defRPr/>
            </a:pPr>
            <a:r>
              <a:rPr lang="en-US" dirty="0" smtClean="0"/>
              <a:t>Make a “Dash” for more –</a:t>
            </a:r>
          </a:p>
          <a:p>
            <a:pPr lvl="1" eaLnBrk="1" hangingPunct="1">
              <a:defRPr/>
            </a:pPr>
            <a:r>
              <a:rPr lang="en-US" dirty="0" smtClean="0"/>
              <a:t> fruits and vegetables</a:t>
            </a:r>
          </a:p>
          <a:p>
            <a:pPr lvl="1" eaLnBrk="1" hangingPunct="1">
              <a:defRPr/>
            </a:pPr>
            <a:r>
              <a:rPr lang="en-US" dirty="0" smtClean="0"/>
              <a:t> whole grains and breads</a:t>
            </a:r>
          </a:p>
          <a:p>
            <a:pPr lvl="1" eaLnBrk="1" hangingPunct="1">
              <a:defRPr/>
            </a:pPr>
            <a:r>
              <a:rPr lang="en-US" dirty="0" smtClean="0"/>
              <a:t> non-fat and low fat dairy foods</a:t>
            </a:r>
          </a:p>
          <a:p>
            <a:pPr lvl="1" eaLnBrk="1" hangingPunct="1">
              <a:defRPr/>
            </a:pPr>
            <a:r>
              <a:rPr lang="en-US" dirty="0" smtClean="0"/>
              <a:t> nuts, seeds and beans</a:t>
            </a:r>
          </a:p>
        </p:txBody>
      </p:sp>
      <p:pic>
        <p:nvPicPr>
          <p:cNvPr id="52226" name="Picture 2" descr="apples,baskets,brown bread,cucumbers,cold cuts,decorative,fish,fotolia,garnished,healthy,lemons,lunches,organic,plates,preparations,ripe,salads,seasoning,starters,succulent,tas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460625"/>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defRPr/>
            </a:pPr>
            <a:r>
              <a:rPr lang="en-US" smtClean="0"/>
              <a:t>Conclusion</a:t>
            </a:r>
          </a:p>
        </p:txBody>
      </p:sp>
      <p:sp>
        <p:nvSpPr>
          <p:cNvPr id="59395" name="Rectangle 3"/>
          <p:cNvSpPr>
            <a:spLocks noGrp="1" noChangeArrowheads="1"/>
          </p:cNvSpPr>
          <p:nvPr>
            <p:ph sz="quarter" idx="1"/>
          </p:nvPr>
        </p:nvSpPr>
        <p:spPr/>
        <p:txBody>
          <a:bodyPr/>
          <a:lstStyle/>
          <a:p>
            <a:pPr>
              <a:defRPr/>
            </a:pPr>
            <a:endParaRPr lang="en-US" dirty="0" smtClean="0"/>
          </a:p>
          <a:p>
            <a:pPr>
              <a:defRPr/>
            </a:pPr>
            <a:r>
              <a:rPr lang="en-US" dirty="0" smtClean="0"/>
              <a:t>Hypertension is a very controllable disease, with drastic consequences if left uncontrolled.</a:t>
            </a:r>
          </a:p>
          <a:p>
            <a:pPr>
              <a:defRPr/>
            </a:pPr>
            <a:r>
              <a:rPr lang="en-US" dirty="0" smtClean="0"/>
              <a:t>Hypertension can be treated by diet and lifestyle measures that are as, or more effective than medication. </a:t>
            </a:r>
          </a:p>
          <a:p>
            <a:pPr>
              <a:defRPr/>
            </a:pPr>
            <a:endParaRPr lang="en-US" dirty="0" smtClean="0"/>
          </a:p>
        </p:txBody>
      </p:sp>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49</a:t>
            </a:fld>
            <a:endParaRPr lang="en-US"/>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dirty="0" smtClean="0"/>
              <a:t>What is Blood Pressure?</a:t>
            </a:r>
          </a:p>
        </p:txBody>
      </p:sp>
      <p:sp>
        <p:nvSpPr>
          <p:cNvPr id="6147" name="Rectangle 3"/>
          <p:cNvSpPr>
            <a:spLocks noGrp="1" noChangeArrowheads="1"/>
          </p:cNvSpPr>
          <p:nvPr>
            <p:ph sz="quarter" idx="1"/>
          </p:nvPr>
        </p:nvSpPr>
        <p:spPr/>
        <p:txBody>
          <a:bodyPr/>
          <a:lstStyle/>
          <a:p>
            <a:pPr>
              <a:defRPr/>
            </a:pPr>
            <a:r>
              <a:rPr lang="en-US" dirty="0" smtClean="0"/>
              <a:t>The force of blood against the wall of the arteries.</a:t>
            </a:r>
          </a:p>
          <a:p>
            <a:pPr>
              <a:defRPr/>
            </a:pPr>
            <a:r>
              <a:rPr lang="en-US" dirty="0" smtClean="0"/>
              <a:t>Systolic means the pressure while the heart beats. </a:t>
            </a:r>
          </a:p>
          <a:p>
            <a:pPr>
              <a:defRPr/>
            </a:pPr>
            <a:r>
              <a:rPr lang="en-US" dirty="0" smtClean="0"/>
              <a:t>Diastolic pressure is measured as the heart relaxes.</a:t>
            </a:r>
          </a:p>
          <a:p>
            <a:pPr>
              <a:defRPr/>
            </a:pPr>
            <a:r>
              <a:rPr lang="en-US" dirty="0" smtClean="0"/>
              <a:t>Normal Blood pressure is less than 130 mm Hg systolic and less than 85 mm Hg diastolic.</a:t>
            </a:r>
          </a:p>
          <a:p>
            <a:pPr>
              <a:defRPr/>
            </a:pPr>
            <a:r>
              <a:rPr lang="en-US" dirty="0" smtClean="0"/>
              <a:t>130/85 mm Hg</a:t>
            </a:r>
          </a:p>
        </p:txBody>
      </p:sp>
      <p:pic>
        <p:nvPicPr>
          <p:cNvPr id="102402" name="Picture 2" descr="blood pressure equipment,blood pressure gauges,blood pressures,checkups,examinations,healthcare,medical exams,medicines,patients,Photographs,physical exams,sphygmomanometers,sphymome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001558"/>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5</a:t>
            </a:fld>
            <a:endParaRPr lang="en-US"/>
          </a:p>
        </p:txBody>
      </p:sp>
    </p:spTree>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lstStyle/>
          <a:p>
            <a:pPr>
              <a:defRPr/>
            </a:pPr>
            <a:r>
              <a:rPr lang="en-US" dirty="0" smtClean="0">
                <a:hlinkClick r:id="rId3"/>
              </a:rPr>
              <a:t>www.nhlbi.nih.gov</a:t>
            </a:r>
            <a:endParaRPr lang="en-US" dirty="0" smtClean="0"/>
          </a:p>
          <a:p>
            <a:pPr>
              <a:defRPr/>
            </a:pPr>
            <a:r>
              <a:rPr lang="en-US" dirty="0">
                <a:hlinkClick r:id="rId4"/>
              </a:rPr>
              <a:t>http://</a:t>
            </a:r>
            <a:r>
              <a:rPr lang="en-US" dirty="0" smtClean="0">
                <a:hlinkClick r:id="rId4"/>
              </a:rPr>
              <a:t>www.nhlbi.nih.gov/health/public/heart/hbp/dash/new_dash.pdf</a:t>
            </a:r>
            <a:r>
              <a:rPr lang="en-US" dirty="0" smtClean="0"/>
              <a:t> </a:t>
            </a:r>
          </a:p>
          <a:p>
            <a:pPr>
              <a:defRPr/>
            </a:pPr>
            <a:r>
              <a:rPr lang="en-US" dirty="0">
                <a:hlinkClick r:id="rId5"/>
              </a:rPr>
              <a:t>http://</a:t>
            </a:r>
            <a:r>
              <a:rPr lang="en-US" dirty="0" smtClean="0">
                <a:hlinkClick r:id="rId5"/>
              </a:rPr>
              <a:t>emall.nhlbihin.net/hbpSubLink.asp?p=2&amp;h=3&amp;g=27&amp;r=1</a:t>
            </a:r>
            <a:r>
              <a:rPr lang="en-US" dirty="0" smtClean="0"/>
              <a:t> </a:t>
            </a:r>
            <a:endParaRPr lang="en-US" dirty="0"/>
          </a:p>
          <a:p>
            <a:pPr>
              <a:defRPr/>
            </a:pPr>
            <a:r>
              <a:rPr lang="en-US" dirty="0">
                <a:hlinkClick r:id="rId6"/>
              </a:rPr>
              <a:t>http://</a:t>
            </a:r>
            <a:r>
              <a:rPr lang="en-US" dirty="0" smtClean="0">
                <a:hlinkClick r:id="rId6"/>
              </a:rPr>
              <a:t>dashdiet.org</a:t>
            </a:r>
            <a:r>
              <a:rPr lang="en-US" dirty="0" smtClean="0"/>
              <a:t> </a:t>
            </a:r>
            <a:endParaRPr lang="en-US" dirty="0"/>
          </a:p>
          <a:p>
            <a:endParaRPr lang="en-US" dirty="0"/>
          </a:p>
        </p:txBody>
      </p:sp>
      <p:sp>
        <p:nvSpPr>
          <p:cNvPr id="4" name="Date Placeholder 3"/>
          <p:cNvSpPr>
            <a:spLocks noGrp="1"/>
          </p:cNvSpPr>
          <p:nvPr>
            <p:ph type="dt" sz="half" idx="10"/>
          </p:nvPr>
        </p:nvSpPr>
        <p:spPr/>
        <p:txBody>
          <a:bodyPr/>
          <a:lstStyle/>
          <a:p>
            <a:r>
              <a:rPr lang="en-US" smtClean="0"/>
              <a:t>7/29/2011</a:t>
            </a:r>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A7B660B5-EA71-4930-B702-25A2DA00362D}" type="slidenum">
              <a:rPr lang="en-US" smtClean="0"/>
              <a:t>50</a:t>
            </a:fld>
            <a:endParaRPr lang="en-US"/>
          </a:p>
        </p:txBody>
      </p:sp>
    </p:spTree>
    <p:extLst>
      <p:ext uri="{BB962C8B-B14F-4D97-AF65-F5344CB8AC3E}">
        <p14:creationId xmlns:p14="http://schemas.microsoft.com/office/powerpoint/2010/main" val="351080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KG machines,electrocardiograms,graphs,healthcare,heart rates,lines,medical equipment,medicine,monitors,peaks,screens,valleys,web animations,web elemen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200400"/>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p:txBody>
          <a:bodyPr/>
          <a:lstStyle/>
          <a:p>
            <a:pPr>
              <a:defRPr/>
            </a:pPr>
            <a:r>
              <a:rPr lang="en-US" smtClean="0"/>
              <a:t>High Blood Pressure</a:t>
            </a:r>
          </a:p>
        </p:txBody>
      </p:sp>
      <p:sp>
        <p:nvSpPr>
          <p:cNvPr id="8195" name="Rectangle 3"/>
          <p:cNvSpPr>
            <a:spLocks noGrp="1" noChangeArrowheads="1"/>
          </p:cNvSpPr>
          <p:nvPr>
            <p:ph sz="quarter" idx="1"/>
          </p:nvPr>
        </p:nvSpPr>
        <p:spPr/>
        <p:txBody>
          <a:bodyPr/>
          <a:lstStyle/>
          <a:p>
            <a:pPr>
              <a:defRPr/>
            </a:pPr>
            <a:r>
              <a:rPr lang="en-US" dirty="0" smtClean="0"/>
              <a:t>A consistent blood pressure of 140/90 mm Hg or higher is considered high blood pressure.</a:t>
            </a:r>
          </a:p>
          <a:p>
            <a:pPr>
              <a:defRPr/>
            </a:pPr>
            <a:r>
              <a:rPr lang="en-US" dirty="0" smtClean="0"/>
              <a:t>It increases chance for heart disease, kidney disease, and for having a stroke.</a:t>
            </a:r>
          </a:p>
          <a:p>
            <a:pPr>
              <a:defRPr/>
            </a:pPr>
            <a:r>
              <a:rPr lang="en-US" dirty="0" smtClean="0"/>
              <a:t>Has no warning signs or symptoms.</a:t>
            </a:r>
          </a:p>
        </p:txBody>
      </p:sp>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6</a:t>
            </a:fld>
            <a:endParaRPr lang="en-US"/>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defRPr/>
            </a:pPr>
            <a:r>
              <a:rPr lang="en-US" dirty="0" smtClean="0"/>
              <a:t>Why is High Blood Pressure Important?</a:t>
            </a:r>
          </a:p>
        </p:txBody>
      </p:sp>
      <p:sp>
        <p:nvSpPr>
          <p:cNvPr id="10243" name="Rectangle 3"/>
          <p:cNvSpPr>
            <a:spLocks noGrp="1" noChangeArrowheads="1"/>
          </p:cNvSpPr>
          <p:nvPr>
            <p:ph sz="quarter" idx="1"/>
          </p:nvPr>
        </p:nvSpPr>
        <p:spPr/>
        <p:txBody>
          <a:bodyPr/>
          <a:lstStyle/>
          <a:p>
            <a:pPr>
              <a:defRPr/>
            </a:pPr>
            <a:r>
              <a:rPr lang="en-US" dirty="0" smtClean="0"/>
              <a:t>Makes the Heart work too hard.</a:t>
            </a:r>
          </a:p>
          <a:p>
            <a:pPr>
              <a:defRPr/>
            </a:pPr>
            <a:r>
              <a:rPr lang="en-US" dirty="0" smtClean="0"/>
              <a:t>Increases the pressure on the walls of arteries and can cause hardening of arteries.</a:t>
            </a:r>
          </a:p>
          <a:p>
            <a:pPr>
              <a:defRPr/>
            </a:pPr>
            <a:r>
              <a:rPr lang="en-US" dirty="0" smtClean="0"/>
              <a:t>If left untreated, can </a:t>
            </a:r>
            <a:r>
              <a:rPr lang="en-US" dirty="0"/>
              <a:t>cause heart failure, kidney disease, and </a:t>
            </a:r>
            <a:r>
              <a:rPr lang="en-US" dirty="0" smtClean="0"/>
              <a:t>blindness.</a:t>
            </a:r>
          </a:p>
          <a:p>
            <a:pPr>
              <a:defRPr/>
            </a:pPr>
            <a:r>
              <a:rPr lang="en-US" dirty="0" smtClean="0"/>
              <a:t>Increases risk for heart disease and stroke.</a:t>
            </a:r>
          </a:p>
        </p:txBody>
      </p:sp>
      <p:pic>
        <p:nvPicPr>
          <p:cNvPr id="5" name="Picture 2" descr="Dena Steiner,electrocardiograms,healthcare,heartbeats,hearts,iStockphoto,medical equipment,stethoscopes,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4238625"/>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7</a:t>
            </a:fld>
            <a:endParaRPr lang="en-US"/>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solidFill>
                  <a:schemeClr val="tx1">
                    <a:lumMod val="50000"/>
                    <a:lumOff val="50000"/>
                  </a:schemeClr>
                </a:solidFill>
              </a:rPr>
              <a:t>Untreated Hypertension</a:t>
            </a:r>
          </a:p>
        </p:txBody>
      </p:sp>
      <p:sp>
        <p:nvSpPr>
          <p:cNvPr id="11267" name="Rectangle 3"/>
          <p:cNvSpPr>
            <a:spLocks noGrp="1" noChangeArrowheads="1"/>
          </p:cNvSpPr>
          <p:nvPr>
            <p:ph sz="quarter" idx="1"/>
          </p:nvPr>
        </p:nvSpPr>
        <p:spPr/>
        <p:txBody>
          <a:bodyPr/>
          <a:lstStyle/>
          <a:p>
            <a:pPr eaLnBrk="1" hangingPunct="1">
              <a:buFontTx/>
              <a:buNone/>
            </a:pPr>
            <a:r>
              <a:rPr lang="en-US" b="1" dirty="0" smtClean="0"/>
              <a:t>Target Organs that are Damaged:</a:t>
            </a:r>
          </a:p>
          <a:p>
            <a:pPr eaLnBrk="1" hangingPunct="1"/>
            <a:r>
              <a:rPr lang="en-US" dirty="0" smtClean="0"/>
              <a:t>The heart – heart disease</a:t>
            </a:r>
          </a:p>
          <a:p>
            <a:pPr eaLnBrk="1" hangingPunct="1"/>
            <a:r>
              <a:rPr lang="en-US" dirty="0" smtClean="0"/>
              <a:t>The brain - cerebrovascular disease</a:t>
            </a:r>
          </a:p>
          <a:p>
            <a:pPr eaLnBrk="1" hangingPunct="1"/>
            <a:r>
              <a:rPr lang="en-US" dirty="0" smtClean="0"/>
              <a:t>The kidneys - renal disease</a:t>
            </a:r>
          </a:p>
          <a:p>
            <a:pPr eaLnBrk="1" hangingPunct="1"/>
            <a:r>
              <a:rPr lang="en-US" dirty="0" smtClean="0"/>
              <a:t>Arteries - large vessel disease</a:t>
            </a:r>
          </a:p>
        </p:txBody>
      </p:sp>
      <p:pic>
        <p:nvPicPr>
          <p:cNvPr id="11268" name="Picture 4" descr="HM0030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438400"/>
            <a:ext cx="13493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HM0035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581400"/>
            <a:ext cx="14319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HM00246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4495800"/>
            <a:ext cx="10175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7/29/2011</a:t>
            </a:r>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A7B660B5-EA71-4930-B702-25A2DA00362D}" type="slidenum">
              <a:rPr lang="en-US" smtClean="0"/>
              <a:t>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defRPr/>
            </a:pPr>
            <a:r>
              <a:rPr lang="en-US" smtClean="0"/>
              <a:t>How Does It Effect the Body?</a:t>
            </a:r>
            <a:br>
              <a:rPr lang="en-US" smtClean="0"/>
            </a:br>
            <a:r>
              <a:rPr lang="en-US" smtClean="0"/>
              <a:t>The Brain</a:t>
            </a:r>
          </a:p>
        </p:txBody>
      </p:sp>
      <p:sp>
        <p:nvSpPr>
          <p:cNvPr id="12291" name="Rectangle 3"/>
          <p:cNvSpPr>
            <a:spLocks noGrp="1" noChangeArrowheads="1"/>
          </p:cNvSpPr>
          <p:nvPr>
            <p:ph sz="quarter" idx="1"/>
          </p:nvPr>
        </p:nvSpPr>
        <p:spPr/>
        <p:txBody>
          <a:bodyPr/>
          <a:lstStyle/>
          <a:p>
            <a:pPr>
              <a:defRPr/>
            </a:pPr>
            <a:r>
              <a:rPr lang="en-US" smtClean="0"/>
              <a:t>High blood pressure is the most important risk factor for stroke.</a:t>
            </a:r>
          </a:p>
          <a:p>
            <a:pPr>
              <a:defRPr/>
            </a:pPr>
            <a:r>
              <a:rPr lang="en-US" smtClean="0"/>
              <a:t>Can cause a break in a weakened blood vessel which then bleeds in the brain.</a:t>
            </a:r>
          </a:p>
        </p:txBody>
      </p:sp>
      <p:pic>
        <p:nvPicPr>
          <p:cNvPr id="96260" name="Picture 4" descr="http://faculty.washington.edu/chudler/vess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048000"/>
            <a:ext cx="5000625" cy="3171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62400" y="6480465"/>
            <a:ext cx="1838517" cy="276999"/>
          </a:xfrm>
          <a:prstGeom prst="rect">
            <a:avLst/>
          </a:prstGeom>
          <a:noFill/>
        </p:spPr>
        <p:txBody>
          <a:bodyPr wrap="none" rtlCol="0">
            <a:spAutoFit/>
          </a:bodyPr>
          <a:lstStyle/>
          <a:p>
            <a:r>
              <a:rPr lang="en-US" sz="1200" dirty="0" smtClean="0"/>
              <a:t>Image:  www.washington.edu</a:t>
            </a:r>
            <a:endParaRPr lang="en-US" sz="1200" dirty="0"/>
          </a:p>
        </p:txBody>
      </p:sp>
      <p:sp>
        <p:nvSpPr>
          <p:cNvPr id="3" name="Date Placeholder 2"/>
          <p:cNvSpPr>
            <a:spLocks noGrp="1"/>
          </p:cNvSpPr>
          <p:nvPr>
            <p:ph type="dt" sz="half" idx="10"/>
          </p:nvPr>
        </p:nvSpPr>
        <p:spPr/>
        <p:txBody>
          <a:bodyPr/>
          <a:lstStyle/>
          <a:p>
            <a:r>
              <a:rPr lang="en-US" dirty="0" smtClean="0"/>
              <a:t>7/29/2011</a:t>
            </a:r>
            <a:endParaRPr lang="en-US" dirty="0"/>
          </a:p>
        </p:txBody>
      </p:sp>
      <p:sp>
        <p:nvSpPr>
          <p:cNvPr id="4" name="Footer Placeholder 3"/>
          <p:cNvSpPr>
            <a:spLocks noGrp="1"/>
          </p:cNvSpPr>
          <p:nvPr>
            <p:ph type="ftr" sz="quarter" idx="11"/>
          </p:nvPr>
        </p:nvSpPr>
        <p:spPr/>
        <p:txBody>
          <a:bodyPr/>
          <a:lstStyle/>
          <a:p>
            <a:r>
              <a:rPr lang="en-US" dirty="0" smtClean="0"/>
              <a:t>PBRC 2011</a:t>
            </a:r>
            <a:endParaRPr lang="en-US" dirty="0"/>
          </a:p>
        </p:txBody>
      </p:sp>
      <p:sp>
        <p:nvSpPr>
          <p:cNvPr id="5" name="Slide Number Placeholder 4"/>
          <p:cNvSpPr>
            <a:spLocks noGrp="1"/>
          </p:cNvSpPr>
          <p:nvPr>
            <p:ph type="sldNum" sz="quarter" idx="12"/>
          </p:nvPr>
        </p:nvSpPr>
        <p:spPr/>
        <p:txBody>
          <a:bodyPr/>
          <a:lstStyle/>
          <a:p>
            <a:fld id="{A7B660B5-EA71-4930-B702-25A2DA00362D}" type="slidenum">
              <a:rPr lang="en-US" smtClean="0"/>
              <a:t>9</a:t>
            </a:fld>
            <a:endParaRPr lang="en-US"/>
          </a:p>
        </p:txBody>
      </p:sp>
    </p:spTree>
  </p:cSld>
  <p:clrMapOvr>
    <a:masterClrMapping/>
  </p:clrMapOvr>
  <p:transition>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576</TotalTime>
  <Words>7153</Words>
  <Application>Microsoft Office PowerPoint</Application>
  <PresentationFormat>On-screen Show (4:3)</PresentationFormat>
  <Paragraphs>640</Paragraphs>
  <Slides>50</Slides>
  <Notes>48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Equity</vt:lpstr>
      <vt:lpstr>Picture (32-bit)</vt:lpstr>
      <vt:lpstr>PhotoImpact</vt:lpstr>
      <vt:lpstr>The DASH Diet Plan</vt:lpstr>
      <vt:lpstr>The DASH diet plan</vt:lpstr>
      <vt:lpstr>Hypertension Prevalence</vt:lpstr>
      <vt:lpstr>Hypertension Prevalence</vt:lpstr>
      <vt:lpstr>What is Blood Pressure?</vt:lpstr>
      <vt:lpstr>High Blood Pressure</vt:lpstr>
      <vt:lpstr>Why is High Blood Pressure Important?</vt:lpstr>
      <vt:lpstr>Untreated Hypertension</vt:lpstr>
      <vt:lpstr>How Does It Effect the Body? The Brain</vt:lpstr>
      <vt:lpstr>The Heart</vt:lpstr>
      <vt:lpstr>The Kidneys</vt:lpstr>
      <vt:lpstr>The Eyes</vt:lpstr>
      <vt:lpstr>The Arteries</vt:lpstr>
      <vt:lpstr>What causes High Blood Pressure?</vt:lpstr>
      <vt:lpstr>Who can develop High Blood Pressure?</vt:lpstr>
      <vt:lpstr>Detection</vt:lpstr>
      <vt:lpstr>Blood Pressure Categories - Adults</vt:lpstr>
      <vt:lpstr>Blood Pressure Goals</vt:lpstr>
      <vt:lpstr>Risk Factors</vt:lpstr>
      <vt:lpstr>Overweight and  Obesity</vt:lpstr>
      <vt:lpstr>Measuring Waist Circumference</vt:lpstr>
      <vt:lpstr>Lose Weight if Overweight </vt:lpstr>
      <vt:lpstr>Reducing Overweight and Obesity</vt:lpstr>
      <vt:lpstr>Diet and Hypertension</vt:lpstr>
      <vt:lpstr>DASH is Unique</vt:lpstr>
      <vt:lpstr>Mineral Intake and Hypertension</vt:lpstr>
      <vt:lpstr>Mineral Intake and Hypertension</vt:lpstr>
      <vt:lpstr>Mineral Intake and Hypertension</vt:lpstr>
      <vt:lpstr>DASH Reduces Homocysteine Levels</vt:lpstr>
      <vt:lpstr>DASH Diet Pattern based on a 2,000 calorie diet</vt:lpstr>
      <vt:lpstr>Dash Diet</vt:lpstr>
      <vt:lpstr>DASH Diet continues...</vt:lpstr>
      <vt:lpstr>Eat Less Sodium </vt:lpstr>
      <vt:lpstr>Ways to Cut Sodium</vt:lpstr>
      <vt:lpstr>Ways to Cut Sodium</vt:lpstr>
      <vt:lpstr>Ways to Cut Sodium </vt:lpstr>
      <vt:lpstr>Using the Food Label to Cut Sodium</vt:lpstr>
      <vt:lpstr>PowerPoint Presentation</vt:lpstr>
      <vt:lpstr>Be Physically Active</vt:lpstr>
      <vt:lpstr>Be Physically Active</vt:lpstr>
      <vt:lpstr>Physical Activity</vt:lpstr>
      <vt:lpstr>Physical Activity</vt:lpstr>
      <vt:lpstr>Be Physically Active </vt:lpstr>
      <vt:lpstr>Don’t Smoke! </vt:lpstr>
      <vt:lpstr>Quit Smoking</vt:lpstr>
      <vt:lpstr>Limit Alcohol Intake</vt:lpstr>
      <vt:lpstr>Try to -</vt:lpstr>
      <vt:lpstr>In Summary </vt:lpstr>
      <vt:lpstr>Conclusion</vt:lpstr>
      <vt:lpstr>Resources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DASH Diet Plan</dc:title>
  <dc:creator>hroy</dc:creator>
  <cp:lastModifiedBy>RoyHJ</cp:lastModifiedBy>
  <cp:revision>109</cp:revision>
  <dcterms:created xsi:type="dcterms:W3CDTF">2011-07-28T18:41:22Z</dcterms:created>
  <dcterms:modified xsi:type="dcterms:W3CDTF">2011-07-29T21:40:29Z</dcterms:modified>
</cp:coreProperties>
</file>