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0" r:id="rId3"/>
    <p:sldId id="259" r:id="rId4"/>
    <p:sldId id="261" r:id="rId5"/>
    <p:sldId id="262" r:id="rId6"/>
    <p:sldId id="257" r:id="rId7"/>
    <p:sldId id="263" r:id="rId8"/>
    <p:sldId id="264" r:id="rId9"/>
    <p:sldId id="25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232" autoAdjust="0"/>
  </p:normalViewPr>
  <p:slideViewPr>
    <p:cSldViewPr>
      <p:cViewPr varScale="1">
        <p:scale>
          <a:sx n="67" d="100"/>
          <a:sy n="67" d="100"/>
        </p:scale>
        <p:origin x="-125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9507C9-9DC8-4E3E-9938-9019112199F2}" type="datetimeFigureOut">
              <a:rPr lang="en-US" smtClean="0"/>
              <a:t>12/17/2010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61C820-A15A-437C-BEF8-B089626C7026}" type="slidenum">
              <a:rPr lang="en-US" smtClean="0"/>
              <a:t>‹#›</a:t>
            </a:fld>
            <a:endParaRPr lang="en-US"/>
          </a:p>
        </p:txBody>
      </p:sp>
    </p:spTree>
    <p:extLst>
      <p:ext uri="{BB962C8B-B14F-4D97-AF65-F5344CB8AC3E}">
        <p14:creationId xmlns:p14="http://schemas.microsoft.com/office/powerpoint/2010/main" val="3240629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Some interesting</a:t>
            </a:r>
            <a:r>
              <a:rPr lang="en-US" b="0" i="0" baseline="0" dirty="0" smtClean="0"/>
              <a:t> facts about Magnesium include that it is essential for good health.  The National Institute of Health states </a:t>
            </a:r>
            <a:r>
              <a:rPr lang="en-US" b="0" i="0" baseline="0" dirty="0" smtClean="0"/>
              <a:t>that </a:t>
            </a:r>
            <a:r>
              <a:rPr lang="en-US" sz="1200" b="0" i="0" kern="1200" dirty="0" smtClean="0">
                <a:solidFill>
                  <a:schemeClr val="tx1"/>
                </a:solidFill>
                <a:effectLst/>
                <a:latin typeface="+mn-lt"/>
                <a:ea typeface="+mn-ea"/>
                <a:cs typeface="+mn-cs"/>
              </a:rPr>
              <a:t>Magnesium is the fourth most abundant mineral in the body and is essential to good health. Only 1% of magnesium is found in blood, but the body works very hard to keep blood levels of magnesium constant</a:t>
            </a:r>
            <a:endParaRPr lang="en-US" b="1" i="1" dirty="0"/>
          </a:p>
        </p:txBody>
      </p:sp>
      <p:sp>
        <p:nvSpPr>
          <p:cNvPr id="4" name="Slide Number Placeholder 3"/>
          <p:cNvSpPr>
            <a:spLocks noGrp="1"/>
          </p:cNvSpPr>
          <p:nvPr>
            <p:ph type="sldNum" sz="quarter" idx="10"/>
          </p:nvPr>
        </p:nvSpPr>
        <p:spPr/>
        <p:txBody>
          <a:bodyPr/>
          <a:lstStyle/>
          <a:p>
            <a:fld id="{7761C820-A15A-437C-BEF8-B089626C7026}"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a:t>
            </a:r>
            <a:r>
              <a:rPr lang="en-US" b="0" i="0" dirty="0" smtClean="0"/>
              <a:t> 	You</a:t>
            </a:r>
            <a:r>
              <a:rPr lang="en-US" b="0" i="0" baseline="0" dirty="0" smtClean="0"/>
              <a:t> may be wondering where magnesium is stored within your body.  Well, the majority of magnesium in the body can be </a:t>
            </a:r>
            <a:br>
              <a:rPr lang="en-US" b="0" i="0" baseline="0" dirty="0" smtClean="0"/>
            </a:br>
            <a:r>
              <a:rPr lang="en-US" b="0" i="0" baseline="0" dirty="0" smtClean="0"/>
              <a:t>	found in bones, but it may also be present in the cells of both tissues and organs</a:t>
            </a:r>
            <a:r>
              <a:rPr lang="en-US" b="0" i="0" baseline="0" dirty="0" smtClean="0"/>
              <a:t>. </a:t>
            </a:r>
            <a:r>
              <a:rPr lang="en-US" sz="1200" b="0" i="0" kern="1200" dirty="0" smtClean="0">
                <a:solidFill>
                  <a:schemeClr val="tx1"/>
                </a:solidFill>
                <a:effectLst/>
                <a:latin typeface="+mn-lt"/>
                <a:ea typeface="+mn-ea"/>
                <a:cs typeface="+mn-cs"/>
              </a:rPr>
              <a:t>Approximately 50% of total body magnesium is found in bone. The other half is found predominantly inside cells of body tissues and organs.</a:t>
            </a:r>
            <a:endParaRPr lang="en-US" b="1" i="1" dirty="0"/>
          </a:p>
        </p:txBody>
      </p:sp>
      <p:sp>
        <p:nvSpPr>
          <p:cNvPr id="4" name="Slide Number Placeholder 3"/>
          <p:cNvSpPr>
            <a:spLocks noGrp="1"/>
          </p:cNvSpPr>
          <p:nvPr>
            <p:ph type="sldNum" sz="quarter" idx="10"/>
          </p:nvPr>
        </p:nvSpPr>
        <p:spPr/>
        <p:txBody>
          <a:bodyPr/>
          <a:lstStyle/>
          <a:p>
            <a:fld id="{7761C820-A15A-437C-BEF8-B089626C7026}"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There</a:t>
            </a:r>
            <a:r>
              <a:rPr lang="en-US" b="0" i="0" baseline="0" dirty="0" smtClean="0"/>
              <a:t> are multiple benefits to consuming foods high in magnesium.  Magnesium helps with both muscle and nerve function.  It 	even keeps the heart rhythm steady and bones strong.  Some sources say that magnesium may boost immunity, which 	decreases the likelihood of becoming sick.  Any excess magnesium that is consumed is removed from the body by the filtration 	process within the kidneys.</a:t>
            </a:r>
            <a:endParaRPr lang="en-US" b="1" i="1" dirty="0"/>
          </a:p>
        </p:txBody>
      </p:sp>
      <p:sp>
        <p:nvSpPr>
          <p:cNvPr id="4" name="Slide Number Placeholder 3"/>
          <p:cNvSpPr>
            <a:spLocks noGrp="1"/>
          </p:cNvSpPr>
          <p:nvPr>
            <p:ph type="sldNum" sz="quarter" idx="10"/>
          </p:nvPr>
        </p:nvSpPr>
        <p:spPr/>
        <p:txBody>
          <a:bodyPr/>
          <a:lstStyle/>
          <a:p>
            <a:fld id="{7761C820-A15A-437C-BEF8-B089626C7026}"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Does</a:t>
            </a:r>
            <a:r>
              <a:rPr lang="en-US" b="0" i="0" baseline="0" dirty="0" smtClean="0"/>
              <a:t> anyone know an example of a food containing high levels of magnesium?</a:t>
            </a:r>
          </a:p>
          <a:p>
            <a:endParaRPr lang="en-US" b="0" i="0" baseline="0" dirty="0" smtClean="0"/>
          </a:p>
          <a:p>
            <a:r>
              <a:rPr lang="en-US" b="0" i="0" baseline="0" dirty="0" smtClean="0"/>
              <a:t>(Allow students to respond then click screen for answers to appear)</a:t>
            </a:r>
          </a:p>
          <a:p>
            <a:endParaRPr lang="en-US" b="0" i="0" baseline="0" dirty="0" smtClean="0"/>
          </a:p>
          <a:p>
            <a:r>
              <a:rPr lang="en-US" b="1" i="1" baseline="0" dirty="0" smtClean="0"/>
              <a:t>Say:	</a:t>
            </a:r>
            <a:r>
              <a:rPr lang="en-US" b="0" i="0" baseline="0" dirty="0" smtClean="0"/>
              <a:t>Some examples include various nuts, such as almonds, cashews, and peanuts.  Various beans, which include soybeans, kidney 	beans, and pinto beans.  Various grain products such as cereal, oatmeal, rice, and whole wheat bread.  Various Dairy like plain 	yogurt, milk, and chocolate pudding.  Other examples include: spinach, potatoes, black eyes peas, bananas, and raisins.</a:t>
            </a:r>
          </a:p>
          <a:p>
            <a:endParaRPr lang="en-US" b="0" i="0" baseline="0" dirty="0" smtClean="0"/>
          </a:p>
          <a:p>
            <a:r>
              <a:rPr lang="en-US" b="0" i="0" baseline="0" dirty="0" smtClean="0"/>
              <a:t>	Green vegetables are a great source of magnesium.  This is due to them containing a molecule called chlorophyll.  This </a:t>
            </a:r>
            <a:r>
              <a:rPr lang="en-US" b="0" i="0" baseline="0" smtClean="0"/>
              <a:t>is 	actually </a:t>
            </a:r>
            <a:r>
              <a:rPr lang="en-US" b="0" i="0" baseline="0" dirty="0" smtClean="0"/>
              <a:t>the chemical that is responsible for giving them their </a:t>
            </a:r>
            <a:r>
              <a:rPr lang="en-US" b="0" i="0" baseline="0" smtClean="0"/>
              <a:t>green color.</a:t>
            </a:r>
            <a:endParaRPr lang="en-US" b="1" i="1" dirty="0"/>
          </a:p>
        </p:txBody>
      </p:sp>
      <p:sp>
        <p:nvSpPr>
          <p:cNvPr id="4" name="Slide Number Placeholder 3"/>
          <p:cNvSpPr>
            <a:spLocks noGrp="1"/>
          </p:cNvSpPr>
          <p:nvPr>
            <p:ph type="sldNum" sz="quarter" idx="10"/>
          </p:nvPr>
        </p:nvSpPr>
        <p:spPr/>
        <p:txBody>
          <a:bodyPr/>
          <a:lstStyle/>
          <a:p>
            <a:fld id="{7761C820-A15A-437C-BEF8-B089626C7026}"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baseline="0" dirty="0" smtClean="0"/>
              <a:t>The information presented represents the recommended intake of magnesium for both males and females throughout the 	lifespan.  There is currently not a recommendation for children under the age of 4.  It is stated that both boys and girls ages 4 	to 8 years old are required to get 130 milligrams of magnesium daily.  Once they are in the age bracket of 9 to 13 years old, the 	requirement increases to 240 milligrams per day. </a:t>
            </a:r>
          </a:p>
          <a:p>
            <a:endParaRPr lang="en-US" b="0" i="0" baseline="0" dirty="0" smtClean="0"/>
          </a:p>
          <a:p>
            <a:r>
              <a:rPr lang="en-US" b="0" i="0" baseline="0" dirty="0" smtClean="0"/>
              <a:t>	It is during the teenage years that consumption by males and females begins to differ.  Males between the ages of 14 and 18 	are required to get 410 milligrams daily, while females are only required to have 360 milligrams per day.   People who are 	between 19 and 30 years of age need to have 400 milligrams for males and 310 milligrams for females.  Finally, once you are 31 	or older, men must consume 420 milligrams of magnesium per day, and females are required to have 320 milligrams daily.</a:t>
            </a:r>
            <a:endParaRPr lang="en-US" b="1" i="1" dirty="0"/>
          </a:p>
        </p:txBody>
      </p:sp>
      <p:sp>
        <p:nvSpPr>
          <p:cNvPr id="4" name="Slide Number Placeholder 3"/>
          <p:cNvSpPr>
            <a:spLocks noGrp="1"/>
          </p:cNvSpPr>
          <p:nvPr>
            <p:ph type="sldNum" sz="quarter" idx="10"/>
          </p:nvPr>
        </p:nvSpPr>
        <p:spPr/>
        <p:txBody>
          <a:bodyPr/>
          <a:lstStyle/>
          <a:p>
            <a:fld id="{7761C820-A15A-437C-BEF8-B089626C7026}"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The</a:t>
            </a:r>
            <a:r>
              <a:rPr lang="en-US" b="0" i="0" baseline="0" dirty="0" smtClean="0"/>
              <a:t> National Institute of Health recommends that if you have diabetes, you take additional amounts of magnesium in order to 	help with high blood sugar levels.</a:t>
            </a:r>
            <a:endParaRPr lang="en-US" b="1" i="1" dirty="0"/>
          </a:p>
        </p:txBody>
      </p:sp>
      <p:sp>
        <p:nvSpPr>
          <p:cNvPr id="4" name="Slide Number Placeholder 3"/>
          <p:cNvSpPr>
            <a:spLocks noGrp="1"/>
          </p:cNvSpPr>
          <p:nvPr>
            <p:ph type="sldNum" sz="quarter" idx="10"/>
          </p:nvPr>
        </p:nvSpPr>
        <p:spPr/>
        <p:txBody>
          <a:bodyPr/>
          <a:lstStyle/>
          <a:p>
            <a:fld id="{7761C820-A15A-437C-BEF8-B089626C7026}"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You may</a:t>
            </a:r>
            <a:r>
              <a:rPr lang="en-US" b="0" i="0" baseline="0" dirty="0" smtClean="0"/>
              <a:t> wonder whether or not you are getting enough magnesium within your diet.  If you are not getting enough, chances 	are, you may experience symptoms such as loss of appetite, nausea, vomiting, weakness, fatigue, muscle cramps, abnormal 	heart rhythm, or even seizures.</a:t>
            </a:r>
            <a:endParaRPr lang="en-US" b="1" i="1" dirty="0"/>
          </a:p>
        </p:txBody>
      </p:sp>
      <p:sp>
        <p:nvSpPr>
          <p:cNvPr id="4" name="Slide Number Placeholder 3"/>
          <p:cNvSpPr>
            <a:spLocks noGrp="1"/>
          </p:cNvSpPr>
          <p:nvPr>
            <p:ph type="sldNum" sz="quarter" idx="10"/>
          </p:nvPr>
        </p:nvSpPr>
        <p:spPr/>
        <p:txBody>
          <a:bodyPr/>
          <a:lstStyle/>
          <a:p>
            <a:fld id="{7761C820-A15A-437C-BEF8-B089626C7026}" type="slidenum">
              <a:rPr lang="en-US" smtClean="0"/>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C4A7D5-8B39-468D-B0DB-73E2E7F7E946}"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0D251-18D3-476A-8C4E-CADCD752C9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C4A7D5-8B39-468D-B0DB-73E2E7F7E946}"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0D251-18D3-476A-8C4E-CADCD752C9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C4A7D5-8B39-468D-B0DB-73E2E7F7E946}"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0D251-18D3-476A-8C4E-CADCD752C9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C4A7D5-8B39-468D-B0DB-73E2E7F7E946}"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0D251-18D3-476A-8C4E-CADCD752C9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C4A7D5-8B39-468D-B0DB-73E2E7F7E946}"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0D251-18D3-476A-8C4E-CADCD752C9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C4A7D5-8B39-468D-B0DB-73E2E7F7E946}" type="datetimeFigureOut">
              <a:rPr lang="en-US" smtClean="0"/>
              <a:pPr/>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0D251-18D3-476A-8C4E-CADCD752C9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C4A7D5-8B39-468D-B0DB-73E2E7F7E946}" type="datetimeFigureOut">
              <a:rPr lang="en-US" smtClean="0"/>
              <a:pPr/>
              <a:t>12/17/2010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60D251-18D3-476A-8C4E-CADCD752C9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C4A7D5-8B39-468D-B0DB-73E2E7F7E946}" type="datetimeFigureOut">
              <a:rPr lang="en-US" smtClean="0"/>
              <a:pPr/>
              <a:t>12/17/2010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60D251-18D3-476A-8C4E-CADCD752C9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C4A7D5-8B39-468D-B0DB-73E2E7F7E946}" type="datetimeFigureOut">
              <a:rPr lang="en-US" smtClean="0"/>
              <a:pPr/>
              <a:t>12/17/2010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60D251-18D3-476A-8C4E-CADCD752C9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C4A7D5-8B39-468D-B0DB-73E2E7F7E946}" type="datetimeFigureOut">
              <a:rPr lang="en-US" smtClean="0"/>
              <a:pPr/>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0D251-18D3-476A-8C4E-CADCD752C9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C4A7D5-8B39-468D-B0DB-73E2E7F7E946}" type="datetimeFigureOut">
              <a:rPr lang="en-US" smtClean="0"/>
              <a:pPr/>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0D251-18D3-476A-8C4E-CADCD752C9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C4A7D5-8B39-468D-B0DB-73E2E7F7E946}" type="datetimeFigureOut">
              <a:rPr lang="en-US" smtClean="0"/>
              <a:pPr/>
              <a:t>12/17/2010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0D251-18D3-476A-8C4E-CADCD752C9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0838" y="990600"/>
            <a:ext cx="7772400" cy="1470025"/>
          </a:xfrm>
        </p:spPr>
        <p:txBody>
          <a:bodyPr>
            <a:noAutofit/>
          </a:bodyPr>
          <a:lstStyle/>
          <a:p>
            <a:r>
              <a:rPr lang="en-US" sz="5400" dirty="0" smtClean="0">
                <a:latin typeface="Castellar" pitchFamily="18" charset="0"/>
              </a:rPr>
              <a:t>Magnificent </a:t>
            </a:r>
            <a:br>
              <a:rPr lang="en-US" sz="5400" dirty="0" smtClean="0">
                <a:latin typeface="Castellar" pitchFamily="18" charset="0"/>
              </a:rPr>
            </a:br>
            <a:r>
              <a:rPr lang="en-US" sz="5400" dirty="0" smtClean="0">
                <a:latin typeface="Castellar" pitchFamily="18" charset="0"/>
              </a:rPr>
              <a:t>Magnesium</a:t>
            </a:r>
            <a:endParaRPr lang="en-US" sz="5400" dirty="0">
              <a:latin typeface="Castellar" pitchFamily="18" charset="0"/>
            </a:endParaRPr>
          </a:p>
        </p:txBody>
      </p:sp>
      <p:sp>
        <p:nvSpPr>
          <p:cNvPr id="4" name="Frame 3"/>
          <p:cNvSpPr/>
          <p:nvPr/>
        </p:nvSpPr>
        <p:spPr>
          <a:xfrm>
            <a:off x="0" y="0"/>
            <a:ext cx="9144000" cy="6858000"/>
          </a:xfrm>
          <a:prstGeom prst="fram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6" name="Picture 2" descr="C:\Program Files\Microsoft Office\MEDIA\CAGCAT10\j0235241.wmf"/>
          <p:cNvPicPr>
            <a:picLocks noChangeAspect="1" noChangeArrowheads="1"/>
          </p:cNvPicPr>
          <p:nvPr/>
        </p:nvPicPr>
        <p:blipFill>
          <a:blip r:embed="rId2" cstate="print"/>
          <a:srcRect/>
          <a:stretch>
            <a:fillRect/>
          </a:stretch>
        </p:blipFill>
        <p:spPr bwMode="auto">
          <a:xfrm>
            <a:off x="3505200" y="4114800"/>
            <a:ext cx="2143676" cy="1474927"/>
          </a:xfrm>
          <a:prstGeom prst="rect">
            <a:avLst/>
          </a:prstGeom>
          <a:noFill/>
        </p:spPr>
      </p:pic>
      <p:pic>
        <p:nvPicPr>
          <p:cNvPr id="3" name="Picture 2" descr="http://www.webelements.com/_media/compounds/Mg/Mg1O1-130948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3662" y="2741752"/>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124200" y="1676400"/>
            <a:ext cx="5715000" cy="42672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609600"/>
            <a:ext cx="8229600" cy="1143000"/>
          </a:xfrm>
        </p:spPr>
        <p:txBody>
          <a:bodyPr/>
          <a:lstStyle/>
          <a:p>
            <a:r>
              <a:rPr lang="en-US" dirty="0" smtClean="0">
                <a:latin typeface="Cooper Black" pitchFamily="18" charset="0"/>
              </a:rPr>
              <a:t>Fun Facts</a:t>
            </a:r>
            <a:endParaRPr lang="en-US" dirty="0">
              <a:latin typeface="Cooper Black" pitchFamily="18" charset="0"/>
            </a:endParaRPr>
          </a:p>
        </p:txBody>
      </p:sp>
      <p:sp>
        <p:nvSpPr>
          <p:cNvPr id="3" name="Content Placeholder 2"/>
          <p:cNvSpPr>
            <a:spLocks noGrp="1"/>
          </p:cNvSpPr>
          <p:nvPr>
            <p:ph idx="1"/>
          </p:nvPr>
        </p:nvSpPr>
        <p:spPr>
          <a:xfrm>
            <a:off x="3352800" y="2133600"/>
            <a:ext cx="5334000" cy="3810000"/>
          </a:xfrm>
        </p:spPr>
        <p:txBody>
          <a:bodyPr>
            <a:normAutofit fontScale="85000" lnSpcReduction="10000"/>
          </a:bodyPr>
          <a:lstStyle/>
          <a:p>
            <a:r>
              <a:rPr lang="en-US" dirty="0" smtClean="0"/>
              <a:t>Magnesium is essential for good health.</a:t>
            </a:r>
          </a:p>
          <a:p>
            <a:r>
              <a:rPr lang="en-US" dirty="0" smtClean="0"/>
              <a:t>According to the National Institute of Health, it is the </a:t>
            </a:r>
            <a:r>
              <a:rPr lang="en-US" b="1" dirty="0" smtClean="0"/>
              <a:t>4</a:t>
            </a:r>
            <a:r>
              <a:rPr lang="en-US" b="1" baseline="30000" dirty="0" smtClean="0"/>
              <a:t>th</a:t>
            </a:r>
            <a:r>
              <a:rPr lang="en-US" b="1" dirty="0" smtClean="0"/>
              <a:t> most abundant </a:t>
            </a:r>
            <a:r>
              <a:rPr lang="en-US" dirty="0" smtClean="0"/>
              <a:t> mineral in the body</a:t>
            </a:r>
            <a:r>
              <a:rPr lang="en-US" dirty="0" smtClean="0"/>
              <a:t>.</a:t>
            </a:r>
          </a:p>
          <a:p>
            <a:r>
              <a:rPr lang="en-US" dirty="0" smtClean="0"/>
              <a:t>Half of magnesium is in the bones.</a:t>
            </a:r>
          </a:p>
          <a:p>
            <a:r>
              <a:rPr lang="en-US" dirty="0" smtClean="0"/>
              <a:t>It is needed for more than 300 different reactions in the body!</a:t>
            </a:r>
            <a:endParaRPr lang="en-US" dirty="0" smtClean="0"/>
          </a:p>
          <a:p>
            <a:pPr>
              <a:buNone/>
            </a:pPr>
            <a:r>
              <a:rPr lang="en-US" b="1" dirty="0" smtClean="0"/>
              <a:t> </a:t>
            </a:r>
          </a:p>
          <a:p>
            <a:endParaRPr lang="en-US" dirty="0"/>
          </a:p>
        </p:txBody>
      </p:sp>
      <p:pic>
        <p:nvPicPr>
          <p:cNvPr id="2050" name="Picture 2" descr="C:\Documents and Settings\KalickBA\Local Settings\Temporary Internet Files\Content.IE5\PU7BWVOM\MC900412704[1].wmf"/>
          <p:cNvPicPr>
            <a:picLocks noChangeAspect="1" noChangeArrowheads="1"/>
          </p:cNvPicPr>
          <p:nvPr/>
        </p:nvPicPr>
        <p:blipFill>
          <a:blip r:embed="rId3" cstate="print"/>
          <a:srcRect/>
          <a:stretch>
            <a:fillRect/>
          </a:stretch>
        </p:blipFill>
        <p:spPr bwMode="auto">
          <a:xfrm>
            <a:off x="609600" y="2438400"/>
            <a:ext cx="2177015" cy="286164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oper Black" pitchFamily="18" charset="0"/>
              </a:rPr>
              <a:t>Where is Magnesium</a:t>
            </a:r>
            <a:br>
              <a:rPr lang="en-US" dirty="0" smtClean="0">
                <a:latin typeface="Cooper Black" pitchFamily="18" charset="0"/>
              </a:rPr>
            </a:br>
            <a:r>
              <a:rPr lang="en-US" dirty="0" smtClean="0">
                <a:latin typeface="Cooper Black" pitchFamily="18" charset="0"/>
              </a:rPr>
              <a:t>in My Body?</a:t>
            </a:r>
            <a:endParaRPr lang="en-US" dirty="0">
              <a:latin typeface="Cooper Black" pitchFamily="18" charset="0"/>
            </a:endParaRPr>
          </a:p>
        </p:txBody>
      </p:sp>
      <p:sp>
        <p:nvSpPr>
          <p:cNvPr id="3" name="Content Placeholder 2"/>
          <p:cNvSpPr>
            <a:spLocks noGrp="1"/>
          </p:cNvSpPr>
          <p:nvPr>
            <p:ph idx="1"/>
          </p:nvPr>
        </p:nvSpPr>
        <p:spPr>
          <a:xfrm>
            <a:off x="4495800" y="2667000"/>
            <a:ext cx="4114800" cy="1905000"/>
          </a:xfrm>
        </p:spPr>
        <p:txBody>
          <a:bodyPr/>
          <a:lstStyle/>
          <a:p>
            <a:r>
              <a:rPr lang="en-US" dirty="0" smtClean="0"/>
              <a:t>Bones</a:t>
            </a:r>
          </a:p>
          <a:p>
            <a:r>
              <a:rPr lang="en-US" dirty="0" smtClean="0"/>
              <a:t>Cells of Tissues</a:t>
            </a:r>
          </a:p>
          <a:p>
            <a:r>
              <a:rPr lang="en-US" dirty="0" smtClean="0"/>
              <a:t>Organs</a:t>
            </a:r>
            <a:endParaRPr lang="en-US" dirty="0"/>
          </a:p>
        </p:txBody>
      </p:sp>
      <p:pic>
        <p:nvPicPr>
          <p:cNvPr id="1030" name="Picture 6" descr="C:\Documents and Settings\KalickBA\Local Settings\Temporary Internet Files\Content.IE5\PU7BWVOM\MC900438737[1].jpg"/>
          <p:cNvPicPr>
            <a:picLocks noChangeAspect="1" noChangeArrowheads="1"/>
          </p:cNvPicPr>
          <p:nvPr/>
        </p:nvPicPr>
        <p:blipFill>
          <a:blip r:embed="rId3" cstate="print"/>
          <a:srcRect/>
          <a:stretch>
            <a:fillRect/>
          </a:stretch>
        </p:blipFill>
        <p:spPr bwMode="auto">
          <a:xfrm>
            <a:off x="533400" y="1676400"/>
            <a:ext cx="3429000" cy="4572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What Are the Benefits?</a:t>
            </a:r>
            <a:endParaRPr lang="en-US" dirty="0">
              <a:latin typeface="Cooper Black" pitchFamily="18" charset="0"/>
            </a:endParaRPr>
          </a:p>
        </p:txBody>
      </p:sp>
      <p:pic>
        <p:nvPicPr>
          <p:cNvPr id="4" name="Content Placeholder 3" descr="detailed heart - coverpage.jpg"/>
          <p:cNvPicPr>
            <a:picLocks noGrp="1" noChangeAspect="1"/>
          </p:cNvPicPr>
          <p:nvPr>
            <p:ph idx="1"/>
          </p:nvPr>
        </p:nvPicPr>
        <p:blipFill>
          <a:blip r:embed="rId3" cstate="print"/>
          <a:stretch>
            <a:fillRect/>
          </a:stretch>
        </p:blipFill>
        <p:spPr>
          <a:xfrm>
            <a:off x="685800" y="1524000"/>
            <a:ext cx="3276600" cy="4576318"/>
          </a:xfrm>
        </p:spPr>
      </p:pic>
      <p:sp>
        <p:nvSpPr>
          <p:cNvPr id="5" name="TextBox 4"/>
          <p:cNvSpPr txBox="1"/>
          <p:nvPr/>
        </p:nvSpPr>
        <p:spPr>
          <a:xfrm>
            <a:off x="4191000" y="1828800"/>
            <a:ext cx="4724400" cy="3539430"/>
          </a:xfrm>
          <a:prstGeom prst="rect">
            <a:avLst/>
          </a:prstGeom>
          <a:noFill/>
        </p:spPr>
        <p:txBody>
          <a:bodyPr wrap="square" rtlCol="0">
            <a:spAutoFit/>
          </a:bodyPr>
          <a:lstStyle/>
          <a:p>
            <a:pPr>
              <a:buFont typeface="Wingdings" pitchFamily="2" charset="2"/>
              <a:buChar char="Ø"/>
            </a:pPr>
            <a:r>
              <a:rPr lang="en-US" sz="2800" dirty="0" smtClean="0"/>
              <a:t>Aides muscle and nerve function</a:t>
            </a:r>
          </a:p>
          <a:p>
            <a:pPr>
              <a:buFont typeface="Wingdings" pitchFamily="2" charset="2"/>
              <a:buChar char="Ø"/>
            </a:pPr>
            <a:r>
              <a:rPr lang="en-US" sz="2800" dirty="0" smtClean="0"/>
              <a:t>Keeps the heart rhythm steady</a:t>
            </a:r>
          </a:p>
          <a:p>
            <a:pPr>
              <a:buFont typeface="Wingdings" pitchFamily="2" charset="2"/>
              <a:buChar char="Ø"/>
            </a:pPr>
            <a:r>
              <a:rPr lang="en-US" sz="2800" dirty="0" smtClean="0"/>
              <a:t>Helps keep bones strong</a:t>
            </a:r>
          </a:p>
          <a:p>
            <a:pPr>
              <a:buFont typeface="Wingdings" pitchFamily="2" charset="2"/>
              <a:buChar char="Ø"/>
            </a:pPr>
            <a:r>
              <a:rPr lang="en-US" sz="2800" dirty="0" smtClean="0"/>
              <a:t>Boosts immune system</a:t>
            </a:r>
          </a:p>
          <a:p>
            <a:pPr>
              <a:buFont typeface="Wingdings" pitchFamily="2" charset="2"/>
              <a:buChar char="Ø"/>
            </a:pPr>
            <a:r>
              <a:rPr lang="en-US" sz="2800" dirty="0" smtClean="0"/>
              <a:t>Excess is removed from the body via the kidneys. </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oper Black" pitchFamily="18" charset="0"/>
              </a:rPr>
              <a:t>What Are Some Sources </a:t>
            </a:r>
            <a:br>
              <a:rPr lang="en-US" dirty="0" smtClean="0">
                <a:latin typeface="Cooper Black" pitchFamily="18" charset="0"/>
              </a:rPr>
            </a:br>
            <a:r>
              <a:rPr lang="en-US" dirty="0" smtClean="0">
                <a:latin typeface="Cooper Black" pitchFamily="18" charset="0"/>
              </a:rPr>
              <a:t>of Magnesium?</a:t>
            </a:r>
            <a:endParaRPr lang="en-US" dirty="0">
              <a:latin typeface="Cooper Black" pitchFamily="18" charset="0"/>
            </a:endParaRPr>
          </a:p>
        </p:txBody>
      </p:sp>
      <p:sp>
        <p:nvSpPr>
          <p:cNvPr id="3" name="Content Placeholder 2"/>
          <p:cNvSpPr>
            <a:spLocks noGrp="1"/>
          </p:cNvSpPr>
          <p:nvPr>
            <p:ph idx="1"/>
          </p:nvPr>
        </p:nvSpPr>
        <p:spPr>
          <a:xfrm>
            <a:off x="4191000" y="1828800"/>
            <a:ext cx="4495800" cy="4525963"/>
          </a:xfrm>
        </p:spPr>
        <p:txBody>
          <a:bodyPr>
            <a:normAutofit fontScale="92500" lnSpcReduction="10000"/>
          </a:bodyPr>
          <a:lstStyle/>
          <a:p>
            <a:r>
              <a:rPr lang="en-US" dirty="0" smtClean="0"/>
              <a:t>Various Nuts</a:t>
            </a:r>
          </a:p>
          <a:p>
            <a:r>
              <a:rPr lang="en-US" dirty="0" smtClean="0"/>
              <a:t>Various Beans</a:t>
            </a:r>
          </a:p>
          <a:p>
            <a:r>
              <a:rPr lang="en-US" dirty="0" smtClean="0"/>
              <a:t>Various Grain Product</a:t>
            </a:r>
          </a:p>
          <a:p>
            <a:r>
              <a:rPr lang="en-US" dirty="0" smtClean="0"/>
              <a:t>Various Dairy Product</a:t>
            </a:r>
          </a:p>
          <a:p>
            <a:r>
              <a:rPr lang="en-US" dirty="0" smtClean="0"/>
              <a:t>Spinach and Other Green Vegetables</a:t>
            </a:r>
          </a:p>
          <a:p>
            <a:r>
              <a:rPr lang="en-US" dirty="0" smtClean="0"/>
              <a:t>Potato</a:t>
            </a:r>
          </a:p>
          <a:p>
            <a:r>
              <a:rPr lang="en-US" dirty="0" smtClean="0"/>
              <a:t>Banana</a:t>
            </a:r>
          </a:p>
          <a:p>
            <a:r>
              <a:rPr lang="en-US" dirty="0" smtClean="0"/>
              <a:t>Raisins</a:t>
            </a:r>
          </a:p>
          <a:p>
            <a:pPr>
              <a:buNone/>
            </a:pPr>
            <a:endParaRPr lang="en-US" dirty="0" smtClean="0"/>
          </a:p>
        </p:txBody>
      </p:sp>
      <p:pic>
        <p:nvPicPr>
          <p:cNvPr id="3074" name="Picture 2" descr="C:\Documents and Settings\KalickBA\Local Settings\Temporary Internet Files\Content.IE5\GFKIMEPA\MP900313734[1].jpg"/>
          <p:cNvPicPr>
            <a:picLocks noChangeAspect="1" noChangeArrowheads="1"/>
          </p:cNvPicPr>
          <p:nvPr/>
        </p:nvPicPr>
        <p:blipFill>
          <a:blip r:embed="rId3" cstate="print"/>
          <a:srcRect/>
          <a:stretch>
            <a:fillRect/>
          </a:stretch>
        </p:blipFill>
        <p:spPr bwMode="auto">
          <a:xfrm>
            <a:off x="0" y="1447800"/>
            <a:ext cx="2407534" cy="1584960"/>
          </a:xfrm>
          <a:prstGeom prst="rect">
            <a:avLst/>
          </a:prstGeom>
          <a:noFill/>
        </p:spPr>
      </p:pic>
      <p:pic>
        <p:nvPicPr>
          <p:cNvPr id="3075" name="Picture 3" descr="C:\Documents and Settings\KalickBA\Local Settings\Temporary Internet Files\Content.IE5\E3HYIKOR\MP900439272[1].jpg"/>
          <p:cNvPicPr>
            <a:picLocks noChangeAspect="1" noChangeArrowheads="1"/>
          </p:cNvPicPr>
          <p:nvPr/>
        </p:nvPicPr>
        <p:blipFill>
          <a:blip r:embed="rId4" cstate="print"/>
          <a:srcRect/>
          <a:stretch>
            <a:fillRect/>
          </a:stretch>
        </p:blipFill>
        <p:spPr bwMode="auto">
          <a:xfrm>
            <a:off x="1447800" y="3048000"/>
            <a:ext cx="2438400" cy="1579154"/>
          </a:xfrm>
          <a:prstGeom prst="rect">
            <a:avLst/>
          </a:prstGeom>
          <a:noFill/>
        </p:spPr>
      </p:pic>
      <p:pic>
        <p:nvPicPr>
          <p:cNvPr id="3077" name="Picture 5" descr="C:\Documents and Settings\KalickBA\Local Settings\Temporary Internet Files\Content.IE5\E3HYIKOR\MP900432981[1].jpg"/>
          <p:cNvPicPr>
            <a:picLocks noChangeAspect="1" noChangeArrowheads="1"/>
          </p:cNvPicPr>
          <p:nvPr/>
        </p:nvPicPr>
        <p:blipFill>
          <a:blip r:embed="rId5" cstate="print"/>
          <a:srcRect/>
          <a:stretch>
            <a:fillRect/>
          </a:stretch>
        </p:blipFill>
        <p:spPr bwMode="auto">
          <a:xfrm rot="5400000">
            <a:off x="532310" y="4115889"/>
            <a:ext cx="1526177" cy="259080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oper Black" pitchFamily="18" charset="0"/>
              </a:rPr>
              <a:t>Recommended Daily</a:t>
            </a:r>
            <a:br>
              <a:rPr lang="en-US" dirty="0" smtClean="0">
                <a:latin typeface="Cooper Black" pitchFamily="18" charset="0"/>
              </a:rPr>
            </a:br>
            <a:r>
              <a:rPr lang="en-US" dirty="0" smtClean="0">
                <a:latin typeface="Cooper Black" pitchFamily="18" charset="0"/>
              </a:rPr>
              <a:t> Intake</a:t>
            </a:r>
            <a:endParaRPr lang="en-US" dirty="0">
              <a:latin typeface="Cooper Black"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94851720"/>
              </p:ext>
            </p:extLst>
          </p:nvPr>
        </p:nvGraphicFramePr>
        <p:xfrm>
          <a:off x="381000" y="2438400"/>
          <a:ext cx="5867400" cy="3352799"/>
        </p:xfrm>
        <a:graphic>
          <a:graphicData uri="http://schemas.openxmlformats.org/drawingml/2006/table">
            <a:tbl>
              <a:tblPr firstRow="1" bandRow="1">
                <a:tableStyleId>{5C22544A-7EE6-4342-B048-85BDC9FD1C3A}</a:tableStyleId>
              </a:tblPr>
              <a:tblGrid>
                <a:gridCol w="1955800"/>
                <a:gridCol w="1955800"/>
                <a:gridCol w="1955800"/>
              </a:tblGrid>
              <a:tr h="506819">
                <a:tc gridSpan="3">
                  <a:txBody>
                    <a:bodyPr/>
                    <a:lstStyle/>
                    <a:p>
                      <a:pPr algn="ctr"/>
                      <a:r>
                        <a:rPr lang="en-US" sz="2000" dirty="0" smtClean="0"/>
                        <a:t>Intake</a:t>
                      </a:r>
                      <a:r>
                        <a:rPr lang="en-US" sz="2000" baseline="0" dirty="0" smtClean="0"/>
                        <a:t> of Magnesium</a:t>
                      </a:r>
                      <a:endParaRPr lang="en-US" sz="2000" dirty="0"/>
                    </a:p>
                  </a:txBody>
                  <a:tcPr>
                    <a:solidFill>
                      <a:schemeClr val="accent4">
                        <a:lumMod val="75000"/>
                      </a:schemeClr>
                    </a:solidFill>
                  </a:tcPr>
                </a:tc>
                <a:tc hMerge="1">
                  <a:txBody>
                    <a:bodyPr/>
                    <a:lstStyle/>
                    <a:p>
                      <a:pPr algn="ctr"/>
                      <a:endParaRPr lang="en-US" dirty="0"/>
                    </a:p>
                  </a:txBody>
                  <a:tcPr/>
                </a:tc>
                <a:tc hMerge="1">
                  <a:txBody>
                    <a:bodyPr/>
                    <a:lstStyle/>
                    <a:p>
                      <a:pPr algn="ctr"/>
                      <a:endParaRPr lang="en-US" dirty="0"/>
                    </a:p>
                  </a:txBody>
                  <a:tcPr/>
                </a:tc>
              </a:tr>
              <a:tr h="474330">
                <a:tc>
                  <a:txBody>
                    <a:bodyPr/>
                    <a:lstStyle/>
                    <a:p>
                      <a:pPr algn="ctr"/>
                      <a:r>
                        <a:rPr lang="en-US" u="sng" dirty="0" smtClean="0">
                          <a:solidFill>
                            <a:schemeClr val="bg1"/>
                          </a:solidFill>
                        </a:rPr>
                        <a:t>Age</a:t>
                      </a:r>
                      <a:endParaRPr lang="en-US" u="sng" dirty="0">
                        <a:solidFill>
                          <a:schemeClr val="bg1"/>
                        </a:solidFill>
                      </a:endParaRPr>
                    </a:p>
                  </a:txBody>
                  <a:tcPr>
                    <a:solidFill>
                      <a:schemeClr val="accent4">
                        <a:lumMod val="60000"/>
                        <a:lumOff val="40000"/>
                      </a:schemeClr>
                    </a:solidFill>
                  </a:tcPr>
                </a:tc>
                <a:tc>
                  <a:txBody>
                    <a:bodyPr/>
                    <a:lstStyle/>
                    <a:p>
                      <a:pPr algn="ctr"/>
                      <a:r>
                        <a:rPr lang="en-US" u="sng" dirty="0" smtClean="0">
                          <a:solidFill>
                            <a:schemeClr val="bg1"/>
                          </a:solidFill>
                        </a:rPr>
                        <a:t>Male</a:t>
                      </a:r>
                      <a:endParaRPr lang="en-US" u="sng" dirty="0">
                        <a:solidFill>
                          <a:schemeClr val="bg1"/>
                        </a:solidFill>
                      </a:endParaRPr>
                    </a:p>
                  </a:txBody>
                  <a:tcPr>
                    <a:solidFill>
                      <a:schemeClr val="accent4">
                        <a:lumMod val="60000"/>
                        <a:lumOff val="40000"/>
                      </a:schemeClr>
                    </a:solidFill>
                  </a:tcPr>
                </a:tc>
                <a:tc>
                  <a:txBody>
                    <a:bodyPr/>
                    <a:lstStyle/>
                    <a:p>
                      <a:pPr algn="ctr"/>
                      <a:r>
                        <a:rPr lang="en-US" u="sng" dirty="0" smtClean="0">
                          <a:solidFill>
                            <a:schemeClr val="bg1"/>
                          </a:solidFill>
                        </a:rPr>
                        <a:t>Female</a:t>
                      </a:r>
                      <a:endParaRPr lang="en-US" u="sng" dirty="0">
                        <a:solidFill>
                          <a:schemeClr val="bg1"/>
                        </a:solidFill>
                      </a:endParaRPr>
                    </a:p>
                  </a:txBody>
                  <a:tcPr>
                    <a:solidFill>
                      <a:schemeClr val="accent4">
                        <a:lumMod val="60000"/>
                        <a:lumOff val="40000"/>
                      </a:schemeClr>
                    </a:solidFill>
                  </a:tcPr>
                </a:tc>
              </a:tr>
              <a:tr h="474330">
                <a:tc>
                  <a:txBody>
                    <a:bodyPr/>
                    <a:lstStyle/>
                    <a:p>
                      <a:pPr algn="ctr"/>
                      <a:r>
                        <a:rPr lang="en-US" dirty="0" smtClean="0"/>
                        <a:t>4 to 8 years</a:t>
                      </a:r>
                      <a:endParaRPr lang="en-US" dirty="0"/>
                    </a:p>
                  </a:txBody>
                  <a:tcPr>
                    <a:solidFill>
                      <a:schemeClr val="accent4">
                        <a:lumMod val="20000"/>
                        <a:lumOff val="80000"/>
                      </a:schemeClr>
                    </a:solidFill>
                  </a:tcPr>
                </a:tc>
                <a:tc>
                  <a:txBody>
                    <a:bodyPr/>
                    <a:lstStyle/>
                    <a:p>
                      <a:pPr algn="ctr"/>
                      <a:r>
                        <a:rPr lang="en-US" dirty="0" smtClean="0"/>
                        <a:t>130 mg/day</a:t>
                      </a:r>
                      <a:endParaRPr lang="en-US" dirty="0"/>
                    </a:p>
                  </a:txBody>
                  <a:tcPr>
                    <a:solidFill>
                      <a:schemeClr val="accent4">
                        <a:lumMod val="20000"/>
                        <a:lumOff val="80000"/>
                      </a:schemeClr>
                    </a:solidFill>
                  </a:tcPr>
                </a:tc>
                <a:tc>
                  <a:txBody>
                    <a:bodyPr/>
                    <a:lstStyle/>
                    <a:p>
                      <a:pPr algn="ctr"/>
                      <a:r>
                        <a:rPr lang="en-US" dirty="0" smtClean="0"/>
                        <a:t>130 mg/day</a:t>
                      </a:r>
                      <a:endParaRPr lang="en-US" dirty="0"/>
                    </a:p>
                  </a:txBody>
                  <a:tcPr>
                    <a:solidFill>
                      <a:schemeClr val="accent4">
                        <a:lumMod val="20000"/>
                        <a:lumOff val="80000"/>
                      </a:schemeClr>
                    </a:solidFill>
                  </a:tcPr>
                </a:tc>
              </a:tr>
              <a:tr h="474330">
                <a:tc>
                  <a:txBody>
                    <a:bodyPr/>
                    <a:lstStyle/>
                    <a:p>
                      <a:pPr algn="ctr"/>
                      <a:r>
                        <a:rPr lang="en-US" dirty="0" smtClean="0"/>
                        <a:t>9 to 13 years</a:t>
                      </a:r>
                      <a:endParaRPr lang="en-US" dirty="0"/>
                    </a:p>
                  </a:txBody>
                  <a:tcPr>
                    <a:solidFill>
                      <a:schemeClr val="accent4">
                        <a:lumMod val="20000"/>
                        <a:lumOff val="80000"/>
                      </a:schemeClr>
                    </a:solidFill>
                  </a:tcPr>
                </a:tc>
                <a:tc>
                  <a:txBody>
                    <a:bodyPr/>
                    <a:lstStyle/>
                    <a:p>
                      <a:pPr algn="ctr"/>
                      <a:r>
                        <a:rPr lang="en-US" dirty="0" smtClean="0"/>
                        <a:t>240 mg/day</a:t>
                      </a:r>
                      <a:endParaRPr lang="en-US" dirty="0"/>
                    </a:p>
                  </a:txBody>
                  <a:tcPr>
                    <a:solidFill>
                      <a:schemeClr val="accent4">
                        <a:lumMod val="20000"/>
                        <a:lumOff val="80000"/>
                      </a:schemeClr>
                    </a:solidFill>
                  </a:tcPr>
                </a:tc>
                <a:tc>
                  <a:txBody>
                    <a:bodyPr/>
                    <a:lstStyle/>
                    <a:p>
                      <a:pPr algn="ctr"/>
                      <a:r>
                        <a:rPr lang="en-US" dirty="0" smtClean="0"/>
                        <a:t>240 mg/day</a:t>
                      </a:r>
                      <a:endParaRPr lang="en-US" dirty="0"/>
                    </a:p>
                  </a:txBody>
                  <a:tcPr>
                    <a:solidFill>
                      <a:schemeClr val="accent4">
                        <a:lumMod val="20000"/>
                        <a:lumOff val="80000"/>
                      </a:schemeClr>
                    </a:solidFill>
                  </a:tcPr>
                </a:tc>
              </a:tr>
              <a:tr h="474330">
                <a:tc>
                  <a:txBody>
                    <a:bodyPr/>
                    <a:lstStyle/>
                    <a:p>
                      <a:pPr algn="ctr"/>
                      <a:r>
                        <a:rPr lang="en-US" dirty="0" smtClean="0"/>
                        <a:t>14 to 18 years</a:t>
                      </a:r>
                      <a:endParaRPr lang="en-US" dirty="0"/>
                    </a:p>
                  </a:txBody>
                  <a:tcPr>
                    <a:solidFill>
                      <a:schemeClr val="accent4">
                        <a:lumMod val="20000"/>
                        <a:lumOff val="80000"/>
                      </a:schemeClr>
                    </a:solidFill>
                  </a:tcPr>
                </a:tc>
                <a:tc>
                  <a:txBody>
                    <a:bodyPr/>
                    <a:lstStyle/>
                    <a:p>
                      <a:pPr algn="ctr"/>
                      <a:r>
                        <a:rPr lang="en-US" dirty="0" smtClean="0"/>
                        <a:t>410 mg/day</a:t>
                      </a:r>
                      <a:endParaRPr lang="en-US" dirty="0"/>
                    </a:p>
                  </a:txBody>
                  <a:tcPr>
                    <a:solidFill>
                      <a:schemeClr val="accent4">
                        <a:lumMod val="20000"/>
                        <a:lumOff val="80000"/>
                      </a:schemeClr>
                    </a:solidFill>
                  </a:tcPr>
                </a:tc>
                <a:tc>
                  <a:txBody>
                    <a:bodyPr/>
                    <a:lstStyle/>
                    <a:p>
                      <a:pPr algn="ctr"/>
                      <a:r>
                        <a:rPr lang="en-US" dirty="0" smtClean="0"/>
                        <a:t>360 mg/day</a:t>
                      </a:r>
                      <a:endParaRPr lang="en-US" dirty="0"/>
                    </a:p>
                  </a:txBody>
                  <a:tcPr>
                    <a:solidFill>
                      <a:schemeClr val="accent4">
                        <a:lumMod val="20000"/>
                        <a:lumOff val="80000"/>
                      </a:schemeClr>
                    </a:solidFill>
                  </a:tcPr>
                </a:tc>
              </a:tr>
              <a:tr h="474330">
                <a:tc>
                  <a:txBody>
                    <a:bodyPr/>
                    <a:lstStyle/>
                    <a:p>
                      <a:pPr algn="ctr"/>
                      <a:r>
                        <a:rPr lang="en-US" dirty="0" smtClean="0"/>
                        <a:t>19 to 30 years</a:t>
                      </a:r>
                      <a:endParaRPr lang="en-US" dirty="0"/>
                    </a:p>
                  </a:txBody>
                  <a:tcPr>
                    <a:solidFill>
                      <a:schemeClr val="accent4">
                        <a:lumMod val="20000"/>
                        <a:lumOff val="80000"/>
                      </a:schemeClr>
                    </a:solidFill>
                  </a:tcPr>
                </a:tc>
                <a:tc>
                  <a:txBody>
                    <a:bodyPr/>
                    <a:lstStyle/>
                    <a:p>
                      <a:pPr algn="ctr"/>
                      <a:r>
                        <a:rPr lang="en-US" dirty="0" smtClean="0"/>
                        <a:t>400 mg/day</a:t>
                      </a:r>
                      <a:endParaRPr lang="en-US" dirty="0"/>
                    </a:p>
                  </a:txBody>
                  <a:tcPr>
                    <a:solidFill>
                      <a:schemeClr val="accent4">
                        <a:lumMod val="20000"/>
                        <a:lumOff val="80000"/>
                      </a:schemeClr>
                    </a:solidFill>
                  </a:tcPr>
                </a:tc>
                <a:tc>
                  <a:txBody>
                    <a:bodyPr/>
                    <a:lstStyle/>
                    <a:p>
                      <a:pPr algn="ctr"/>
                      <a:r>
                        <a:rPr lang="en-US" dirty="0" smtClean="0"/>
                        <a:t>310 mg/day</a:t>
                      </a:r>
                      <a:endParaRPr lang="en-US" dirty="0"/>
                    </a:p>
                  </a:txBody>
                  <a:tcPr>
                    <a:solidFill>
                      <a:schemeClr val="accent4">
                        <a:lumMod val="20000"/>
                        <a:lumOff val="80000"/>
                      </a:schemeClr>
                    </a:solidFill>
                  </a:tcPr>
                </a:tc>
              </a:tr>
              <a:tr h="474330">
                <a:tc>
                  <a:txBody>
                    <a:bodyPr/>
                    <a:lstStyle/>
                    <a:p>
                      <a:pPr algn="ctr"/>
                      <a:r>
                        <a:rPr lang="en-US" dirty="0" smtClean="0"/>
                        <a:t>31 and older</a:t>
                      </a:r>
                      <a:endParaRPr lang="en-US" dirty="0"/>
                    </a:p>
                  </a:txBody>
                  <a:tcPr>
                    <a:solidFill>
                      <a:schemeClr val="accent4">
                        <a:lumMod val="20000"/>
                        <a:lumOff val="80000"/>
                      </a:schemeClr>
                    </a:solidFill>
                  </a:tcPr>
                </a:tc>
                <a:tc>
                  <a:txBody>
                    <a:bodyPr/>
                    <a:lstStyle/>
                    <a:p>
                      <a:pPr algn="ctr"/>
                      <a:r>
                        <a:rPr lang="en-US" dirty="0" smtClean="0"/>
                        <a:t>420 mg/day</a:t>
                      </a:r>
                      <a:endParaRPr lang="en-US" dirty="0"/>
                    </a:p>
                  </a:txBody>
                  <a:tcPr>
                    <a:solidFill>
                      <a:schemeClr val="accent4">
                        <a:lumMod val="20000"/>
                        <a:lumOff val="80000"/>
                      </a:schemeClr>
                    </a:solidFill>
                  </a:tcPr>
                </a:tc>
                <a:tc>
                  <a:txBody>
                    <a:bodyPr/>
                    <a:lstStyle/>
                    <a:p>
                      <a:pPr algn="ctr"/>
                      <a:r>
                        <a:rPr lang="en-US" dirty="0" smtClean="0"/>
                        <a:t>320 mg/day</a:t>
                      </a:r>
                      <a:endParaRPr lang="en-US" dirty="0"/>
                    </a:p>
                  </a:txBody>
                  <a:tcPr>
                    <a:solidFill>
                      <a:schemeClr val="accent4">
                        <a:lumMod val="20000"/>
                        <a:lumOff val="80000"/>
                      </a:schemeClr>
                    </a:solidFill>
                  </a:tcPr>
                </a:tc>
              </a:tr>
            </a:tbl>
          </a:graphicData>
        </a:graphic>
      </p:graphicFrame>
      <p:pic>
        <p:nvPicPr>
          <p:cNvPr id="2050" name="Picture 2" descr="MC900272350[1]"/>
          <p:cNvPicPr>
            <a:picLocks noChangeAspect="1" noChangeArrowheads="1"/>
          </p:cNvPicPr>
          <p:nvPr/>
        </p:nvPicPr>
        <p:blipFill>
          <a:blip r:embed="rId3" cstate="print"/>
          <a:srcRect/>
          <a:stretch>
            <a:fillRect/>
          </a:stretch>
        </p:blipFill>
        <p:spPr bwMode="auto">
          <a:xfrm>
            <a:off x="6477000" y="2819400"/>
            <a:ext cx="2200179" cy="2173287"/>
          </a:xfrm>
          <a:prstGeom prst="rect">
            <a:avLst/>
          </a:prstGeom>
          <a:noFill/>
          <a:ln w="9525" algn="in">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oper Black" pitchFamily="18" charset="0"/>
              </a:rPr>
              <a:t>Magnesium and Health</a:t>
            </a:r>
            <a:endParaRPr lang="en-US" dirty="0">
              <a:latin typeface="Cooper Black" pitchFamily="18" charset="0"/>
            </a:endParaRPr>
          </a:p>
        </p:txBody>
      </p:sp>
      <p:sp>
        <p:nvSpPr>
          <p:cNvPr id="3" name="Content Placeholder 2"/>
          <p:cNvSpPr>
            <a:spLocks noGrp="1"/>
          </p:cNvSpPr>
          <p:nvPr>
            <p:ph idx="1"/>
          </p:nvPr>
        </p:nvSpPr>
        <p:spPr>
          <a:xfrm>
            <a:off x="457200" y="1600201"/>
            <a:ext cx="8077200" cy="4495800"/>
          </a:xfrm>
        </p:spPr>
        <p:txBody>
          <a:bodyPr>
            <a:normAutofit fontScale="92500" lnSpcReduction="20000"/>
          </a:bodyPr>
          <a:lstStyle/>
          <a:p>
            <a:r>
              <a:rPr lang="en-US" dirty="0" smtClean="0"/>
              <a:t>Magnesium helps control blood pressure within normal levels.</a:t>
            </a:r>
          </a:p>
          <a:p>
            <a:r>
              <a:rPr lang="en-US" dirty="0" smtClean="0"/>
              <a:t>Magnesium can help in controlling blood sugar and insulin levels. </a:t>
            </a:r>
          </a:p>
          <a:p>
            <a:r>
              <a:rPr lang="en-US" dirty="0" smtClean="0"/>
              <a:t>Adequate magnesium level may also lower the risk for heart disease. </a:t>
            </a:r>
          </a:p>
          <a:p>
            <a:r>
              <a:rPr lang="en-US" dirty="0" smtClean="0"/>
              <a:t>Having enough magnesium can help increase exercise time.</a:t>
            </a:r>
          </a:p>
          <a:p>
            <a:r>
              <a:rPr lang="en-US" dirty="0" smtClean="0"/>
              <a:t>Adequate magnesium may also keep osteoporosis at bay.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676400"/>
            <a:ext cx="4419600" cy="487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latin typeface="Cooper Black" pitchFamily="18" charset="0"/>
              </a:rPr>
              <a:t>How Do I Know I am</a:t>
            </a:r>
            <a:br>
              <a:rPr lang="en-US" dirty="0" smtClean="0">
                <a:latin typeface="Cooper Black" pitchFamily="18" charset="0"/>
              </a:rPr>
            </a:br>
            <a:r>
              <a:rPr lang="en-US" dirty="0" smtClean="0">
                <a:latin typeface="Cooper Black" pitchFamily="18" charset="0"/>
              </a:rPr>
              <a:t>Getting Enough?</a:t>
            </a:r>
            <a:endParaRPr lang="en-US" dirty="0">
              <a:latin typeface="Cooper Black" pitchFamily="18" charset="0"/>
            </a:endParaRPr>
          </a:p>
        </p:txBody>
      </p:sp>
      <p:sp>
        <p:nvSpPr>
          <p:cNvPr id="3" name="Content Placeholder 2"/>
          <p:cNvSpPr>
            <a:spLocks noGrp="1"/>
          </p:cNvSpPr>
          <p:nvPr>
            <p:ph idx="1"/>
          </p:nvPr>
        </p:nvSpPr>
        <p:spPr>
          <a:xfrm>
            <a:off x="457200" y="1828800"/>
            <a:ext cx="4114800" cy="4525963"/>
          </a:xfrm>
        </p:spPr>
        <p:txBody>
          <a:bodyPr>
            <a:normAutofit/>
          </a:bodyPr>
          <a:lstStyle/>
          <a:p>
            <a:pPr>
              <a:buFont typeface="Wingdings" pitchFamily="2" charset="2"/>
              <a:buChar char="ü"/>
            </a:pPr>
            <a:r>
              <a:rPr lang="en-US" dirty="0" smtClean="0">
                <a:solidFill>
                  <a:schemeClr val="bg1"/>
                </a:solidFill>
              </a:rPr>
              <a:t>Most individuals have adequate magnesium levels. Only those with specified medical conditions may require magnesium supplements. </a:t>
            </a:r>
            <a:endParaRPr lang="en-US" dirty="0">
              <a:solidFill>
                <a:schemeClr val="bg1"/>
              </a:solidFill>
            </a:endParaRPr>
          </a:p>
        </p:txBody>
      </p:sp>
      <p:pic>
        <p:nvPicPr>
          <p:cNvPr id="5122" name="Picture 2" descr="C:\Documents and Settings\KalickBA\Local Settings\Temporary Internet Files\Content.IE5\FQNQIAII\MP900439333[1].jpg"/>
          <p:cNvPicPr>
            <a:picLocks noChangeAspect="1" noChangeArrowheads="1"/>
          </p:cNvPicPr>
          <p:nvPr/>
        </p:nvPicPr>
        <p:blipFill>
          <a:blip r:embed="rId3" cstate="print"/>
          <a:srcRect/>
          <a:stretch>
            <a:fillRect/>
          </a:stretch>
        </p:blipFill>
        <p:spPr bwMode="auto">
          <a:xfrm>
            <a:off x="5334000" y="1981200"/>
            <a:ext cx="2971800" cy="419618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48200" y="1981200"/>
            <a:ext cx="4114800" cy="4662815"/>
          </a:xfrm>
          <a:prstGeom prst="rect">
            <a:avLst/>
          </a:prstGeom>
          <a:solidFill>
            <a:schemeClr val="bg1">
              <a:alpha val="53000"/>
            </a:schemeClr>
          </a:solidFill>
        </p:spPr>
        <p:txBody>
          <a:bodyPr wrap="square">
            <a:spAutoFit/>
          </a:bodyPr>
          <a:lstStyle/>
          <a:p>
            <a:r>
              <a:rPr lang="en-US" sz="1100" b="1" dirty="0" smtClean="0"/>
              <a:t>Mission:</a:t>
            </a:r>
            <a:endParaRPr lang="en-US" sz="1100" dirty="0" smtClean="0"/>
          </a:p>
          <a:p>
            <a:r>
              <a:rPr lang="en-US" sz="1100" dirty="0" smtClean="0"/>
              <a:t>To promote healthier lives through research and education in nutrition and preventive medicine. </a:t>
            </a:r>
          </a:p>
          <a:p>
            <a:r>
              <a:rPr lang="en-US" sz="1100" dirty="0" smtClean="0"/>
              <a:t> </a:t>
            </a:r>
          </a:p>
          <a:p>
            <a:r>
              <a:rPr lang="en-US" sz="1100" dirty="0" smtClean="0"/>
              <a:t>The Pennington Center has several research areas, including:</a:t>
            </a:r>
          </a:p>
          <a:p>
            <a:r>
              <a:rPr lang="en-US" sz="1100" dirty="0" smtClean="0"/>
              <a:t>Clinical Obesity Research</a:t>
            </a:r>
          </a:p>
          <a:p>
            <a:r>
              <a:rPr lang="en-US" sz="1100" dirty="0" smtClean="0"/>
              <a:t>Experimental Obesity</a:t>
            </a:r>
          </a:p>
          <a:p>
            <a:r>
              <a:rPr lang="en-US" sz="1100" dirty="0" smtClean="0"/>
              <a:t>Functional Foods</a:t>
            </a:r>
          </a:p>
          <a:p>
            <a:r>
              <a:rPr lang="en-US" sz="1100" dirty="0" smtClean="0"/>
              <a:t>Health and Performance Enhancement</a:t>
            </a:r>
          </a:p>
          <a:p>
            <a:r>
              <a:rPr lang="en-US" sz="1100" dirty="0" smtClean="0"/>
              <a:t>Nutrition and Chronic Diseases</a:t>
            </a:r>
          </a:p>
          <a:p>
            <a:r>
              <a:rPr lang="en-US" sz="1100" dirty="0" smtClean="0"/>
              <a:t>Nutrition and the Brain</a:t>
            </a:r>
          </a:p>
          <a:p>
            <a:r>
              <a:rPr lang="en-US" sz="1100" dirty="0" smtClean="0"/>
              <a:t>Dementia, Alzheimer’s and healthy aging</a:t>
            </a:r>
          </a:p>
          <a:p>
            <a:r>
              <a:rPr lang="en-US" sz="1100" dirty="0" smtClean="0"/>
              <a:t>Diet, exercise, weight loss and weight loss maintenance</a:t>
            </a:r>
          </a:p>
          <a:p>
            <a:endParaRPr lang="en-US" sz="1100" dirty="0" smtClean="0"/>
          </a:p>
          <a:p>
            <a:r>
              <a:rPr lang="en-US" sz="1100" dirty="0" smtClean="0"/>
              <a:t>The research fostered in these areas can have a profound impact on healthy living and on the prevention of common chronic diseases, such as heart disease, cancer, diabetes, hypertension and osteoporosis. </a:t>
            </a:r>
          </a:p>
          <a:p>
            <a:r>
              <a:rPr lang="en-US" sz="1100" dirty="0" smtClean="0"/>
              <a:t>The Division of Education provides education and information to the scientific community and the public about research findings, training programs and research areas, and coordinates educational events for the public on various health issues.</a:t>
            </a:r>
          </a:p>
          <a:p>
            <a:r>
              <a:rPr lang="en-US" sz="1100" dirty="0" smtClean="0"/>
              <a:t>We invite people of all ages and backgrounds to participate in the exciting research studies being conducted at the </a:t>
            </a:r>
            <a:br>
              <a:rPr lang="en-US" sz="1100" dirty="0" smtClean="0"/>
            </a:br>
            <a:r>
              <a:rPr lang="en-US" sz="1100" dirty="0" smtClean="0"/>
              <a:t>Pennington Center in Baton Rouge, Louisiana. If you would like to take part, visit the clinical trials web page at www.pbrc.edu or call (225) 763-3000.</a:t>
            </a:r>
            <a:endParaRPr lang="en-US" sz="1100" dirty="0"/>
          </a:p>
        </p:txBody>
      </p:sp>
      <p:sp>
        <p:nvSpPr>
          <p:cNvPr id="5" name="Rectangle 4"/>
          <p:cNvSpPr/>
          <p:nvPr/>
        </p:nvSpPr>
        <p:spPr>
          <a:xfrm>
            <a:off x="685800" y="2971800"/>
            <a:ext cx="3276600" cy="2031325"/>
          </a:xfrm>
          <a:prstGeom prst="rect">
            <a:avLst/>
          </a:prstGeom>
        </p:spPr>
        <p:txBody>
          <a:bodyPr wrap="square">
            <a:spAutoFit/>
          </a:bodyPr>
          <a:lstStyle/>
          <a:p>
            <a:r>
              <a:rPr lang="en-US" b="1" dirty="0" smtClean="0">
                <a:latin typeface="Palatino Linotype" pitchFamily="18" charset="0"/>
              </a:rPr>
              <a:t>Authors:</a:t>
            </a:r>
          </a:p>
          <a:p>
            <a:r>
              <a:rPr lang="en-US" dirty="0" smtClean="0">
                <a:latin typeface="Palatino Linotype" pitchFamily="18" charset="0"/>
              </a:rPr>
              <a:t>Heli Roy, PhD, RD</a:t>
            </a:r>
          </a:p>
          <a:p>
            <a:r>
              <a:rPr lang="en-US" dirty="0" smtClean="0">
                <a:latin typeface="Palatino Linotype" pitchFamily="18" charset="0"/>
              </a:rPr>
              <a:t>Beth Kalicki</a:t>
            </a:r>
          </a:p>
          <a:p>
            <a:endParaRPr lang="en-US" dirty="0" smtClean="0">
              <a:latin typeface="Palatino Linotype" pitchFamily="18" charset="0"/>
            </a:endParaRPr>
          </a:p>
          <a:p>
            <a:r>
              <a:rPr lang="en-US" b="1" dirty="0" smtClean="0">
                <a:latin typeface="Palatino Linotype" pitchFamily="18" charset="0"/>
              </a:rPr>
              <a:t>Division of Education</a:t>
            </a:r>
            <a:r>
              <a:rPr lang="en-US" dirty="0" smtClean="0">
                <a:latin typeface="Palatino Linotype" pitchFamily="18" charset="0"/>
              </a:rPr>
              <a:t/>
            </a:r>
            <a:br>
              <a:rPr lang="en-US" dirty="0" smtClean="0">
                <a:latin typeface="Palatino Linotype" pitchFamily="18" charset="0"/>
              </a:rPr>
            </a:br>
            <a:r>
              <a:rPr lang="en-US" b="1" dirty="0" smtClean="0">
                <a:latin typeface="Palatino Linotype" pitchFamily="18" charset="0"/>
              </a:rPr>
              <a:t>Pennington Biomedical Research Center</a:t>
            </a:r>
            <a:endParaRPr lang="en-US" dirty="0"/>
          </a:p>
        </p:txBody>
      </p:sp>
      <p:pic>
        <p:nvPicPr>
          <p:cNvPr id="6" name="Picture 5" descr="pennington picture.jpg"/>
          <p:cNvPicPr>
            <a:picLocks noChangeAspect="1"/>
          </p:cNvPicPr>
          <p:nvPr/>
        </p:nvPicPr>
        <p:blipFill>
          <a:blip r:embed="rId2" cstate="print"/>
          <a:stretch>
            <a:fillRect/>
          </a:stretch>
        </p:blipFill>
        <p:spPr>
          <a:xfrm>
            <a:off x="838200" y="304800"/>
            <a:ext cx="7429500" cy="13970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TotalTime>
  <Words>287</Words>
  <Application>Microsoft Office PowerPoint</Application>
  <PresentationFormat>On-screen Show (4:3)</PresentationFormat>
  <Paragraphs>97</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Magnificent  Magnesium</vt:lpstr>
      <vt:lpstr>Fun Facts</vt:lpstr>
      <vt:lpstr>Where is Magnesium in My Body?</vt:lpstr>
      <vt:lpstr>What Are the Benefits?</vt:lpstr>
      <vt:lpstr>What Are Some Sources  of Magnesium?</vt:lpstr>
      <vt:lpstr>Recommended Daily  Intake</vt:lpstr>
      <vt:lpstr>Magnesium and Health</vt:lpstr>
      <vt:lpstr>How Do I Know I am Getting Enough?</vt:lpstr>
      <vt:lpstr>PowerPoint Presentation</vt:lpstr>
    </vt:vector>
  </TitlesOfParts>
  <Company>PBRC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Magnificent  Magnesium</dc:title>
  <dc:creator>KalickBA</dc:creator>
  <cp:lastModifiedBy>RoyHJ</cp:lastModifiedBy>
  <cp:revision>26</cp:revision>
  <dcterms:created xsi:type="dcterms:W3CDTF">2010-10-06T18:44:57Z</dcterms:created>
  <dcterms:modified xsi:type="dcterms:W3CDTF">2010-12-17T19:26:20Z</dcterms:modified>
</cp:coreProperties>
</file>