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9" r:id="rId3"/>
    <p:sldId id="263" r:id="rId4"/>
    <p:sldId id="262" r:id="rId5"/>
    <p:sldId id="260" r:id="rId6"/>
    <p:sldId id="264" r:id="rId7"/>
    <p:sldId id="257" r:id="rId8"/>
    <p:sldId id="258" r:id="rId9"/>
    <p:sldId id="281" r:id="rId10"/>
    <p:sldId id="265" r:id="rId11"/>
    <p:sldId id="267" r:id="rId12"/>
    <p:sldId id="268" r:id="rId13"/>
    <p:sldId id="269" r:id="rId14"/>
    <p:sldId id="271" r:id="rId15"/>
    <p:sldId id="275" r:id="rId16"/>
    <p:sldId id="278" r:id="rId17"/>
    <p:sldId id="270" r:id="rId18"/>
    <p:sldId id="282"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33" autoAdjust="0"/>
  </p:normalViewPr>
  <p:slideViewPr>
    <p:cSldViewPr>
      <p:cViewPr>
        <p:scale>
          <a:sx n="95" d="100"/>
          <a:sy n="95" d="100"/>
        </p:scale>
        <p:origin x="-44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D95B5-54F6-4265-BA02-D047380BC502}" type="datetimeFigureOut">
              <a:rPr lang="en-US" smtClean="0"/>
              <a:pPr/>
              <a:t>4/29/2011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3A1C43-97CE-4763-A047-00EB4EEB9F60}" type="slidenum">
              <a:rPr lang="en-US" smtClean="0"/>
              <a:pPr/>
              <a:t>‹#›</a:t>
            </a:fld>
            <a:endParaRPr lang="en-US"/>
          </a:p>
        </p:txBody>
      </p:sp>
    </p:spTree>
    <p:extLst>
      <p:ext uri="{BB962C8B-B14F-4D97-AF65-F5344CB8AC3E}">
        <p14:creationId xmlns:p14="http://schemas.microsoft.com/office/powerpoint/2010/main" val="18845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Green tea is one of four types of tea that come from the plant Camellia </a:t>
            </a:r>
            <a:r>
              <a:rPr lang="en-US" dirty="0" err="1" smtClean="0"/>
              <a:t>sinensis</a:t>
            </a:r>
            <a:r>
              <a:rPr lang="en-US" dirty="0" smtClean="0"/>
              <a:t>.  The types include:</a:t>
            </a:r>
          </a:p>
          <a:p>
            <a:pPr lvl="1"/>
            <a:r>
              <a:rPr lang="en-US" dirty="0" smtClean="0"/>
              <a:t>White Tea</a:t>
            </a:r>
          </a:p>
          <a:p>
            <a:pPr lvl="1"/>
            <a:r>
              <a:rPr lang="en-US" dirty="0" smtClean="0"/>
              <a:t>Green Tea</a:t>
            </a:r>
          </a:p>
          <a:p>
            <a:pPr lvl="1"/>
            <a:r>
              <a:rPr lang="en-US" dirty="0" smtClean="0"/>
              <a:t>Black Tea</a:t>
            </a:r>
          </a:p>
          <a:p>
            <a:pPr lvl="1"/>
            <a:r>
              <a:rPr lang="en-US" dirty="0" smtClean="0"/>
              <a:t>Oolong Tea</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2"/>
                </a:solidFill>
              </a:rPr>
              <a:t>Green tea consumption can also benefit diabetics.  In a study on human subjects, the consumption of green tea was shown to improve glucose tolerance.  Basal blood glucose levels did not change.</a:t>
            </a:r>
          </a:p>
          <a:p>
            <a:r>
              <a:rPr lang="en-US" sz="1200" dirty="0" smtClean="0">
                <a:solidFill>
                  <a:schemeClr val="tx2"/>
                </a:solidFill>
              </a:rPr>
              <a:t>In laboratory animals, long-term administration of green tea extract increased insulin sensitivity.</a:t>
            </a:r>
          </a:p>
          <a:p>
            <a:r>
              <a:rPr lang="en-US" sz="1200" dirty="0" smtClean="0">
                <a:solidFill>
                  <a:schemeClr val="tx2"/>
                </a:solidFill>
              </a:rPr>
              <a:t>In cell culture studies, EGCG was the most active </a:t>
            </a:r>
            <a:r>
              <a:rPr lang="en-US" sz="1200" dirty="0" err="1" smtClean="0">
                <a:solidFill>
                  <a:schemeClr val="tx2"/>
                </a:solidFill>
              </a:rPr>
              <a:t>catechin</a:t>
            </a:r>
            <a:r>
              <a:rPr lang="en-US" sz="1200" dirty="0" smtClean="0">
                <a:solidFill>
                  <a:schemeClr val="tx2"/>
                </a:solidFill>
              </a:rPr>
              <a:t> in increasing insulin sensitivity and glucose uptake in isolated fat cells</a:t>
            </a:r>
            <a:r>
              <a:rPr lang="en-US" sz="1200" dirty="0" smtClean="0">
                <a:solidFill>
                  <a:schemeClr val="bg1"/>
                </a:solidFill>
              </a:rPr>
              <a:t>.</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12</a:t>
            </a:fld>
            <a:endParaRPr lang="en-US"/>
          </a:p>
        </p:txBody>
      </p:sp>
    </p:spTree>
    <p:extLst>
      <p:ext uri="{BB962C8B-B14F-4D97-AF65-F5344CB8AC3E}">
        <p14:creationId xmlns:p14="http://schemas.microsoft.com/office/powerpoint/2010/main" val="351558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scientific world, green tea is probably best known and most studied for its effects on cancer prevention.  Although epidemiological studies have not shown a clear link between cancer prevention and green tea, animal studies have been very convincing.  They have clearly demonstrated the preventative effects of green tea and EGCG against liver, stomach, breast, prostate, lung, and skin cancers at any stage (initiation, promotion, or progression)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National Cancer Institute (NCI) has funded extensive research with green tea as a potential cancer </a:t>
            </a:r>
            <a:r>
              <a:rPr lang="en-US" dirty="0" err="1" smtClean="0"/>
              <a:t>chemoprotective</a:t>
            </a:r>
            <a:r>
              <a:rPr lang="en-US" dirty="0" smtClean="0"/>
              <a:t> agent.  A study is underway to see the </a:t>
            </a:r>
            <a:r>
              <a:rPr lang="en-US" dirty="0" err="1" smtClean="0"/>
              <a:t>chemoprotective</a:t>
            </a:r>
            <a:r>
              <a:rPr lang="en-US" dirty="0" smtClean="0"/>
              <a:t> effect of POLYOHENON E (a decaffeinated green tea extract currently in phase 2 clinical trials).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13</a:t>
            </a:fld>
            <a:endParaRPr lang="en-US"/>
          </a:p>
        </p:txBody>
      </p:sp>
    </p:spTree>
    <p:extLst>
      <p:ext uri="{BB962C8B-B14F-4D97-AF65-F5344CB8AC3E}">
        <p14:creationId xmlns:p14="http://schemas.microsoft.com/office/powerpoint/2010/main" val="123340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of the cancer preventive activity of green tea is due to its antioxidant activity.  Smoking increases oxidative damage in cells.  In a study, smokers were encouraged to consume several cups of green tea each day.  The consumption of green tea was associated with decreases in the levels of 8-OHdG, a marker of oxidative DNA damage in smokers.</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14</a:t>
            </a:fld>
            <a:endParaRPr lang="en-US"/>
          </a:p>
        </p:txBody>
      </p:sp>
    </p:spTree>
    <p:extLst>
      <p:ext uri="{BB962C8B-B14F-4D97-AF65-F5344CB8AC3E}">
        <p14:creationId xmlns:p14="http://schemas.microsoft.com/office/powerpoint/2010/main" val="3563842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Green tea has been known to prevent dental caries (cavities) by preventing the attachment of the bacteria associated with dental caries to the teeth.  Green tea increases the resistance of tooth enamel to acid induced erosion, and displays anti-inflammatory properties by reducing gum disease (gingivitis)</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15</a:t>
            </a:fld>
            <a:endParaRPr lang="en-US"/>
          </a:p>
        </p:txBody>
      </p:sp>
    </p:spTree>
    <p:extLst>
      <p:ext uri="{BB962C8B-B14F-4D97-AF65-F5344CB8AC3E}">
        <p14:creationId xmlns:p14="http://schemas.microsoft.com/office/powerpoint/2010/main" val="1633239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Recently, green tea has been successful in increasing antibiotic effectiveness in multi-drug resistant </a:t>
            </a:r>
            <a:r>
              <a:rPr lang="en-US" i="1" dirty="0" smtClean="0"/>
              <a:t>Staphylococcus </a:t>
            </a:r>
            <a:r>
              <a:rPr lang="en-US" i="1" dirty="0" err="1" smtClean="0"/>
              <a:t>aureus</a:t>
            </a:r>
            <a:r>
              <a:rPr lang="en-US" dirty="0" smtClean="0"/>
              <a:t> infections.  In addition, EGCG has been shown to be effective in preventing HIV infection at the initial step in the HIV-1 infection process.</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16</a:t>
            </a:fld>
            <a:endParaRPr lang="en-US"/>
          </a:p>
        </p:txBody>
      </p:sp>
    </p:spTree>
    <p:extLst>
      <p:ext uri="{BB962C8B-B14F-4D97-AF65-F5344CB8AC3E}">
        <p14:creationId xmlns:p14="http://schemas.microsoft.com/office/powerpoint/2010/main" val="2530511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According to the free radical theory of aging, increased free radical generation and oxidative stress are the basis for changes that lead to age associated functional deterioration and </a:t>
            </a:r>
            <a:r>
              <a:rPr lang="en-US" sz="1200" dirty="0" err="1" smtClean="0"/>
              <a:t>neurodegeneration</a:t>
            </a:r>
            <a:r>
              <a:rPr lang="en-US" sz="1200" dirty="0" smtClean="0"/>
              <a:t>.  Several age associated diseases such as cancer, Parkinson’s disease, Alzheimer’s disease, cardiovascular disease, and diabetes have their etiologies linked to free radical damage.  Due to the antioxidant properties of green tea and it’s extracts, several studies have examined the effects of green tea consumption on these age related conditions.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Oxidative stress, especially death of dopaminergic neurons is believed to be a major contributor to the pathogenesis of Parkinson’s Disease.  Recently, </a:t>
            </a:r>
            <a:r>
              <a:rPr lang="en-US" dirty="0" err="1" smtClean="0"/>
              <a:t>misregulated</a:t>
            </a:r>
            <a:r>
              <a:rPr lang="en-US" dirty="0" smtClean="0"/>
              <a:t> iron metabolism in the brain has also been implicated as a potential contributor.  Several studies using green tea have shown significant protection against the development of this disease.  Because of its antioxidant and iron chelating properties, EGCG was believed to be the protective agent responsible for these results.</a:t>
            </a:r>
          </a:p>
          <a:p>
            <a:r>
              <a:rPr lang="en-US" dirty="0" smtClean="0"/>
              <a:t>Although there is currently no epidemiological evidence on the benefit of green tea for Alzheimer’s Disease in humans, there have been several studies in laboratory animals and cell cultures which suggest that EGCG may delay this disease.</a:t>
            </a:r>
          </a:p>
          <a:p>
            <a:r>
              <a:rPr lang="en-US" dirty="0" smtClean="0"/>
              <a:t>In laboratory animals, EGCG had a significant antioxidant effect and protected against neurological deficits.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17</a:t>
            </a:fld>
            <a:endParaRPr lang="en-US"/>
          </a:p>
        </p:txBody>
      </p:sp>
    </p:spTree>
    <p:extLst>
      <p:ext uri="{BB962C8B-B14F-4D97-AF65-F5344CB8AC3E}">
        <p14:creationId xmlns:p14="http://schemas.microsoft.com/office/powerpoint/2010/main" val="653615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 has been consumed as a beverage for thousands of years, first in the Orient and then Europe and the Americas.  Green tea has long been used in oriental medicine because of its beneficial effects.</a:t>
            </a:r>
          </a:p>
          <a:p>
            <a:r>
              <a:rPr lang="en-US" dirty="0" smtClean="0"/>
              <a:t>White tea is the least </a:t>
            </a:r>
            <a:r>
              <a:rPr lang="en-US" i="1" dirty="0" smtClean="0"/>
              <a:t>processed</a:t>
            </a:r>
            <a:r>
              <a:rPr lang="en-US" dirty="0" smtClean="0"/>
              <a:t> form of tea, while black tea leaves are fermented.  </a:t>
            </a:r>
          </a:p>
          <a:p>
            <a:r>
              <a:rPr lang="en-US" dirty="0" smtClean="0"/>
              <a:t>Green tea leaves are steamed, not fermented, and hence preserve more polyphenols.</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3</a:t>
            </a:fld>
            <a:endParaRPr lang="en-US"/>
          </a:p>
        </p:txBody>
      </p:sp>
    </p:spTree>
    <p:extLst>
      <p:ext uri="{BB962C8B-B14F-4D97-AF65-F5344CB8AC3E}">
        <p14:creationId xmlns:p14="http://schemas.microsoft.com/office/powerpoint/2010/main" val="348851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Research on green tea and its components shows an impact on obesity and weight gain in both laboratory animals and human subjects.  Green tea has an impact on food intake, body weight, and body fat, as well as on cholesterol, triglycerides, and glucose levels.  With the high rates of overweight and obesity seen in the US, green tea could prove to be a valuable natural obesity prevention option. Green tea  is also effective in preventing and delaying other chronic diseases.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4</a:t>
            </a:fld>
            <a:endParaRPr lang="en-US"/>
          </a:p>
        </p:txBody>
      </p:sp>
    </p:spTree>
    <p:extLst>
      <p:ext uri="{BB962C8B-B14F-4D97-AF65-F5344CB8AC3E}">
        <p14:creationId xmlns:p14="http://schemas.microsoft.com/office/powerpoint/2010/main" val="3728874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benefits are attributed to polyphenols, particularly </a:t>
            </a:r>
            <a:r>
              <a:rPr lang="en-US" sz="1200" dirty="0" err="1" smtClean="0"/>
              <a:t>catechins</a:t>
            </a:r>
            <a:r>
              <a:rPr lang="en-US" sz="1200" dirty="0" smtClean="0"/>
              <a:t>, which make up 30% of the dry weight of green tea leaves.</a:t>
            </a:r>
          </a:p>
          <a:p>
            <a:r>
              <a:rPr lang="en-US" sz="1200" dirty="0" smtClean="0"/>
              <a:t>These </a:t>
            </a:r>
            <a:r>
              <a:rPr lang="en-US" sz="1200" dirty="0" err="1" smtClean="0"/>
              <a:t>catechins</a:t>
            </a:r>
            <a:r>
              <a:rPr lang="en-US" sz="1200" dirty="0" smtClean="0"/>
              <a:t> are present in higher quantities in green tea than in black or oolong tea, because of the differences in the processing of tea leaves after harvest.</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5</a:t>
            </a:fld>
            <a:endParaRPr lang="en-US"/>
          </a:p>
        </p:txBody>
      </p:sp>
    </p:spTree>
    <p:extLst>
      <p:ext uri="{BB962C8B-B14F-4D97-AF65-F5344CB8AC3E}">
        <p14:creationId xmlns:p14="http://schemas.microsoft.com/office/powerpoint/2010/main" val="107555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 tea has polyphenols that are the active ingredients. (-)epigallocatechin-3-gallate or EGCG is one of the most active ones.  </a:t>
            </a:r>
          </a:p>
          <a:p>
            <a:r>
              <a:rPr lang="en-US" dirty="0" smtClean="0"/>
              <a:t>Green tea has </a:t>
            </a:r>
            <a:r>
              <a:rPr lang="en-US" dirty="0" err="1" smtClean="0"/>
              <a:t>polyphenolic</a:t>
            </a:r>
            <a:r>
              <a:rPr lang="en-US" dirty="0" smtClean="0"/>
              <a:t> </a:t>
            </a:r>
            <a:r>
              <a:rPr lang="en-US" dirty="0" err="1" smtClean="0"/>
              <a:t>catechins</a:t>
            </a:r>
            <a:r>
              <a:rPr lang="en-US" dirty="0" smtClean="0"/>
              <a:t> (</a:t>
            </a:r>
            <a:r>
              <a:rPr lang="en-US" dirty="0" err="1" smtClean="0"/>
              <a:t>flavonols</a:t>
            </a:r>
            <a:r>
              <a:rPr lang="en-US" dirty="0" smtClean="0"/>
              <a:t>), of which EGCG is one of six.  EGCG is the most abundant </a:t>
            </a:r>
            <a:r>
              <a:rPr lang="en-US" dirty="0" err="1" smtClean="0"/>
              <a:t>catechin</a:t>
            </a:r>
            <a:r>
              <a:rPr lang="en-US" dirty="0" smtClean="0"/>
              <a:t>, accounting for 65% of green tea’s </a:t>
            </a:r>
            <a:r>
              <a:rPr lang="en-US" dirty="0" err="1" smtClean="0"/>
              <a:t>catechin</a:t>
            </a:r>
            <a:r>
              <a:rPr lang="en-US" dirty="0" smtClean="0"/>
              <a:t> content, and seems to produce most of the beneficial effects found in green tea.  One cup of green tea contains approximately 100-200 milligrams of EGCG.  Other components found in green tea include: caffeine, </a:t>
            </a:r>
            <a:r>
              <a:rPr lang="en-US" dirty="0" err="1" smtClean="0"/>
              <a:t>theanine</a:t>
            </a:r>
            <a:r>
              <a:rPr lang="en-US" dirty="0" smtClean="0"/>
              <a:t>, </a:t>
            </a:r>
            <a:r>
              <a:rPr lang="en-US" dirty="0" err="1" smtClean="0"/>
              <a:t>theaflavins</a:t>
            </a:r>
            <a:r>
              <a:rPr lang="en-US" dirty="0" smtClean="0"/>
              <a:t>, </a:t>
            </a:r>
            <a:r>
              <a:rPr lang="en-US" dirty="0" err="1" smtClean="0"/>
              <a:t>theobromine</a:t>
            </a:r>
            <a:r>
              <a:rPr lang="en-US" dirty="0" smtClean="0"/>
              <a:t>, theophylline, and phenolic acids such as </a:t>
            </a:r>
            <a:r>
              <a:rPr lang="en-US" dirty="0" err="1" smtClean="0"/>
              <a:t>gallic</a:t>
            </a:r>
            <a:r>
              <a:rPr lang="en-US" dirty="0" smtClean="0"/>
              <a:t> acid.</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6</a:t>
            </a:fld>
            <a:endParaRPr lang="en-US"/>
          </a:p>
        </p:txBody>
      </p:sp>
    </p:spTree>
    <p:extLst>
      <p:ext uri="{BB962C8B-B14F-4D97-AF65-F5344CB8AC3E}">
        <p14:creationId xmlns:p14="http://schemas.microsoft.com/office/powerpoint/2010/main" val="2154733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Catechins</a:t>
            </a:r>
            <a:r>
              <a:rPr lang="en-US" dirty="0" smtClean="0"/>
              <a:t> influence intestinal and cell metabolism in several ways:</a:t>
            </a:r>
          </a:p>
          <a:p>
            <a:pPr lvl="1"/>
            <a:r>
              <a:rPr lang="en-US" dirty="0" smtClean="0"/>
              <a:t>Inhibiting intestinal lipases – reduces fat absorption</a:t>
            </a:r>
          </a:p>
          <a:p>
            <a:pPr lvl="1"/>
            <a:r>
              <a:rPr lang="en-US" dirty="0" smtClean="0"/>
              <a:t>Decreasing fat absorption – by tying fat particles so they are passed through</a:t>
            </a:r>
          </a:p>
          <a:p>
            <a:pPr lvl="1"/>
            <a:r>
              <a:rPr lang="en-US" dirty="0" smtClean="0"/>
              <a:t>Increasing fat excretion – by inhibiting absorption, fat is eliminated through the intestinal track</a:t>
            </a:r>
          </a:p>
          <a:p>
            <a:pPr lvl="1"/>
            <a:r>
              <a:rPr lang="en-US" dirty="0" smtClean="0"/>
              <a:t>Increasing uncoupling proteins – green te</a:t>
            </a:r>
            <a:r>
              <a:rPr lang="en-US" baseline="0" dirty="0" smtClean="0"/>
              <a:t>a promotes use of energy as heat </a:t>
            </a:r>
            <a:endParaRPr lang="en-US" dirty="0" smtClean="0"/>
          </a:p>
          <a:p>
            <a:pPr lvl="1"/>
            <a:r>
              <a:rPr lang="en-US" dirty="0" smtClean="0"/>
              <a:t>Increasing thermogenesis – expending energy as heat increases thermogenesis without increasing</a:t>
            </a:r>
            <a:r>
              <a:rPr lang="en-US" baseline="0" dirty="0" smtClean="0"/>
              <a:t> heart rate</a:t>
            </a:r>
            <a:endParaRPr lang="en-US" dirty="0" smtClean="0"/>
          </a:p>
          <a:p>
            <a:pPr lvl="1"/>
            <a:r>
              <a:rPr lang="en-US" dirty="0" smtClean="0"/>
              <a:t>Decreasing </a:t>
            </a:r>
            <a:r>
              <a:rPr lang="en-US" dirty="0" err="1" smtClean="0"/>
              <a:t>lipogenic</a:t>
            </a:r>
            <a:r>
              <a:rPr lang="en-US" dirty="0" smtClean="0"/>
              <a:t> enzymes – </a:t>
            </a:r>
            <a:r>
              <a:rPr lang="en-US" dirty="0" err="1" smtClean="0"/>
              <a:t>lipogenic</a:t>
            </a:r>
            <a:r>
              <a:rPr lang="en-US" dirty="0" smtClean="0"/>
              <a:t> enzymes</a:t>
            </a:r>
            <a:r>
              <a:rPr lang="en-US" baseline="0" dirty="0" smtClean="0"/>
              <a:t> in the liver are not as active with EGCG intake</a:t>
            </a:r>
            <a:endParaRPr lang="en-US" dirty="0" smtClean="0"/>
          </a:p>
          <a:p>
            <a:pPr lvl="1"/>
            <a:r>
              <a:rPr lang="en-US" dirty="0" smtClean="0"/>
              <a:t>Suppressing appetite – EGCG actually has</a:t>
            </a:r>
            <a:r>
              <a:rPr lang="en-US" baseline="0" dirty="0" smtClean="0"/>
              <a:t> an anorexic effect on appetite</a:t>
            </a:r>
            <a:endParaRPr lang="en-US" dirty="0" smtClean="0"/>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8</a:t>
            </a:fld>
            <a:endParaRPr lang="en-US"/>
          </a:p>
        </p:txBody>
      </p:sp>
    </p:spTree>
    <p:extLst>
      <p:ext uri="{BB962C8B-B14F-4D97-AF65-F5344CB8AC3E}">
        <p14:creationId xmlns:p14="http://schemas.microsoft.com/office/powerpoint/2010/main" val="370825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Intake of green tea was found to increase thermogenesis.  The </a:t>
            </a:r>
            <a:r>
              <a:rPr lang="en-US" dirty="0" err="1" smtClean="0"/>
              <a:t>thermogenic</a:t>
            </a:r>
            <a:r>
              <a:rPr lang="en-US" dirty="0" smtClean="0"/>
              <a:t> effect was found to be greater than that due to the amount of caffeine found in tea.</a:t>
            </a:r>
          </a:p>
          <a:p>
            <a:pPr>
              <a:buNone/>
            </a:pPr>
            <a:r>
              <a:rPr lang="en-US" dirty="0" smtClean="0"/>
              <a:t>A study in 10 subjects found that compared to a placebo, green tea extract resulted in a significant (4%) increase in energy expenditure.  In addition, the excretions of norepinephrine was higher during </a:t>
            </a:r>
            <a:r>
              <a:rPr lang="en-US" dirty="0" err="1" smtClean="0"/>
              <a:t>treatement</a:t>
            </a:r>
            <a:r>
              <a:rPr lang="en-US" dirty="0" smtClean="0"/>
              <a:t> with the green tea extract than the placebo.  This supports the finding that there was an increase in thermogenesis due to increased norepinephrine levels in the body.</a:t>
            </a:r>
          </a:p>
          <a:p>
            <a:pPr>
              <a:buNone/>
            </a:pPr>
            <a:r>
              <a:rPr lang="en-US" dirty="0" smtClean="0"/>
              <a:t>Researchers then treated the subjects with caffeine in amounts equivalent to those found in </a:t>
            </a:r>
            <a:r>
              <a:rPr lang="en-US" dirty="0" err="1" smtClean="0"/>
              <a:t>gree</a:t>
            </a:r>
            <a:r>
              <a:rPr lang="en-US" dirty="0" smtClean="0"/>
              <a:t> </a:t>
            </a:r>
            <a:r>
              <a:rPr lang="en-US" dirty="0" err="1" smtClean="0"/>
              <a:t>ntea</a:t>
            </a:r>
            <a:r>
              <a:rPr lang="en-US" dirty="0" smtClean="0"/>
              <a:t> extract (50 mg) and found that caffeine had no effect on energy expenditure of fat oxidation.</a:t>
            </a:r>
          </a:p>
          <a:p>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9</a:t>
            </a:fld>
            <a:endParaRPr lang="en-US"/>
          </a:p>
        </p:txBody>
      </p:sp>
    </p:spTree>
    <p:extLst>
      <p:ext uri="{BB962C8B-B14F-4D97-AF65-F5344CB8AC3E}">
        <p14:creationId xmlns:p14="http://schemas.microsoft.com/office/powerpoint/2010/main" val="141663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Consumption of black tea which is notably lower in </a:t>
            </a:r>
            <a:r>
              <a:rPr lang="en-US" dirty="0" err="1" smtClean="0"/>
              <a:t>catechins</a:t>
            </a:r>
            <a:r>
              <a:rPr lang="en-US" dirty="0" smtClean="0"/>
              <a:t>, was also shown to provide significant benefits.  In a 6 year old Dutch stud of over 4,500 men and women, those who consumed more that 3 cups (about 13 ounces daily) of black tea had a 68% lower risk of myocardial infarction (heart attack) than those who did not drink tea.  Therefore, even moderate amounts of tea consumption can potentially provide significant cardiovascular protection.</a:t>
            </a:r>
            <a:endParaRPr lang="en-US" dirty="0"/>
          </a:p>
        </p:txBody>
      </p:sp>
      <p:sp>
        <p:nvSpPr>
          <p:cNvPr id="4" name="Slide Number Placeholder 3"/>
          <p:cNvSpPr>
            <a:spLocks noGrp="1"/>
          </p:cNvSpPr>
          <p:nvPr>
            <p:ph type="sldNum" sz="quarter" idx="10"/>
          </p:nvPr>
        </p:nvSpPr>
        <p:spPr/>
        <p:txBody>
          <a:bodyPr/>
          <a:lstStyle/>
          <a:p>
            <a:fld id="{023A1C43-97CE-4763-A047-00EB4EEB9F60}" type="slidenum">
              <a:rPr lang="en-US" smtClean="0"/>
              <a:pPr/>
              <a:t>10</a:t>
            </a:fld>
            <a:endParaRPr lang="en-US"/>
          </a:p>
        </p:txBody>
      </p:sp>
    </p:spTree>
    <p:extLst>
      <p:ext uri="{BB962C8B-B14F-4D97-AF65-F5344CB8AC3E}">
        <p14:creationId xmlns:p14="http://schemas.microsoft.com/office/powerpoint/2010/main" val="35666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1"/>
                </a:solidFill>
              </a:rPr>
              <a:t>Green tea polyphenols (</a:t>
            </a:r>
            <a:r>
              <a:rPr lang="en-US" dirty="0" err="1" smtClean="0">
                <a:solidFill>
                  <a:schemeClr val="bg1"/>
                </a:solidFill>
              </a:rPr>
              <a:t>catechins</a:t>
            </a:r>
            <a:r>
              <a:rPr lang="en-US" dirty="0" smtClean="0">
                <a:solidFill>
                  <a:schemeClr val="bg1"/>
                </a:solidFill>
              </a:rPr>
              <a:t>) are potent antioxidants which reduce free radical damage to cells and prevent the oxidation of LDL cholesterol.  Preventing oxidation of the LDL particle inhibits the formation of atherosclerotic plaques.  Therefore, the consumption of green tea is believed to be linked to a lower risk of heart disease. </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023A1C43-97CE-4763-A047-00EB4EEB9F60}" type="slidenum">
              <a:rPr lang="en-US" smtClean="0"/>
              <a:pPr/>
              <a:t>11</a:t>
            </a:fld>
            <a:endParaRPr lang="en-US"/>
          </a:p>
        </p:txBody>
      </p:sp>
    </p:spTree>
    <p:extLst>
      <p:ext uri="{BB962C8B-B14F-4D97-AF65-F5344CB8AC3E}">
        <p14:creationId xmlns:p14="http://schemas.microsoft.com/office/powerpoint/2010/main" val="4246755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1D3418-0D80-4D97-B606-8023E7CA188A}" type="datetime1">
              <a:rPr lang="en-US" smtClean="0"/>
              <a:t>4/29/2011</a:t>
            </a:fld>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DA130-D68F-4518-B03A-E1FD18FDD741}" type="datetime1">
              <a:rPr lang="en-US" smtClean="0"/>
              <a:t>4/29/2011</a:t>
            </a:fld>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28830-F506-4EBB-9034-A0AC2E0A3612}" type="datetime1">
              <a:rPr lang="en-US" smtClean="0"/>
              <a:t>4/29/2011</a:t>
            </a:fld>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95182F-93D5-427C-82C3-8E7E819B7E29}" type="datetime1">
              <a:rPr lang="en-US" smtClean="0"/>
              <a:t>4/29/2011</a:t>
            </a:fld>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01A403-C38C-4465-89AF-C5D92E9BE379}" type="datetime1">
              <a:rPr lang="en-US" smtClean="0"/>
              <a:t>4/29/2011</a:t>
            </a:fld>
            <a:endParaRPr lang="en-US"/>
          </a:p>
        </p:txBody>
      </p:sp>
      <p:sp>
        <p:nvSpPr>
          <p:cNvPr id="5" name="Footer Placeholder 4"/>
          <p:cNvSpPr>
            <a:spLocks noGrp="1"/>
          </p:cNvSpPr>
          <p:nvPr>
            <p:ph type="ftr" sz="quarter" idx="11"/>
          </p:nvPr>
        </p:nvSpPr>
        <p:spPr/>
        <p:txBody>
          <a:bodyPr/>
          <a:lstStyle/>
          <a:p>
            <a:r>
              <a:rPr lang="en-US" smtClean="0"/>
              <a:t>PBRC 2011</a:t>
            </a:r>
            <a:endParaRPr lang="en-US"/>
          </a:p>
        </p:txBody>
      </p:sp>
      <p:sp>
        <p:nvSpPr>
          <p:cNvPr id="6" name="Slide Number Placeholder 5"/>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FA3207-19B4-40E2-BE3A-A70D0DB77EDB}" type="datetime1">
              <a:rPr lang="en-US" smtClean="0"/>
              <a:t>4/29/2011</a:t>
            </a:fld>
            <a:endParaRPr lang="en-US"/>
          </a:p>
        </p:txBody>
      </p:sp>
      <p:sp>
        <p:nvSpPr>
          <p:cNvPr id="6" name="Footer Placeholder 5"/>
          <p:cNvSpPr>
            <a:spLocks noGrp="1"/>
          </p:cNvSpPr>
          <p:nvPr>
            <p:ph type="ftr" sz="quarter" idx="11"/>
          </p:nvPr>
        </p:nvSpPr>
        <p:spPr/>
        <p:txBody>
          <a:bodyPr/>
          <a:lstStyle/>
          <a:p>
            <a:r>
              <a:rPr lang="en-US" smtClean="0"/>
              <a:t>PBRC 2011</a:t>
            </a:r>
            <a:endParaRPr lang="en-US"/>
          </a:p>
        </p:txBody>
      </p:sp>
      <p:sp>
        <p:nvSpPr>
          <p:cNvPr id="7" name="Slide Number Placeholder 6"/>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DDA241-CBD9-488B-818D-69A94BCF0A15}" type="datetime1">
              <a:rPr lang="en-US" smtClean="0"/>
              <a:t>4/29/2011</a:t>
            </a:fld>
            <a:endParaRPr lang="en-US"/>
          </a:p>
        </p:txBody>
      </p:sp>
      <p:sp>
        <p:nvSpPr>
          <p:cNvPr id="8" name="Footer Placeholder 7"/>
          <p:cNvSpPr>
            <a:spLocks noGrp="1"/>
          </p:cNvSpPr>
          <p:nvPr>
            <p:ph type="ftr" sz="quarter" idx="11"/>
          </p:nvPr>
        </p:nvSpPr>
        <p:spPr/>
        <p:txBody>
          <a:bodyPr/>
          <a:lstStyle/>
          <a:p>
            <a:r>
              <a:rPr lang="en-US" smtClean="0"/>
              <a:t>PBRC 2011</a:t>
            </a:r>
            <a:endParaRPr lang="en-US"/>
          </a:p>
        </p:txBody>
      </p:sp>
      <p:sp>
        <p:nvSpPr>
          <p:cNvPr id="9" name="Slide Number Placeholder 8"/>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833156-533E-4811-8AC5-F40E76DBCDAA}" type="datetime1">
              <a:rPr lang="en-US" smtClean="0"/>
              <a:t>4/29/2011</a:t>
            </a:fld>
            <a:endParaRPr lang="en-US"/>
          </a:p>
        </p:txBody>
      </p:sp>
      <p:sp>
        <p:nvSpPr>
          <p:cNvPr id="4" name="Footer Placeholder 3"/>
          <p:cNvSpPr>
            <a:spLocks noGrp="1"/>
          </p:cNvSpPr>
          <p:nvPr>
            <p:ph type="ftr" sz="quarter" idx="11"/>
          </p:nvPr>
        </p:nvSpPr>
        <p:spPr/>
        <p:txBody>
          <a:bodyPr/>
          <a:lstStyle/>
          <a:p>
            <a:r>
              <a:rPr lang="en-US" smtClean="0"/>
              <a:t>PBRC 2011</a:t>
            </a:r>
            <a:endParaRPr lang="en-US"/>
          </a:p>
        </p:txBody>
      </p:sp>
      <p:sp>
        <p:nvSpPr>
          <p:cNvPr id="5" name="Slide Number Placeholder 4"/>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329E8-0CB5-42B9-B869-CA6342F2CB8A}" type="datetime1">
              <a:rPr lang="en-US" smtClean="0"/>
              <a:t>4/29/2011</a:t>
            </a:fld>
            <a:endParaRPr lang="en-US"/>
          </a:p>
        </p:txBody>
      </p:sp>
      <p:sp>
        <p:nvSpPr>
          <p:cNvPr id="3" name="Footer Placeholder 2"/>
          <p:cNvSpPr>
            <a:spLocks noGrp="1"/>
          </p:cNvSpPr>
          <p:nvPr>
            <p:ph type="ftr" sz="quarter" idx="11"/>
          </p:nvPr>
        </p:nvSpPr>
        <p:spPr/>
        <p:txBody>
          <a:bodyPr/>
          <a:lstStyle/>
          <a:p>
            <a:r>
              <a:rPr lang="en-US" smtClean="0"/>
              <a:t>PBRC 2011</a:t>
            </a:r>
            <a:endParaRPr lang="en-US"/>
          </a:p>
        </p:txBody>
      </p:sp>
      <p:sp>
        <p:nvSpPr>
          <p:cNvPr id="4" name="Slide Number Placeholder 3"/>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52B45-2641-489E-BE00-A922763B3A2B}" type="datetime1">
              <a:rPr lang="en-US" smtClean="0"/>
              <a:t>4/29/2011</a:t>
            </a:fld>
            <a:endParaRPr lang="en-US"/>
          </a:p>
        </p:txBody>
      </p:sp>
      <p:sp>
        <p:nvSpPr>
          <p:cNvPr id="6" name="Footer Placeholder 5"/>
          <p:cNvSpPr>
            <a:spLocks noGrp="1"/>
          </p:cNvSpPr>
          <p:nvPr>
            <p:ph type="ftr" sz="quarter" idx="11"/>
          </p:nvPr>
        </p:nvSpPr>
        <p:spPr/>
        <p:txBody>
          <a:bodyPr/>
          <a:lstStyle/>
          <a:p>
            <a:r>
              <a:rPr lang="en-US" smtClean="0"/>
              <a:t>PBRC 2011</a:t>
            </a:r>
            <a:endParaRPr lang="en-US"/>
          </a:p>
        </p:txBody>
      </p:sp>
      <p:sp>
        <p:nvSpPr>
          <p:cNvPr id="7" name="Slide Number Placeholder 6"/>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0A54D-9359-472E-AA3B-8E442D9A18F5}" type="datetime1">
              <a:rPr lang="en-US" smtClean="0"/>
              <a:t>4/29/2011</a:t>
            </a:fld>
            <a:endParaRPr lang="en-US"/>
          </a:p>
        </p:txBody>
      </p:sp>
      <p:sp>
        <p:nvSpPr>
          <p:cNvPr id="6" name="Footer Placeholder 5"/>
          <p:cNvSpPr>
            <a:spLocks noGrp="1"/>
          </p:cNvSpPr>
          <p:nvPr>
            <p:ph type="ftr" sz="quarter" idx="11"/>
          </p:nvPr>
        </p:nvSpPr>
        <p:spPr/>
        <p:txBody>
          <a:bodyPr/>
          <a:lstStyle/>
          <a:p>
            <a:r>
              <a:rPr lang="en-US" smtClean="0"/>
              <a:t>PBRC 2011</a:t>
            </a:r>
            <a:endParaRPr lang="en-US"/>
          </a:p>
        </p:txBody>
      </p:sp>
      <p:sp>
        <p:nvSpPr>
          <p:cNvPr id="7" name="Slide Number Placeholder 6"/>
          <p:cNvSpPr>
            <a:spLocks noGrp="1"/>
          </p:cNvSpPr>
          <p:nvPr>
            <p:ph type="sldNum" sz="quarter" idx="12"/>
          </p:nvPr>
        </p:nvSpPr>
        <p:spPr/>
        <p:txBody>
          <a:bodyPr/>
          <a:lstStyle/>
          <a:p>
            <a:fld id="{204402F9-54C6-48D2-8DC1-2E3413AAD9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DC986-8A82-4CC7-9E1F-1029C30B1860}" type="datetime1">
              <a:rPr lang="en-US" smtClean="0"/>
              <a:t>4/29/2011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PBRC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402F9-54C6-48D2-8DC1-2E3413AAD9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133600"/>
            <a:ext cx="3886200" cy="1524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6200" y="2130425"/>
            <a:ext cx="5257800" cy="1527175"/>
          </a:xfrm>
          <a:solidFill>
            <a:schemeClr val="bg1">
              <a:alpha val="66000"/>
            </a:schemeClr>
          </a:solidFill>
        </p:spPr>
        <p:txBody>
          <a:bodyPr>
            <a:normAutofit/>
          </a:bodyPr>
          <a:lstStyle/>
          <a:p>
            <a:r>
              <a:rPr lang="en-US" sz="5400" dirty="0" smtClean="0">
                <a:latin typeface="Algerian" pitchFamily="82" charset="0"/>
              </a:rPr>
              <a:t>Green Tea</a:t>
            </a:r>
            <a:endParaRPr lang="en-US" sz="5400" dirty="0">
              <a:latin typeface="Algerian" pitchFamily="82" charset="0"/>
            </a:endParaRPr>
          </a:p>
        </p:txBody>
      </p:sp>
      <p:pic>
        <p:nvPicPr>
          <p:cNvPr id="1027" name="Picture 3" descr="C:\Documents and Settings\KalickBA\Local Settings\Temporary Internet Files\Content.IE5\9O09FCY1\MP900444000[1].jpg"/>
          <p:cNvPicPr>
            <a:picLocks noChangeAspect="1" noChangeArrowheads="1"/>
          </p:cNvPicPr>
          <p:nvPr/>
        </p:nvPicPr>
        <p:blipFill>
          <a:blip r:embed="rId2" cstate="print"/>
          <a:srcRect/>
          <a:stretch>
            <a:fillRect/>
          </a:stretch>
        </p:blipFill>
        <p:spPr bwMode="auto">
          <a:xfrm>
            <a:off x="381000" y="533400"/>
            <a:ext cx="3505200" cy="5796861"/>
          </a:xfrm>
          <a:prstGeom prst="rect">
            <a:avLst/>
          </a:prstGeom>
          <a:noFill/>
        </p:spPr>
      </p:pic>
      <p:sp>
        <p:nvSpPr>
          <p:cNvPr id="3" name="Rectangle 2"/>
          <p:cNvSpPr/>
          <p:nvPr/>
        </p:nvSpPr>
        <p:spPr>
          <a:xfrm>
            <a:off x="4267200" y="4343400"/>
            <a:ext cx="4572000" cy="1477328"/>
          </a:xfrm>
          <a:prstGeom prst="rect">
            <a:avLst/>
          </a:prstGeom>
        </p:spPr>
        <p:txBody>
          <a:bodyPr>
            <a:spAutoFit/>
          </a:bodyPr>
          <a:lstStyle/>
          <a:p>
            <a:r>
              <a:rPr lang="en-US" dirty="0">
                <a:latin typeface="Palatino Linotype" pitchFamily="18" charset="0"/>
              </a:rPr>
              <a:t>Beth Kalicki</a:t>
            </a:r>
          </a:p>
          <a:p>
            <a:r>
              <a:rPr lang="en-US" dirty="0">
                <a:latin typeface="Palatino Linotype" pitchFamily="18" charset="0"/>
              </a:rPr>
              <a:t>Heli Roy, PhD, RD</a:t>
            </a:r>
          </a:p>
          <a:p>
            <a:endParaRPr lang="en-US" dirty="0">
              <a:latin typeface="Palatino Linotype" pitchFamily="18" charset="0"/>
            </a:endParaRPr>
          </a:p>
          <a:p>
            <a:r>
              <a:rPr lang="en-US" b="1" dirty="0" smtClean="0">
                <a:latin typeface="Palatino Linotype" pitchFamily="18" charset="0"/>
              </a:rPr>
              <a:t>Division </a:t>
            </a:r>
            <a:r>
              <a:rPr lang="en-US" b="1" dirty="0">
                <a:latin typeface="Palatino Linotype" pitchFamily="18" charset="0"/>
              </a:rPr>
              <a:t>of Education</a:t>
            </a:r>
            <a:r>
              <a:rPr lang="en-US" dirty="0">
                <a:latin typeface="Palatino Linotype" pitchFamily="18" charset="0"/>
              </a:rPr>
              <a:t/>
            </a:r>
            <a:br>
              <a:rPr lang="en-US" dirty="0">
                <a:latin typeface="Palatino Linotype" pitchFamily="18" charset="0"/>
              </a:rPr>
            </a:br>
            <a:r>
              <a:rPr lang="en-US" b="1" dirty="0">
                <a:latin typeface="Palatino Linotype" pitchFamily="18" charset="0"/>
              </a:rPr>
              <a:t>Pennington Biomedical Research Center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oper Black" pitchFamily="18" charset="0"/>
              </a:rPr>
              <a:t>Cardiovascular Disease</a:t>
            </a:r>
          </a:p>
        </p:txBody>
      </p:sp>
      <p:sp>
        <p:nvSpPr>
          <p:cNvPr id="3" name="Content Placeholder 2"/>
          <p:cNvSpPr>
            <a:spLocks noGrp="1"/>
          </p:cNvSpPr>
          <p:nvPr>
            <p:ph idx="1"/>
          </p:nvPr>
        </p:nvSpPr>
        <p:spPr>
          <a:xfrm>
            <a:off x="3048000" y="1600200"/>
            <a:ext cx="5638800" cy="4525963"/>
          </a:xfrm>
          <a:noFill/>
        </p:spPr>
        <p:txBody>
          <a:bodyPr>
            <a:normAutofit fontScale="85000" lnSpcReduction="10000"/>
          </a:bodyPr>
          <a:lstStyle/>
          <a:p>
            <a:r>
              <a:rPr lang="en-US" dirty="0" smtClean="0"/>
              <a:t>Consumption of ~32 ounces of green tea by Japanese men resulted in a 58% lower risk of dying from coronary heart disease than those who consumed about 10 ounces per day.</a:t>
            </a:r>
          </a:p>
          <a:p>
            <a:r>
              <a:rPr lang="en-US" dirty="0" smtClean="0"/>
              <a:t>Dutch men </a:t>
            </a:r>
            <a:r>
              <a:rPr lang="en-US" dirty="0"/>
              <a:t>and </a:t>
            </a:r>
            <a:r>
              <a:rPr lang="en-US" dirty="0" smtClean="0"/>
              <a:t>women who </a:t>
            </a:r>
            <a:r>
              <a:rPr lang="en-US" dirty="0"/>
              <a:t>consumed </a:t>
            </a:r>
            <a:r>
              <a:rPr lang="en-US" dirty="0" smtClean="0"/>
              <a:t>about </a:t>
            </a:r>
            <a:r>
              <a:rPr lang="en-US" dirty="0"/>
              <a:t>13 ounces </a:t>
            </a:r>
            <a:r>
              <a:rPr lang="en-US" dirty="0" smtClean="0"/>
              <a:t>daily </a:t>
            </a:r>
            <a:r>
              <a:rPr lang="en-US" dirty="0"/>
              <a:t>of black tea had a 68% lower risk of myocardial infarction (heart attack) than those who did not drink tea.</a:t>
            </a:r>
            <a:endParaRPr lang="en-US" dirty="0" smtClean="0"/>
          </a:p>
          <a:p>
            <a:endParaRPr lang="en-US" dirty="0"/>
          </a:p>
        </p:txBody>
      </p:sp>
      <p:pic>
        <p:nvPicPr>
          <p:cNvPr id="6" name="Picture 2" descr="C:\Documents and Settings\KalickBA\Local Settings\Temporary Internet Files\Content.IE5\2F2JED3Q\MC900433218[1].jpg"/>
          <p:cNvPicPr>
            <a:picLocks noChangeAspect="1" noChangeArrowheads="1"/>
          </p:cNvPicPr>
          <p:nvPr/>
        </p:nvPicPr>
        <p:blipFill>
          <a:blip r:embed="rId3" cstate="print"/>
          <a:srcRect/>
          <a:stretch>
            <a:fillRect/>
          </a:stretch>
        </p:blipFill>
        <p:spPr bwMode="auto">
          <a:xfrm>
            <a:off x="381000" y="2438400"/>
            <a:ext cx="2514600" cy="2514600"/>
          </a:xfrm>
          <a:prstGeom prst="rect">
            <a:avLst/>
          </a:prstGeom>
          <a:noFill/>
        </p:spPr>
      </p:pic>
      <p:sp>
        <p:nvSpPr>
          <p:cNvPr id="4" name="Footer Placeholder 3"/>
          <p:cNvSpPr>
            <a:spLocks noGrp="1"/>
          </p:cNvSpPr>
          <p:nvPr>
            <p:ph type="ftr" sz="quarter" idx="11"/>
          </p:nvPr>
        </p:nvSpPr>
        <p:spPr/>
        <p:txBody>
          <a:bodyPr/>
          <a:lstStyle/>
          <a:p>
            <a:r>
              <a:rPr lang="en-US" smtClean="0"/>
              <a:t>PBRC 2011</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Cardiovascular Disease</a:t>
            </a:r>
            <a:endParaRPr lang="en-US" dirty="0">
              <a:latin typeface="Cooper Black" pitchFamily="18" charset="0"/>
            </a:endParaRPr>
          </a:p>
        </p:txBody>
      </p:sp>
      <p:sp>
        <p:nvSpPr>
          <p:cNvPr id="3" name="Content Placeholder 2"/>
          <p:cNvSpPr>
            <a:spLocks noGrp="1"/>
          </p:cNvSpPr>
          <p:nvPr>
            <p:ph idx="1"/>
          </p:nvPr>
        </p:nvSpPr>
        <p:spPr>
          <a:xfrm>
            <a:off x="3200400" y="2133601"/>
            <a:ext cx="5257800" cy="3979564"/>
          </a:xfrm>
          <a:solidFill>
            <a:schemeClr val="tx1"/>
          </a:solidFill>
        </p:spPr>
        <p:txBody>
          <a:bodyPr>
            <a:normAutofit fontScale="92500" lnSpcReduction="10000"/>
          </a:bodyPr>
          <a:lstStyle/>
          <a:p>
            <a:r>
              <a:rPr lang="en-US" dirty="0" smtClean="0">
                <a:solidFill>
                  <a:schemeClr val="bg1"/>
                </a:solidFill>
              </a:rPr>
              <a:t>Green tea polyphenols (</a:t>
            </a:r>
            <a:r>
              <a:rPr lang="en-US" dirty="0" err="1" smtClean="0">
                <a:solidFill>
                  <a:schemeClr val="bg1"/>
                </a:solidFill>
              </a:rPr>
              <a:t>catechins</a:t>
            </a:r>
            <a:r>
              <a:rPr lang="en-US" dirty="0" smtClean="0">
                <a:solidFill>
                  <a:schemeClr val="bg1"/>
                </a:solidFill>
              </a:rPr>
              <a:t>) prevent the oxidation of LDL cholesterol.  This inhibits the formation of atherosclerotic plaques.  Therefore, the consumption of green tea is believed to be linked to a lower risk of heart disease. </a:t>
            </a:r>
            <a:endParaRPr lang="en-US" dirty="0">
              <a:solidFill>
                <a:schemeClr val="bg1"/>
              </a:solidFill>
            </a:endParaRPr>
          </a:p>
        </p:txBody>
      </p:sp>
      <p:sp>
        <p:nvSpPr>
          <p:cNvPr id="4" name="Footer Placeholder 3"/>
          <p:cNvSpPr>
            <a:spLocks noGrp="1"/>
          </p:cNvSpPr>
          <p:nvPr>
            <p:ph type="ftr" sz="quarter" idx="11"/>
          </p:nvPr>
        </p:nvSpPr>
        <p:spPr/>
        <p:txBody>
          <a:bodyPr/>
          <a:lstStyle/>
          <a:p>
            <a:r>
              <a:rPr lang="en-US" smtClean="0"/>
              <a:t>PBRC 2011</a:t>
            </a: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005" y="2133600"/>
            <a:ext cx="2984674" cy="39795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Cooper Black" pitchFamily="18" charset="0"/>
              </a:rPr>
              <a:t>Diabetes</a:t>
            </a:r>
            <a:endParaRPr lang="en-US" dirty="0">
              <a:latin typeface="Cooper Black" pitchFamily="18" charset="0"/>
            </a:endParaRPr>
          </a:p>
        </p:txBody>
      </p:sp>
      <p:sp>
        <p:nvSpPr>
          <p:cNvPr id="3" name="Content Placeholder 2"/>
          <p:cNvSpPr>
            <a:spLocks noGrp="1"/>
          </p:cNvSpPr>
          <p:nvPr>
            <p:ph idx="1"/>
          </p:nvPr>
        </p:nvSpPr>
        <p:spPr>
          <a:xfrm>
            <a:off x="4267200" y="1905000"/>
            <a:ext cx="4419600" cy="4724400"/>
          </a:xfrm>
          <a:noFill/>
        </p:spPr>
        <p:txBody>
          <a:bodyPr>
            <a:noAutofit/>
          </a:bodyPr>
          <a:lstStyle/>
          <a:p>
            <a:pPr marL="0" indent="0">
              <a:buNone/>
            </a:pPr>
            <a:r>
              <a:rPr lang="en-US" sz="2600" dirty="0" smtClean="0">
                <a:solidFill>
                  <a:schemeClr val="tx2"/>
                </a:solidFill>
              </a:rPr>
              <a:t>Tea:</a:t>
            </a:r>
          </a:p>
          <a:p>
            <a:r>
              <a:rPr lang="en-US" sz="2600" dirty="0" smtClean="0">
                <a:solidFill>
                  <a:schemeClr val="tx2"/>
                </a:solidFill>
              </a:rPr>
              <a:t>Improves </a:t>
            </a:r>
            <a:r>
              <a:rPr lang="en-US" sz="2600" dirty="0" smtClean="0">
                <a:solidFill>
                  <a:schemeClr val="tx2"/>
                </a:solidFill>
              </a:rPr>
              <a:t>glucose tolerance. </a:t>
            </a:r>
          </a:p>
          <a:p>
            <a:r>
              <a:rPr lang="en-US" sz="2600" dirty="0" smtClean="0">
                <a:solidFill>
                  <a:schemeClr val="tx2"/>
                </a:solidFill>
              </a:rPr>
              <a:t>Increases insulin sensitivity.</a:t>
            </a:r>
          </a:p>
          <a:p>
            <a:r>
              <a:rPr lang="en-US" sz="2600" dirty="0" smtClean="0">
                <a:solidFill>
                  <a:schemeClr val="tx2"/>
                </a:solidFill>
              </a:rPr>
              <a:t>EGCG is the most active </a:t>
            </a:r>
            <a:r>
              <a:rPr lang="en-US" sz="2600" dirty="0" err="1" smtClean="0">
                <a:solidFill>
                  <a:schemeClr val="tx2"/>
                </a:solidFill>
              </a:rPr>
              <a:t>catechin</a:t>
            </a:r>
            <a:r>
              <a:rPr lang="en-US" sz="2600" dirty="0" smtClean="0">
                <a:solidFill>
                  <a:schemeClr val="tx2"/>
                </a:solidFill>
              </a:rPr>
              <a:t> in increasing insulin sensitivity and glucose uptake.</a:t>
            </a:r>
            <a:r>
              <a:rPr lang="en-US" sz="2600" dirty="0" smtClean="0">
                <a:solidFill>
                  <a:schemeClr val="bg1"/>
                </a:solidFill>
              </a:rPr>
              <a:t>.</a:t>
            </a:r>
            <a:endParaRPr lang="en-US" sz="2600" dirty="0">
              <a:solidFill>
                <a:schemeClr val="bg1"/>
              </a:solidFill>
            </a:endParaRPr>
          </a:p>
        </p:txBody>
      </p:sp>
      <p:sp>
        <p:nvSpPr>
          <p:cNvPr id="4" name="Footer Placeholder 3"/>
          <p:cNvSpPr>
            <a:spLocks noGrp="1"/>
          </p:cNvSpPr>
          <p:nvPr>
            <p:ph type="ftr" sz="quarter" idx="11"/>
          </p:nvPr>
        </p:nvSpPr>
        <p:spPr/>
        <p:txBody>
          <a:bodyPr/>
          <a:lstStyle/>
          <a:p>
            <a:r>
              <a:rPr lang="en-US" smtClean="0"/>
              <a:t>PBRC 2011</a:t>
            </a: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73440"/>
            <a:ext cx="3845654" cy="256743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Cooper Black" pitchFamily="18" charset="0"/>
              </a:rPr>
              <a:t>Cancer</a:t>
            </a:r>
            <a:endParaRPr lang="en-US" dirty="0">
              <a:latin typeface="Cooper Black" pitchFamily="18" charset="0"/>
            </a:endParaRPr>
          </a:p>
        </p:txBody>
      </p:sp>
      <p:sp>
        <p:nvSpPr>
          <p:cNvPr id="3" name="Content Placeholder 2"/>
          <p:cNvSpPr>
            <a:spLocks noGrp="1"/>
          </p:cNvSpPr>
          <p:nvPr>
            <p:ph idx="1"/>
          </p:nvPr>
        </p:nvSpPr>
        <p:spPr>
          <a:xfrm>
            <a:off x="2971800" y="1219200"/>
            <a:ext cx="5867400" cy="4953000"/>
          </a:xfrm>
          <a:noFill/>
        </p:spPr>
        <p:txBody>
          <a:bodyPr>
            <a:normAutofit fontScale="92500"/>
          </a:bodyPr>
          <a:lstStyle/>
          <a:p>
            <a:r>
              <a:rPr lang="en-US" dirty="0" smtClean="0"/>
              <a:t>Studies have clearly demonstrated the preventative effects of green tea and EGCG against many types of cancers at any stage (initiation, promotion, or progression). </a:t>
            </a:r>
          </a:p>
          <a:p>
            <a:r>
              <a:rPr lang="en-US" dirty="0"/>
              <a:t> The National Cancer Institute (NCI) has funded extensive research with green tea as a potential cancer </a:t>
            </a:r>
            <a:r>
              <a:rPr lang="en-US" dirty="0" err="1"/>
              <a:t>chemoprotective</a:t>
            </a:r>
            <a:r>
              <a:rPr lang="en-US" dirty="0"/>
              <a:t> agent.  </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PBRC 2011</a:t>
            </a: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057400"/>
            <a:ext cx="2496312" cy="31211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latin typeface="Cooper Black" pitchFamily="18" charset="0"/>
              </a:rPr>
              <a:t>Tea Catechins and </a:t>
            </a:r>
            <a:br>
              <a:rPr lang="en-US" dirty="0" smtClean="0">
                <a:latin typeface="Cooper Black" pitchFamily="18" charset="0"/>
              </a:rPr>
            </a:br>
            <a:r>
              <a:rPr lang="en-US" dirty="0" smtClean="0">
                <a:latin typeface="Cooper Black" pitchFamily="18" charset="0"/>
              </a:rPr>
              <a:t>Cancer Growth</a:t>
            </a:r>
            <a:endParaRPr lang="en-US" dirty="0">
              <a:latin typeface="Cooper Black" pitchFamily="18" charset="0"/>
            </a:endParaRPr>
          </a:p>
        </p:txBody>
      </p:sp>
      <p:sp>
        <p:nvSpPr>
          <p:cNvPr id="3" name="Content Placeholder 2"/>
          <p:cNvSpPr>
            <a:spLocks noGrp="1"/>
          </p:cNvSpPr>
          <p:nvPr>
            <p:ph idx="1"/>
          </p:nvPr>
        </p:nvSpPr>
        <p:spPr>
          <a:xfrm>
            <a:off x="228600" y="1600200"/>
            <a:ext cx="5105400" cy="4953000"/>
          </a:xfrm>
          <a:noFill/>
        </p:spPr>
        <p:txBody>
          <a:bodyPr>
            <a:normAutofit/>
          </a:bodyPr>
          <a:lstStyle/>
          <a:p>
            <a:r>
              <a:rPr lang="en-US" dirty="0" smtClean="0"/>
              <a:t>Tea </a:t>
            </a:r>
            <a:r>
              <a:rPr lang="en-US" dirty="0" err="1" smtClean="0"/>
              <a:t>catechins</a:t>
            </a:r>
            <a:r>
              <a:rPr lang="en-US" dirty="0" smtClean="0"/>
              <a:t> act as powerful inhibitors of cancer growth in several ways.  They:</a:t>
            </a:r>
          </a:p>
          <a:p>
            <a:pPr lvl="1"/>
            <a:r>
              <a:rPr lang="en-US" dirty="0" smtClean="0"/>
              <a:t>Remove harmful chemicals before cell injuries occur</a:t>
            </a:r>
          </a:p>
          <a:p>
            <a:pPr lvl="1"/>
            <a:r>
              <a:rPr lang="en-US" dirty="0" smtClean="0"/>
              <a:t>Reduce the incidence and size of tumors</a:t>
            </a:r>
          </a:p>
          <a:p>
            <a:pPr lvl="1"/>
            <a:r>
              <a:rPr lang="en-US" dirty="0" smtClean="0"/>
              <a:t>Inhibit the growth of tumor cells</a:t>
            </a:r>
            <a:endParaRPr lang="en-US" dirty="0"/>
          </a:p>
        </p:txBody>
      </p:sp>
      <p:pic>
        <p:nvPicPr>
          <p:cNvPr id="9218" name="Picture 2" descr="http://graemethomasonline.com/wp-content/uploads/2010/07/loose-leaf-green-tea.jpg"/>
          <p:cNvPicPr>
            <a:picLocks noChangeAspect="1" noChangeArrowheads="1"/>
          </p:cNvPicPr>
          <p:nvPr/>
        </p:nvPicPr>
        <p:blipFill>
          <a:blip r:embed="rId3" cstate="print"/>
          <a:srcRect/>
          <a:stretch>
            <a:fillRect/>
          </a:stretch>
        </p:blipFill>
        <p:spPr bwMode="auto">
          <a:xfrm>
            <a:off x="5334000" y="2286000"/>
            <a:ext cx="3810000" cy="2952750"/>
          </a:xfrm>
          <a:prstGeom prst="rect">
            <a:avLst/>
          </a:prstGeom>
          <a:noFill/>
        </p:spPr>
      </p:pic>
      <p:sp>
        <p:nvSpPr>
          <p:cNvPr id="4" name="Footer Placeholder 3"/>
          <p:cNvSpPr>
            <a:spLocks noGrp="1"/>
          </p:cNvSpPr>
          <p:nvPr>
            <p:ph type="ftr" sz="quarter" idx="11"/>
          </p:nvPr>
        </p:nvSpPr>
        <p:spPr/>
        <p:txBody>
          <a:bodyPr/>
          <a:lstStyle/>
          <a:p>
            <a:r>
              <a:rPr lang="en-US" smtClean="0"/>
              <a:t>PBRC 2011</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Cooper Black" pitchFamily="18" charset="0"/>
              </a:rPr>
              <a:t>Dental Benefits</a:t>
            </a:r>
            <a:endParaRPr lang="en-US" dirty="0">
              <a:latin typeface="Cooper Black" pitchFamily="18" charset="0"/>
            </a:endParaRPr>
          </a:p>
        </p:txBody>
      </p:sp>
      <p:sp>
        <p:nvSpPr>
          <p:cNvPr id="7" name="Content Placeholder 6"/>
          <p:cNvSpPr>
            <a:spLocks noGrp="1"/>
          </p:cNvSpPr>
          <p:nvPr>
            <p:ph idx="1"/>
          </p:nvPr>
        </p:nvSpPr>
        <p:spPr>
          <a:xfrm>
            <a:off x="2971800" y="1676400"/>
            <a:ext cx="5334000" cy="4221163"/>
          </a:xfrm>
        </p:spPr>
        <p:txBody>
          <a:bodyPr>
            <a:normAutofit lnSpcReduction="10000"/>
          </a:bodyPr>
          <a:lstStyle/>
          <a:p>
            <a:r>
              <a:rPr lang="en-US" dirty="0" smtClean="0"/>
              <a:t>Prevents dental caries (cavities) by preventing bacterial growth</a:t>
            </a:r>
          </a:p>
          <a:p>
            <a:r>
              <a:rPr lang="en-US" dirty="0" smtClean="0"/>
              <a:t>Increases the resistance of tooth enamel to acid induced erosion, and displays anti-inflammatory properties by reducing gum disease (gingivitis)</a:t>
            </a:r>
          </a:p>
          <a:p>
            <a:pPr algn="ctr">
              <a:buNone/>
            </a:pPr>
            <a:endParaRPr lang="en-US" dirty="0" smtClean="0"/>
          </a:p>
          <a:p>
            <a:pPr algn="ctr">
              <a:buNone/>
            </a:pPr>
            <a:endParaRPr lang="en-US" dirty="0"/>
          </a:p>
        </p:txBody>
      </p:sp>
      <p:pic>
        <p:nvPicPr>
          <p:cNvPr id="5125" name="Picture 5" descr="C:\Documents and Settings\KalickBA\Local Settings\Temporary Internet Files\Content.IE5\VE088F73\MC900238401[1].wmf"/>
          <p:cNvPicPr>
            <a:picLocks noChangeAspect="1" noChangeArrowheads="1"/>
          </p:cNvPicPr>
          <p:nvPr/>
        </p:nvPicPr>
        <p:blipFill>
          <a:blip r:embed="rId3" cstate="print"/>
          <a:srcRect/>
          <a:stretch>
            <a:fillRect/>
          </a:stretch>
        </p:blipFill>
        <p:spPr bwMode="auto">
          <a:xfrm>
            <a:off x="1143000" y="30162"/>
            <a:ext cx="544068" cy="950976"/>
          </a:xfrm>
          <a:prstGeom prst="rect">
            <a:avLst/>
          </a:prstGeom>
          <a:noFill/>
        </p:spPr>
      </p:pic>
      <p:pic>
        <p:nvPicPr>
          <p:cNvPr id="5126" name="Picture 6" descr="C:\Documents and Settings\KalickBA\Local Settings\Temporary Internet Files\Content.IE5\VE088F73\MC900238401[1].wmf"/>
          <p:cNvPicPr>
            <a:picLocks noChangeAspect="1" noChangeArrowheads="1"/>
          </p:cNvPicPr>
          <p:nvPr/>
        </p:nvPicPr>
        <p:blipFill>
          <a:blip r:embed="rId3" cstate="print"/>
          <a:srcRect/>
          <a:stretch>
            <a:fillRect/>
          </a:stretch>
        </p:blipFill>
        <p:spPr bwMode="auto">
          <a:xfrm>
            <a:off x="7391400" y="30162"/>
            <a:ext cx="544068" cy="950976"/>
          </a:xfrm>
          <a:prstGeom prst="rect">
            <a:avLst/>
          </a:prstGeom>
          <a:noFill/>
        </p:spPr>
      </p:pic>
      <p:sp>
        <p:nvSpPr>
          <p:cNvPr id="3" name="Footer Placeholder 2"/>
          <p:cNvSpPr>
            <a:spLocks noGrp="1"/>
          </p:cNvSpPr>
          <p:nvPr>
            <p:ph type="ftr" sz="quarter" idx="11"/>
          </p:nvPr>
        </p:nvSpPr>
        <p:spPr/>
        <p:txBody>
          <a:bodyPr/>
          <a:lstStyle/>
          <a:p>
            <a:r>
              <a:rPr lang="en-US" smtClean="0"/>
              <a:t>PBRC 2011</a:t>
            </a: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590800"/>
            <a:ext cx="1905000" cy="1905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Microbial Diseases</a:t>
            </a:r>
            <a:endParaRPr lang="en-US" dirty="0">
              <a:latin typeface="Cooper Black" pitchFamily="18" charset="0"/>
            </a:endParaRPr>
          </a:p>
        </p:txBody>
      </p:sp>
      <p:sp>
        <p:nvSpPr>
          <p:cNvPr id="3" name="Content Placeholder 2"/>
          <p:cNvSpPr>
            <a:spLocks noGrp="1"/>
          </p:cNvSpPr>
          <p:nvPr>
            <p:ph idx="1"/>
          </p:nvPr>
        </p:nvSpPr>
        <p:spPr>
          <a:xfrm>
            <a:off x="457200" y="1600200"/>
            <a:ext cx="5715000" cy="4525963"/>
          </a:xfrm>
          <a:noFill/>
        </p:spPr>
        <p:txBody>
          <a:bodyPr>
            <a:normAutofit/>
          </a:bodyPr>
          <a:lstStyle/>
          <a:p>
            <a:r>
              <a:rPr lang="en-US" dirty="0" smtClean="0"/>
              <a:t>Increases antibiotic effectiveness </a:t>
            </a:r>
          </a:p>
          <a:p>
            <a:r>
              <a:rPr lang="en-US" dirty="0" smtClean="0"/>
              <a:t>Effective in preventing HIV infection at the initial step in the HIV-1 infection process</a:t>
            </a:r>
            <a:endParaRPr lang="en-US" dirty="0"/>
          </a:p>
        </p:txBody>
      </p:sp>
      <p:pic>
        <p:nvPicPr>
          <p:cNvPr id="6148" name="Picture 4" descr="C:\Documents and Settings\KalickBA\Local Settings\Temporary Internet Files\Content.IE5\98009FIQ\MP900321158[1].jpg"/>
          <p:cNvPicPr>
            <a:picLocks noChangeAspect="1" noChangeArrowheads="1"/>
          </p:cNvPicPr>
          <p:nvPr/>
        </p:nvPicPr>
        <p:blipFill>
          <a:blip r:embed="rId3" cstate="print"/>
          <a:srcRect/>
          <a:stretch>
            <a:fillRect/>
          </a:stretch>
        </p:blipFill>
        <p:spPr bwMode="auto">
          <a:xfrm>
            <a:off x="7239000" y="3276600"/>
            <a:ext cx="1630680" cy="2286000"/>
          </a:xfrm>
          <a:prstGeom prst="rect">
            <a:avLst/>
          </a:prstGeom>
          <a:noFill/>
        </p:spPr>
      </p:pic>
      <p:pic>
        <p:nvPicPr>
          <p:cNvPr id="6149" name="Picture 5" descr="C:\Documents and Settings\KalickBA\Local Settings\Temporary Internet Files\Content.IE5\9O09FCY1\MP900439413[1].jpg"/>
          <p:cNvPicPr>
            <a:picLocks noChangeAspect="1" noChangeArrowheads="1"/>
          </p:cNvPicPr>
          <p:nvPr/>
        </p:nvPicPr>
        <p:blipFill>
          <a:blip r:embed="rId4" cstate="print"/>
          <a:srcRect/>
          <a:stretch>
            <a:fillRect/>
          </a:stretch>
        </p:blipFill>
        <p:spPr bwMode="auto">
          <a:xfrm>
            <a:off x="6400800" y="1219200"/>
            <a:ext cx="1583799" cy="2362200"/>
          </a:xfrm>
          <a:prstGeom prst="rect">
            <a:avLst/>
          </a:prstGeom>
          <a:noFill/>
        </p:spPr>
      </p:pic>
      <p:sp>
        <p:nvSpPr>
          <p:cNvPr id="4" name="Footer Placeholder 3"/>
          <p:cNvSpPr>
            <a:spLocks noGrp="1"/>
          </p:cNvSpPr>
          <p:nvPr>
            <p:ph type="ftr" sz="quarter" idx="11"/>
          </p:nvPr>
        </p:nvSpPr>
        <p:spPr/>
        <p:txBody>
          <a:bodyPr/>
          <a:lstStyle/>
          <a:p>
            <a:r>
              <a:rPr lang="en-US" smtClean="0"/>
              <a:t>PBRC 2011</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latin typeface="Cooper Black" pitchFamily="18" charset="0"/>
              </a:rPr>
              <a:t>Neurodegenerative Diseases</a:t>
            </a:r>
            <a:endParaRPr lang="en-US" dirty="0">
              <a:latin typeface="Cooper Black" pitchFamily="18" charset="0"/>
            </a:endParaRPr>
          </a:p>
        </p:txBody>
      </p:sp>
      <p:pic>
        <p:nvPicPr>
          <p:cNvPr id="10243" name="Picture 3" descr="C:\Documents and Settings\KalickBA\Local Settings\Temporary Internet Files\Content.IE5\VE088F73\MC900436165[1].wmf"/>
          <p:cNvPicPr>
            <a:picLocks noChangeAspect="1" noChangeArrowheads="1"/>
          </p:cNvPicPr>
          <p:nvPr/>
        </p:nvPicPr>
        <p:blipFill>
          <a:blip r:embed="rId3" cstate="print"/>
          <a:srcRect/>
          <a:stretch>
            <a:fillRect/>
          </a:stretch>
        </p:blipFill>
        <p:spPr bwMode="auto">
          <a:xfrm>
            <a:off x="304800" y="1371600"/>
            <a:ext cx="1571625" cy="1812925"/>
          </a:xfrm>
          <a:prstGeom prst="rect">
            <a:avLst/>
          </a:prstGeom>
          <a:noFill/>
        </p:spPr>
      </p:pic>
      <p:pic>
        <p:nvPicPr>
          <p:cNvPr id="10244" name="Picture 4" descr="C:\Documents and Settings\KalickBA\Local Settings\Temporary Internet Files\Content.IE5\34E2ARNV\MC900438743[1].jpg"/>
          <p:cNvPicPr>
            <a:picLocks noGrp="1" noChangeAspect="1" noChangeArrowheads="1"/>
          </p:cNvPicPr>
          <p:nvPr>
            <p:ph idx="1"/>
          </p:nvPr>
        </p:nvPicPr>
        <p:blipFill>
          <a:blip r:embed="rId4" cstate="print"/>
          <a:srcRect/>
          <a:stretch>
            <a:fillRect/>
          </a:stretch>
        </p:blipFill>
        <p:spPr bwMode="auto">
          <a:xfrm>
            <a:off x="1371600" y="2743200"/>
            <a:ext cx="1874308" cy="1405731"/>
          </a:xfrm>
          <a:prstGeom prst="rect">
            <a:avLst/>
          </a:prstGeom>
          <a:noFill/>
        </p:spPr>
      </p:pic>
      <p:sp>
        <p:nvSpPr>
          <p:cNvPr id="8" name="TextBox 7"/>
          <p:cNvSpPr txBox="1"/>
          <p:nvPr/>
        </p:nvSpPr>
        <p:spPr>
          <a:xfrm>
            <a:off x="3733800" y="1394012"/>
            <a:ext cx="5181600" cy="3970318"/>
          </a:xfrm>
          <a:prstGeom prst="rect">
            <a:avLst/>
          </a:prstGeom>
          <a:solidFill>
            <a:schemeClr val="tx2">
              <a:lumMod val="60000"/>
              <a:lumOff val="40000"/>
              <a:alpha val="50000"/>
            </a:schemeClr>
          </a:solidFill>
        </p:spPr>
        <p:txBody>
          <a:bodyPr wrap="square" rtlCol="0">
            <a:spAutoFit/>
          </a:bodyPr>
          <a:lstStyle/>
          <a:p>
            <a:r>
              <a:rPr lang="en-US" sz="2800" dirty="0" smtClean="0"/>
              <a:t>Free radical damage and oxidative stress are thought to lead to:</a:t>
            </a:r>
          </a:p>
          <a:p>
            <a:pPr marL="342900" indent="-342900">
              <a:buFont typeface="Arial" pitchFamily="34" charset="0"/>
              <a:buChar char="•"/>
            </a:pPr>
            <a:r>
              <a:rPr lang="en-US" sz="2800" dirty="0" smtClean="0"/>
              <a:t>Parkinson’s disease</a:t>
            </a:r>
          </a:p>
          <a:p>
            <a:pPr marL="342900" indent="-342900">
              <a:buFont typeface="Arial" pitchFamily="34" charset="0"/>
              <a:buChar char="•"/>
            </a:pPr>
            <a:r>
              <a:rPr lang="en-US" sz="2800" dirty="0" smtClean="0"/>
              <a:t>Alzheimer’s disease</a:t>
            </a:r>
          </a:p>
          <a:p>
            <a:r>
              <a:rPr lang="en-US" sz="2800" dirty="0" smtClean="0"/>
              <a:t>and other diseases such as diabetes and cancer. Green </a:t>
            </a:r>
            <a:r>
              <a:rPr lang="en-US" sz="2800" dirty="0"/>
              <a:t>tea have shown significant protection against the development of </a:t>
            </a:r>
            <a:r>
              <a:rPr lang="en-US" sz="2800" dirty="0" smtClean="0"/>
              <a:t>these diseases.</a:t>
            </a:r>
            <a:endParaRPr lang="en-US" sz="2800" dirty="0"/>
          </a:p>
        </p:txBody>
      </p:sp>
      <p:sp>
        <p:nvSpPr>
          <p:cNvPr id="3" name="Footer Placeholder 2"/>
          <p:cNvSpPr>
            <a:spLocks noGrp="1"/>
          </p:cNvSpPr>
          <p:nvPr>
            <p:ph type="ftr" sz="quarter" idx="11"/>
          </p:nvPr>
        </p:nvSpPr>
        <p:spPr/>
        <p:txBody>
          <a:bodyPr/>
          <a:lstStyle/>
          <a:p>
            <a:r>
              <a:rPr lang="en-US" smtClean="0"/>
              <a:t>PBRC 2011</a:t>
            </a:r>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221330"/>
            <a:ext cx="1524000" cy="2286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beneficial effects of green tea are attributed to </a:t>
            </a:r>
            <a:r>
              <a:rPr lang="en-US" dirty="0" smtClean="0"/>
              <a:t>the </a:t>
            </a:r>
            <a:r>
              <a:rPr lang="en-US" dirty="0"/>
              <a:t>polyphenols, particularly the </a:t>
            </a:r>
            <a:r>
              <a:rPr lang="en-US" dirty="0" err="1"/>
              <a:t>catechins</a:t>
            </a:r>
            <a:r>
              <a:rPr lang="en-US" dirty="0"/>
              <a:t>, which </a:t>
            </a:r>
            <a:r>
              <a:rPr lang="en-US" dirty="0" smtClean="0"/>
              <a:t>make </a:t>
            </a:r>
            <a:r>
              <a:rPr lang="en-US" dirty="0"/>
              <a:t>up 30% of the dry weight of green tea leaves.</a:t>
            </a:r>
          </a:p>
          <a:p>
            <a:r>
              <a:rPr lang="en-US" dirty="0"/>
              <a:t>These </a:t>
            </a:r>
            <a:r>
              <a:rPr lang="en-US" dirty="0" err="1"/>
              <a:t>catechins</a:t>
            </a:r>
            <a:r>
              <a:rPr lang="en-US" dirty="0"/>
              <a:t> are present in higher quantities in </a:t>
            </a:r>
            <a:r>
              <a:rPr lang="en-US" dirty="0" smtClean="0"/>
              <a:t>green </a:t>
            </a:r>
            <a:r>
              <a:rPr lang="en-US" dirty="0"/>
              <a:t>tea than in black or oolong tea, because of </a:t>
            </a:r>
            <a:r>
              <a:rPr lang="en-US" dirty="0" smtClean="0"/>
              <a:t>the </a:t>
            </a:r>
            <a:r>
              <a:rPr lang="en-US" dirty="0"/>
              <a:t>differences in the processing of tea leaves after </a:t>
            </a:r>
            <a:r>
              <a:rPr lang="en-US" dirty="0" smtClean="0"/>
              <a:t>harvest.</a:t>
            </a:r>
          </a:p>
          <a:p>
            <a:r>
              <a:rPr lang="en-US" dirty="0" smtClean="0"/>
              <a:t>Green tea polyphenols are effective in preventing many chronic diseases such as cancer, diabetes, and heart disease and they are effective in </a:t>
            </a:r>
            <a:r>
              <a:rPr lang="en-US" smtClean="0"/>
              <a:t>helping to maintain </a:t>
            </a:r>
            <a:r>
              <a:rPr lang="en-US" dirty="0" smtClean="0"/>
              <a:t>healthy weight.</a:t>
            </a:r>
            <a:endParaRPr lang="en-US" dirty="0"/>
          </a:p>
        </p:txBody>
      </p:sp>
      <p:sp>
        <p:nvSpPr>
          <p:cNvPr id="4" name="Footer Placeholder 3"/>
          <p:cNvSpPr>
            <a:spLocks noGrp="1"/>
          </p:cNvSpPr>
          <p:nvPr>
            <p:ph type="ftr" sz="quarter" idx="11"/>
          </p:nvPr>
        </p:nvSpPr>
        <p:spPr/>
        <p:txBody>
          <a:bodyPr/>
          <a:lstStyle/>
          <a:p>
            <a:r>
              <a:rPr lang="en-US" smtClean="0"/>
              <a:t>PBRC 2011</a:t>
            </a:r>
            <a:endParaRPr lang="en-US"/>
          </a:p>
        </p:txBody>
      </p:sp>
    </p:spTree>
    <p:extLst>
      <p:ext uri="{BB962C8B-B14F-4D97-AF65-F5344CB8AC3E}">
        <p14:creationId xmlns:p14="http://schemas.microsoft.com/office/powerpoint/2010/main" val="344308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1981200"/>
            <a:ext cx="5105400" cy="4154984"/>
          </a:xfrm>
          <a:prstGeom prst="rect">
            <a:avLst/>
          </a:prstGeom>
          <a:solidFill>
            <a:schemeClr val="bg1">
              <a:alpha val="53000"/>
            </a:schemeClr>
          </a:solidFill>
        </p:spPr>
        <p:txBody>
          <a:bodyPr wrap="square">
            <a:spAutoFit/>
          </a:bodyPr>
          <a:lstStyle/>
          <a:p>
            <a:r>
              <a:rPr lang="en-US" sz="1100" b="1" dirty="0" smtClean="0"/>
              <a:t>Mission:</a:t>
            </a:r>
            <a:endParaRPr lang="en-US" sz="1100" dirty="0" smtClean="0"/>
          </a:p>
          <a:p>
            <a:r>
              <a:rPr lang="en-US" sz="1100" dirty="0" smtClean="0"/>
              <a:t>To promote healthier lives through research and education in nutrition and preventive medicine. </a:t>
            </a:r>
          </a:p>
          <a:p>
            <a:r>
              <a:rPr lang="en-US" sz="1100" dirty="0" smtClean="0"/>
              <a:t> </a:t>
            </a:r>
          </a:p>
          <a:p>
            <a:r>
              <a:rPr lang="en-US" sz="1100" dirty="0" smtClean="0"/>
              <a:t>The Pennington Center has several research areas, including:</a:t>
            </a:r>
          </a:p>
          <a:p>
            <a:r>
              <a:rPr lang="en-US" sz="1100" dirty="0" smtClean="0"/>
              <a:t>Clinical Obesity Research</a:t>
            </a:r>
          </a:p>
          <a:p>
            <a:r>
              <a:rPr lang="en-US" sz="1100" dirty="0" smtClean="0"/>
              <a:t>Experimental Obesity</a:t>
            </a:r>
          </a:p>
          <a:p>
            <a:r>
              <a:rPr lang="en-US" sz="1100" dirty="0" smtClean="0"/>
              <a:t>Functional Foods</a:t>
            </a:r>
          </a:p>
          <a:p>
            <a:r>
              <a:rPr lang="en-US" sz="1100" dirty="0" smtClean="0"/>
              <a:t>Health and Performance Enhancement</a:t>
            </a:r>
          </a:p>
          <a:p>
            <a:r>
              <a:rPr lang="en-US" sz="1100" dirty="0" smtClean="0"/>
              <a:t>Nutrition and Chronic Diseases</a:t>
            </a:r>
          </a:p>
          <a:p>
            <a:r>
              <a:rPr lang="en-US" sz="1100" dirty="0" smtClean="0"/>
              <a:t>Nutrition and the Brain</a:t>
            </a:r>
          </a:p>
          <a:p>
            <a:r>
              <a:rPr lang="en-US" sz="1100" dirty="0" smtClean="0"/>
              <a:t>Dementia, Alzheimer’s and healthy aging</a:t>
            </a:r>
          </a:p>
          <a:p>
            <a:r>
              <a:rPr lang="en-US" sz="1100" dirty="0" smtClean="0"/>
              <a:t>Diet, exercise, weight loss and weight loss maintenance</a:t>
            </a:r>
          </a:p>
          <a:p>
            <a:endParaRPr lang="en-US" sz="1100" dirty="0" smtClean="0"/>
          </a:p>
          <a:p>
            <a:r>
              <a:rPr lang="en-US" sz="1100" dirty="0" smtClean="0"/>
              <a:t>The research fostered in these areas can have a profound impact on healthy living and on the prevention of common chronic diseases, such as heart disease, cancer, diabetes, hypertension and osteoporosis. </a:t>
            </a:r>
          </a:p>
          <a:p>
            <a:r>
              <a:rPr lang="en-US" sz="1100" dirty="0" smtClean="0"/>
              <a:t>The Division of Education provides education and information to the scientific community and the public about research findings, training programs and research areas, and coordinates educational events for the public on various health issues.</a:t>
            </a:r>
          </a:p>
          <a:p>
            <a:r>
              <a:rPr lang="en-US" sz="1100" dirty="0" smtClean="0"/>
              <a:t>We invite people of all ages and backgrounds to participate in the exciting research studies being conducted at </a:t>
            </a:r>
            <a:r>
              <a:rPr lang="en-US" sz="1100" smtClean="0"/>
              <a:t>the Pennington</a:t>
            </a:r>
            <a:r>
              <a:rPr lang="en-US" sz="1100" dirty="0" smtClean="0"/>
              <a:t> Center in Baton Rouge, Louisiana. If you would like to take part, visit the clinical trials web page at www.pbrc.edu or call (225) 763-3000.</a:t>
            </a:r>
            <a:endParaRPr lang="en-US" sz="1100" dirty="0"/>
          </a:p>
        </p:txBody>
      </p:sp>
      <p:sp>
        <p:nvSpPr>
          <p:cNvPr id="5" name="Rectangle 4"/>
          <p:cNvSpPr/>
          <p:nvPr/>
        </p:nvSpPr>
        <p:spPr>
          <a:xfrm>
            <a:off x="685800" y="2971800"/>
            <a:ext cx="3276600" cy="2308324"/>
          </a:xfrm>
          <a:prstGeom prst="rect">
            <a:avLst/>
          </a:prstGeom>
        </p:spPr>
        <p:txBody>
          <a:bodyPr wrap="square">
            <a:spAutoFit/>
          </a:bodyPr>
          <a:lstStyle/>
          <a:p>
            <a:r>
              <a:rPr lang="en-US" b="1" dirty="0" smtClean="0">
                <a:latin typeface="Palatino Linotype" pitchFamily="18" charset="0"/>
              </a:rPr>
              <a:t>Authors:</a:t>
            </a:r>
          </a:p>
          <a:p>
            <a:r>
              <a:rPr lang="en-US" dirty="0" smtClean="0">
                <a:latin typeface="Palatino Linotype" pitchFamily="18" charset="0"/>
              </a:rPr>
              <a:t>Beth Kalicki</a:t>
            </a:r>
          </a:p>
          <a:p>
            <a:r>
              <a:rPr lang="en-US" dirty="0" smtClean="0">
                <a:latin typeface="Palatino Linotype" pitchFamily="18" charset="0"/>
              </a:rPr>
              <a:t>Heli Roy, PhD, RD</a:t>
            </a:r>
          </a:p>
          <a:p>
            <a:endParaRPr lang="en-US" dirty="0" smtClean="0">
              <a:latin typeface="Palatino Linotype" pitchFamily="18" charset="0"/>
            </a:endParaRPr>
          </a:p>
          <a:p>
            <a:r>
              <a:rPr lang="en-US" b="1" dirty="0" smtClean="0">
                <a:latin typeface="Palatino Linotype" pitchFamily="18" charset="0"/>
              </a:rPr>
              <a:t>2011</a:t>
            </a:r>
          </a:p>
          <a:p>
            <a:r>
              <a:rPr lang="en-US" b="1" dirty="0" smtClean="0">
                <a:latin typeface="Palatino Linotype" pitchFamily="18" charset="0"/>
              </a:rPr>
              <a:t>Division of Education</a:t>
            </a:r>
            <a:r>
              <a:rPr lang="en-US" dirty="0" smtClean="0">
                <a:latin typeface="Palatino Linotype" pitchFamily="18" charset="0"/>
              </a:rPr>
              <a:t/>
            </a:r>
            <a:br>
              <a:rPr lang="en-US" dirty="0" smtClean="0">
                <a:latin typeface="Palatino Linotype" pitchFamily="18" charset="0"/>
              </a:rPr>
            </a:br>
            <a:r>
              <a:rPr lang="en-US" b="1" dirty="0" smtClean="0">
                <a:latin typeface="Palatino Linotype" pitchFamily="18" charset="0"/>
              </a:rPr>
              <a:t>Pennington Biomedical Research Center</a:t>
            </a:r>
            <a:endParaRPr lang="en-US" dirty="0"/>
          </a:p>
        </p:txBody>
      </p:sp>
      <p:pic>
        <p:nvPicPr>
          <p:cNvPr id="6" name="Picture 5" descr="pennington picture.jpg"/>
          <p:cNvPicPr>
            <a:picLocks noChangeAspect="1"/>
          </p:cNvPicPr>
          <p:nvPr/>
        </p:nvPicPr>
        <p:blipFill>
          <a:blip r:embed="rId2" cstate="print"/>
          <a:stretch>
            <a:fillRect/>
          </a:stretch>
        </p:blipFill>
        <p:spPr>
          <a:xfrm>
            <a:off x="838200" y="304800"/>
            <a:ext cx="7429500" cy="1397000"/>
          </a:xfrm>
          <a:prstGeom prst="rect">
            <a:avLst/>
          </a:prstGeom>
        </p:spPr>
      </p:pic>
      <p:sp>
        <p:nvSpPr>
          <p:cNvPr id="2" name="Footer Placeholder 1"/>
          <p:cNvSpPr>
            <a:spLocks noGrp="1"/>
          </p:cNvSpPr>
          <p:nvPr>
            <p:ph type="ftr" sz="quarter" idx="11"/>
          </p:nvPr>
        </p:nvSpPr>
        <p:spPr/>
        <p:txBody>
          <a:bodyPr/>
          <a:lstStyle/>
          <a:p>
            <a:r>
              <a:rPr lang="en-US" smtClean="0"/>
              <a:t>PBRC 2011</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Types of tea</a:t>
            </a:r>
            <a:endParaRPr lang="en-US" dirty="0">
              <a:latin typeface="Cooper Black" pitchFamily="18" charset="0"/>
            </a:endParaRPr>
          </a:p>
        </p:txBody>
      </p:sp>
      <p:sp>
        <p:nvSpPr>
          <p:cNvPr id="3" name="Content Placeholder 2"/>
          <p:cNvSpPr>
            <a:spLocks noGrp="1"/>
          </p:cNvSpPr>
          <p:nvPr>
            <p:ph idx="1"/>
          </p:nvPr>
        </p:nvSpPr>
        <p:spPr>
          <a:xfrm>
            <a:off x="838200" y="1600200"/>
            <a:ext cx="7543800" cy="4525963"/>
          </a:xfrm>
        </p:spPr>
        <p:txBody>
          <a:bodyPr/>
          <a:lstStyle/>
          <a:p>
            <a:r>
              <a:rPr lang="en-US" dirty="0" smtClean="0"/>
              <a:t>Green tea is one of four types of tea that come from the plant </a:t>
            </a:r>
            <a:r>
              <a:rPr lang="en-US" i="1" dirty="0" smtClean="0"/>
              <a:t>Camellia </a:t>
            </a:r>
            <a:r>
              <a:rPr lang="en-US" i="1" dirty="0" err="1" smtClean="0"/>
              <a:t>Sinensis</a:t>
            </a:r>
            <a:r>
              <a:rPr lang="en-US" dirty="0" smtClean="0"/>
              <a:t>.  The types include:</a:t>
            </a:r>
          </a:p>
          <a:p>
            <a:pPr lvl="1"/>
            <a:r>
              <a:rPr lang="en-US" dirty="0" smtClean="0"/>
              <a:t>White Tea</a:t>
            </a:r>
          </a:p>
          <a:p>
            <a:pPr lvl="1"/>
            <a:r>
              <a:rPr lang="en-US" dirty="0" smtClean="0"/>
              <a:t>Green Tea</a:t>
            </a:r>
          </a:p>
          <a:p>
            <a:pPr lvl="1"/>
            <a:r>
              <a:rPr lang="en-US" dirty="0" smtClean="0"/>
              <a:t>Black Tea</a:t>
            </a:r>
          </a:p>
          <a:p>
            <a:pPr lvl="1"/>
            <a:r>
              <a:rPr lang="en-US" dirty="0" smtClean="0"/>
              <a:t>Oolong Tea</a:t>
            </a:r>
            <a:endParaRPr lang="en-US" dirty="0"/>
          </a:p>
        </p:txBody>
      </p:sp>
      <p:pic>
        <p:nvPicPr>
          <p:cNvPr id="4098" name="Picture 2" descr="C:\Documents and Settings\KalickBA\Local Settings\Temporary Internet Files\Content.IE5\PAN55522\MP900438937[1].jpg"/>
          <p:cNvPicPr>
            <a:picLocks noChangeAspect="1" noChangeArrowheads="1"/>
          </p:cNvPicPr>
          <p:nvPr/>
        </p:nvPicPr>
        <p:blipFill>
          <a:blip r:embed="rId3" cstate="print"/>
          <a:srcRect/>
          <a:stretch>
            <a:fillRect/>
          </a:stretch>
        </p:blipFill>
        <p:spPr bwMode="auto">
          <a:xfrm>
            <a:off x="5428129" y="2743200"/>
            <a:ext cx="3352800" cy="2238393"/>
          </a:xfrm>
          <a:prstGeom prst="rect">
            <a:avLst/>
          </a:prstGeom>
          <a:noFill/>
        </p:spPr>
      </p:pic>
      <p:pic>
        <p:nvPicPr>
          <p:cNvPr id="4099" name="Picture 3" descr="C:\Documents and Settings\KalickBA\Local Settings\Temporary Internet Files\Content.IE5\2F2JED3Q\MP900448621[1].jpg"/>
          <p:cNvPicPr>
            <a:picLocks noChangeAspect="1" noChangeArrowheads="1"/>
          </p:cNvPicPr>
          <p:nvPr/>
        </p:nvPicPr>
        <p:blipFill>
          <a:blip r:embed="rId4" cstate="print"/>
          <a:srcRect/>
          <a:stretch>
            <a:fillRect/>
          </a:stretch>
        </p:blipFill>
        <p:spPr bwMode="auto">
          <a:xfrm>
            <a:off x="3581399" y="4419600"/>
            <a:ext cx="3420881" cy="2038053"/>
          </a:xfrm>
          <a:prstGeom prst="rect">
            <a:avLst/>
          </a:prstGeom>
          <a:noFill/>
        </p:spPr>
      </p:pic>
      <p:sp>
        <p:nvSpPr>
          <p:cNvPr id="4" name="Footer Placeholder 3"/>
          <p:cNvSpPr>
            <a:spLocks noGrp="1"/>
          </p:cNvSpPr>
          <p:nvPr>
            <p:ph type="ftr" sz="quarter" idx="11"/>
          </p:nvPr>
        </p:nvSpPr>
        <p:spPr/>
        <p:txBody>
          <a:bodyPr/>
          <a:lstStyle/>
          <a:p>
            <a:r>
              <a:rPr lang="en-US" smtClean="0"/>
              <a:t>PBRC 2011</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oper Black" pitchFamily="18" charset="0"/>
              </a:rPr>
              <a:t>Processing of teas</a:t>
            </a:r>
            <a:endParaRPr lang="en-US" dirty="0">
              <a:latin typeface="Cooper Black" pitchFamily="18" charset="0"/>
            </a:endParaRPr>
          </a:p>
        </p:txBody>
      </p:sp>
      <p:sp>
        <p:nvSpPr>
          <p:cNvPr id="3" name="Content Placeholder 2"/>
          <p:cNvSpPr>
            <a:spLocks noGrp="1"/>
          </p:cNvSpPr>
          <p:nvPr>
            <p:ph idx="1"/>
          </p:nvPr>
        </p:nvSpPr>
        <p:spPr>
          <a:xfrm>
            <a:off x="5334000" y="1600200"/>
            <a:ext cx="3352800" cy="4525963"/>
          </a:xfrm>
          <a:solidFill>
            <a:schemeClr val="bg2">
              <a:lumMod val="90000"/>
              <a:alpha val="66000"/>
            </a:schemeClr>
          </a:solidFill>
        </p:spPr>
        <p:txBody>
          <a:bodyPr>
            <a:normAutofit fontScale="92500" lnSpcReduction="20000"/>
          </a:bodyPr>
          <a:lstStyle/>
          <a:p>
            <a:r>
              <a:rPr lang="en-US" dirty="0" smtClean="0"/>
              <a:t>White tea is the least </a:t>
            </a:r>
            <a:r>
              <a:rPr lang="en-US" i="1" dirty="0" smtClean="0"/>
              <a:t>processed</a:t>
            </a:r>
            <a:r>
              <a:rPr lang="en-US" dirty="0" smtClean="0"/>
              <a:t> form of tea, while black tea leaves are fermented.  </a:t>
            </a:r>
            <a:endParaRPr lang="en-US" dirty="0"/>
          </a:p>
          <a:p>
            <a:r>
              <a:rPr lang="en-US" dirty="0" smtClean="0"/>
              <a:t>Green tea leaves are steamed, not fermented, and hence preserve more </a:t>
            </a:r>
            <a:r>
              <a:rPr lang="en-US" dirty="0" err="1" smtClean="0"/>
              <a:t>polyphenols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PBRC 2011</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563" y="3826746"/>
            <a:ext cx="3453759" cy="230579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563" y="1483946"/>
            <a:ext cx="3453759" cy="2342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r>
              <a:rPr lang="en-US" dirty="0" smtClean="0">
                <a:latin typeface="Cooper Black" pitchFamily="18" charset="0"/>
              </a:rPr>
              <a:t>Green Tea and Chronic Diseases</a:t>
            </a:r>
            <a:endParaRPr lang="en-US" dirty="0">
              <a:latin typeface="Cooper Black" pitchFamily="18" charset="0"/>
            </a:endParaRPr>
          </a:p>
        </p:txBody>
      </p:sp>
      <p:sp>
        <p:nvSpPr>
          <p:cNvPr id="3" name="Content Placeholder 2"/>
          <p:cNvSpPr>
            <a:spLocks noGrp="1"/>
          </p:cNvSpPr>
          <p:nvPr>
            <p:ph idx="1"/>
          </p:nvPr>
        </p:nvSpPr>
        <p:spPr>
          <a:xfrm>
            <a:off x="457200" y="1600200"/>
            <a:ext cx="8229600" cy="4800600"/>
          </a:xfrm>
          <a:noFill/>
        </p:spPr>
        <p:txBody>
          <a:bodyPr>
            <a:normAutofit fontScale="92500" lnSpcReduction="20000"/>
          </a:bodyPr>
          <a:lstStyle/>
          <a:p>
            <a:r>
              <a:rPr lang="en-US" dirty="0" smtClean="0"/>
              <a:t>Many studies have found beneficial effects associated with the consumption of green tea in six different areas:</a:t>
            </a:r>
          </a:p>
          <a:p>
            <a:pPr lvl="1"/>
            <a:r>
              <a:rPr lang="en-US" dirty="0" smtClean="0"/>
              <a:t>Cardiovascular Diseases</a:t>
            </a:r>
          </a:p>
          <a:p>
            <a:pPr lvl="1"/>
            <a:r>
              <a:rPr lang="en-US" dirty="0" smtClean="0"/>
              <a:t>Obesity and Weight Loss </a:t>
            </a:r>
          </a:p>
          <a:p>
            <a:pPr lvl="1"/>
            <a:r>
              <a:rPr lang="en-US" dirty="0" smtClean="0"/>
              <a:t>Diabetes</a:t>
            </a:r>
          </a:p>
          <a:p>
            <a:pPr lvl="1"/>
            <a:r>
              <a:rPr lang="en-US" dirty="0" smtClean="0"/>
              <a:t>Cancer</a:t>
            </a:r>
          </a:p>
          <a:p>
            <a:pPr lvl="1"/>
            <a:r>
              <a:rPr lang="en-US" dirty="0" smtClean="0"/>
              <a:t>Microbial Diseases</a:t>
            </a:r>
          </a:p>
          <a:p>
            <a:pPr lvl="1"/>
            <a:r>
              <a:rPr lang="en-US" dirty="0" smtClean="0"/>
              <a:t>Neurodegenerative Diseases</a:t>
            </a:r>
          </a:p>
          <a:p>
            <a:pPr lvl="2"/>
            <a:r>
              <a:rPr lang="en-US" dirty="0" smtClean="0"/>
              <a:t>Aging</a:t>
            </a:r>
          </a:p>
          <a:p>
            <a:pPr lvl="2"/>
            <a:r>
              <a:rPr lang="en-US" dirty="0" smtClean="0"/>
              <a:t>Parkinson’s Disease</a:t>
            </a:r>
          </a:p>
          <a:p>
            <a:pPr lvl="2"/>
            <a:r>
              <a:rPr lang="en-US" dirty="0" smtClean="0"/>
              <a:t>Alzheimer’s Disease</a:t>
            </a:r>
            <a:endParaRPr lang="en-US" dirty="0"/>
          </a:p>
        </p:txBody>
      </p:sp>
      <p:pic>
        <p:nvPicPr>
          <p:cNvPr id="1027" name="Picture 3" descr="C:\Documents and Settings\KalickBA\Local Settings\Temporary Internet Files\Content.IE5\VE088F73\MP900442315[1].jpg"/>
          <p:cNvPicPr>
            <a:picLocks noChangeAspect="1" noChangeArrowheads="1"/>
          </p:cNvPicPr>
          <p:nvPr/>
        </p:nvPicPr>
        <p:blipFill>
          <a:blip r:embed="rId3" cstate="print"/>
          <a:srcRect/>
          <a:stretch>
            <a:fillRect/>
          </a:stretch>
        </p:blipFill>
        <p:spPr bwMode="auto">
          <a:xfrm>
            <a:off x="5257800" y="2667000"/>
            <a:ext cx="2876550" cy="3759200"/>
          </a:xfrm>
          <a:prstGeom prst="rect">
            <a:avLst/>
          </a:prstGeom>
          <a:noFill/>
        </p:spPr>
      </p:pic>
      <p:sp>
        <p:nvSpPr>
          <p:cNvPr id="4" name="Footer Placeholder 3"/>
          <p:cNvSpPr>
            <a:spLocks noGrp="1"/>
          </p:cNvSpPr>
          <p:nvPr>
            <p:ph type="ftr" sz="quarter" idx="11"/>
          </p:nvPr>
        </p:nvSpPr>
        <p:spPr/>
        <p:txBody>
          <a:bodyPr/>
          <a:lstStyle/>
          <a:p>
            <a:r>
              <a:rPr lang="en-US" smtClean="0"/>
              <a:t>PBRC 2011</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590" y="1752600"/>
            <a:ext cx="6067380" cy="4038600"/>
          </a:xfrm>
          <a:prstGeom prst="rect">
            <a:avLst/>
          </a:prstGeom>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latin typeface="Cooper Black" pitchFamily="18" charset="0"/>
              </a:rPr>
              <a:t>Why is Green Tea Beneficial?</a:t>
            </a:r>
            <a:endParaRPr lang="en-US" dirty="0">
              <a:latin typeface="Cooper Black" pitchFamily="18" charset="0"/>
            </a:endParaRPr>
          </a:p>
        </p:txBody>
      </p:sp>
      <p:sp>
        <p:nvSpPr>
          <p:cNvPr id="3" name="Content Placeholder 2"/>
          <p:cNvSpPr>
            <a:spLocks noGrp="1"/>
          </p:cNvSpPr>
          <p:nvPr>
            <p:ph idx="1"/>
          </p:nvPr>
        </p:nvSpPr>
        <p:spPr>
          <a:xfrm>
            <a:off x="762000" y="1752600"/>
            <a:ext cx="3429000" cy="4086226"/>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p:spPr>
        <p:txBody>
          <a:bodyPr>
            <a:noAutofit/>
          </a:bodyPr>
          <a:lstStyle/>
          <a:p>
            <a:endParaRPr lang="en-US" sz="2000" dirty="0" smtClean="0"/>
          </a:p>
          <a:p>
            <a:r>
              <a:rPr lang="en-US" sz="2000" dirty="0" smtClean="0"/>
              <a:t>The benefits are attributed to polyphenols called </a:t>
            </a:r>
            <a:r>
              <a:rPr lang="en-US" sz="2000" dirty="0" err="1" smtClean="0"/>
              <a:t>catechins</a:t>
            </a:r>
            <a:r>
              <a:rPr lang="en-US" sz="2000" dirty="0" smtClean="0"/>
              <a:t>, which make up 30% of the dry weight of green tea leaves.</a:t>
            </a:r>
          </a:p>
          <a:p>
            <a:r>
              <a:rPr lang="en-US" sz="2000" dirty="0" smtClean="0"/>
              <a:t>Green tea has the highest content of polyphenols compared to black </a:t>
            </a:r>
            <a:r>
              <a:rPr lang="en-US" sz="2000" dirty="0"/>
              <a:t>or oolong </a:t>
            </a:r>
            <a:r>
              <a:rPr lang="en-US" sz="2000" dirty="0" smtClean="0"/>
              <a:t>tea.</a:t>
            </a:r>
          </a:p>
        </p:txBody>
      </p:sp>
      <p:sp>
        <p:nvSpPr>
          <p:cNvPr id="4" name="Footer Placeholder 3"/>
          <p:cNvSpPr>
            <a:spLocks noGrp="1"/>
          </p:cNvSpPr>
          <p:nvPr>
            <p:ph type="ftr" sz="quarter" idx="11"/>
          </p:nvPr>
        </p:nvSpPr>
        <p:spPr/>
        <p:txBody>
          <a:bodyPr/>
          <a:lstStyle/>
          <a:p>
            <a:r>
              <a:rPr lang="en-US" smtClean="0"/>
              <a:t>PBRC 2011</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Cooper Black" pitchFamily="18" charset="0"/>
              </a:rPr>
              <a:t>EGCG</a:t>
            </a:r>
            <a:endParaRPr lang="en-US" dirty="0">
              <a:latin typeface="Cooper Black" pitchFamily="18" charset="0"/>
            </a:endParaRPr>
          </a:p>
        </p:txBody>
      </p:sp>
      <p:sp>
        <p:nvSpPr>
          <p:cNvPr id="3" name="Content Placeholder 2"/>
          <p:cNvSpPr>
            <a:spLocks noGrp="1"/>
          </p:cNvSpPr>
          <p:nvPr>
            <p:ph idx="1"/>
          </p:nvPr>
        </p:nvSpPr>
        <p:spPr>
          <a:xfrm>
            <a:off x="2819400" y="1600200"/>
            <a:ext cx="6096000" cy="4525963"/>
          </a:xfrm>
          <a:noFill/>
        </p:spPr>
        <p:txBody>
          <a:bodyPr>
            <a:normAutofit fontScale="77500" lnSpcReduction="20000"/>
          </a:bodyPr>
          <a:lstStyle/>
          <a:p>
            <a:pPr marL="0" indent="0">
              <a:buNone/>
            </a:pPr>
            <a:r>
              <a:rPr lang="en-US" dirty="0" smtClean="0"/>
              <a:t>Active ingredients in green tea:</a:t>
            </a:r>
          </a:p>
          <a:p>
            <a:r>
              <a:rPr lang="en-US" dirty="0" smtClean="0"/>
              <a:t>(-)epigallocatechin-3-gallate or EGCG, one of six </a:t>
            </a:r>
            <a:r>
              <a:rPr lang="en-US" dirty="0" err="1" smtClean="0"/>
              <a:t>catechins</a:t>
            </a:r>
            <a:r>
              <a:rPr lang="en-US" dirty="0" smtClean="0"/>
              <a:t> in green tea and the most abundant. </a:t>
            </a:r>
          </a:p>
          <a:p>
            <a:r>
              <a:rPr lang="en-US" dirty="0" smtClean="0"/>
              <a:t>65% of green tea’s </a:t>
            </a:r>
            <a:r>
              <a:rPr lang="en-US" dirty="0" err="1" smtClean="0"/>
              <a:t>catechin</a:t>
            </a:r>
            <a:r>
              <a:rPr lang="en-US" dirty="0" smtClean="0"/>
              <a:t> content is due to EGCG.</a:t>
            </a:r>
          </a:p>
          <a:p>
            <a:r>
              <a:rPr lang="en-US" dirty="0" smtClean="0"/>
              <a:t>One cup of green tea contains approximately 100-200 milligrams of EGCG.  </a:t>
            </a:r>
          </a:p>
          <a:p>
            <a:r>
              <a:rPr lang="en-US" dirty="0" smtClean="0"/>
              <a:t>Other components found in green tea include: caffeine, </a:t>
            </a:r>
            <a:r>
              <a:rPr lang="en-US" dirty="0" err="1" smtClean="0"/>
              <a:t>theanine</a:t>
            </a:r>
            <a:r>
              <a:rPr lang="en-US" dirty="0" smtClean="0"/>
              <a:t>, </a:t>
            </a:r>
            <a:r>
              <a:rPr lang="en-US" dirty="0" err="1" smtClean="0"/>
              <a:t>theaflavins</a:t>
            </a:r>
            <a:r>
              <a:rPr lang="en-US" dirty="0" smtClean="0"/>
              <a:t>, </a:t>
            </a:r>
            <a:r>
              <a:rPr lang="en-US" dirty="0" err="1" smtClean="0"/>
              <a:t>theobromine</a:t>
            </a:r>
            <a:r>
              <a:rPr lang="en-US" dirty="0" smtClean="0"/>
              <a:t>, theophylline, and phenolic acids such as </a:t>
            </a:r>
            <a:r>
              <a:rPr lang="en-US" dirty="0" err="1" smtClean="0"/>
              <a:t>gallic</a:t>
            </a:r>
            <a:r>
              <a:rPr lang="en-US" dirty="0" smtClean="0"/>
              <a:t> acid.</a:t>
            </a:r>
            <a:endParaRPr lang="en-US" dirty="0"/>
          </a:p>
        </p:txBody>
      </p:sp>
      <p:sp>
        <p:nvSpPr>
          <p:cNvPr id="4" name="Footer Placeholder 3"/>
          <p:cNvSpPr>
            <a:spLocks noGrp="1"/>
          </p:cNvSpPr>
          <p:nvPr>
            <p:ph type="ftr" sz="quarter" idx="11"/>
          </p:nvPr>
        </p:nvSpPr>
        <p:spPr/>
        <p:txBody>
          <a:bodyPr/>
          <a:lstStyle/>
          <a:p>
            <a:r>
              <a:rPr lang="en-US" smtClean="0"/>
              <a:t>PBRC 2011</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401556"/>
            <a:ext cx="2496312" cy="31211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oper Black" pitchFamily="18" charset="0"/>
              </a:rPr>
              <a:t>Health Benefits of Green Tea</a:t>
            </a:r>
            <a:endParaRPr lang="en-US" dirty="0">
              <a:latin typeface="Cooper Black" pitchFamily="18" charset="0"/>
            </a:endParaRPr>
          </a:p>
        </p:txBody>
      </p:sp>
      <p:sp>
        <p:nvSpPr>
          <p:cNvPr id="3" name="Content Placeholder 2"/>
          <p:cNvSpPr>
            <a:spLocks noGrp="1"/>
          </p:cNvSpPr>
          <p:nvPr>
            <p:ph idx="1"/>
          </p:nvPr>
        </p:nvSpPr>
        <p:spPr>
          <a:xfrm>
            <a:off x="457200" y="1600200"/>
            <a:ext cx="4876800" cy="4525963"/>
          </a:xfrm>
          <a:noFill/>
        </p:spPr>
        <p:txBody>
          <a:bodyPr>
            <a:normAutofit fontScale="85000" lnSpcReduction="10000"/>
          </a:bodyPr>
          <a:lstStyle/>
          <a:p>
            <a:pPr marL="0" indent="0">
              <a:buNone/>
            </a:pPr>
            <a:r>
              <a:rPr lang="en-US" dirty="0" smtClean="0"/>
              <a:t>EGCG has been linked to </a:t>
            </a:r>
          </a:p>
          <a:p>
            <a:r>
              <a:rPr lang="en-US" dirty="0" smtClean="0"/>
              <a:t>Reduced fat absorption</a:t>
            </a:r>
          </a:p>
          <a:p>
            <a:r>
              <a:rPr lang="en-US" dirty="0" smtClean="0"/>
              <a:t>Increased energy expenditure</a:t>
            </a:r>
          </a:p>
          <a:p>
            <a:r>
              <a:rPr lang="en-US" dirty="0" smtClean="0"/>
              <a:t>Weight loss</a:t>
            </a:r>
          </a:p>
          <a:p>
            <a:r>
              <a:rPr lang="en-US" dirty="0" smtClean="0"/>
              <a:t>Reduced number of cavities</a:t>
            </a:r>
          </a:p>
          <a:p>
            <a:r>
              <a:rPr lang="en-US" dirty="0" smtClean="0"/>
              <a:t>Reduced LDL oxidation</a:t>
            </a:r>
          </a:p>
          <a:p>
            <a:r>
              <a:rPr lang="en-US" dirty="0" smtClean="0"/>
              <a:t>Reduced heart disease risk</a:t>
            </a:r>
          </a:p>
          <a:p>
            <a:r>
              <a:rPr lang="en-US" dirty="0"/>
              <a:t>Increases insulin sensitivity</a:t>
            </a:r>
          </a:p>
          <a:p>
            <a:r>
              <a:rPr lang="en-US" dirty="0"/>
              <a:t>Inhibition of cancer development</a:t>
            </a:r>
          </a:p>
          <a:p>
            <a:endParaRPr lang="en-US" dirty="0" smtClean="0"/>
          </a:p>
          <a:p>
            <a:endParaRPr lang="en-US" dirty="0" smtClean="0"/>
          </a:p>
          <a:p>
            <a:endParaRPr lang="en-US"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PBRC 2011</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438400"/>
            <a:ext cx="3276600" cy="218354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ooper Black" pitchFamily="18" charset="0"/>
              </a:rPr>
              <a:t>Green Tea and Weight Loss</a:t>
            </a:r>
            <a:endParaRPr lang="en-US" dirty="0">
              <a:latin typeface="Cooper Black" pitchFamily="18" charset="0"/>
            </a:endParaRPr>
          </a:p>
        </p:txBody>
      </p:sp>
      <p:sp>
        <p:nvSpPr>
          <p:cNvPr id="3" name="Content Placeholder 2"/>
          <p:cNvSpPr>
            <a:spLocks noGrp="1"/>
          </p:cNvSpPr>
          <p:nvPr>
            <p:ph idx="1"/>
          </p:nvPr>
        </p:nvSpPr>
        <p:spPr>
          <a:xfrm>
            <a:off x="457200" y="1600200"/>
            <a:ext cx="5943600" cy="4525963"/>
          </a:xfrm>
          <a:noFill/>
        </p:spPr>
        <p:txBody>
          <a:bodyPr>
            <a:normAutofit fontScale="92500"/>
          </a:bodyPr>
          <a:lstStyle/>
          <a:p>
            <a:r>
              <a:rPr lang="en-US" dirty="0" smtClean="0"/>
              <a:t>Catechins influence intestinal and cell metabolism in several ways:</a:t>
            </a:r>
          </a:p>
          <a:p>
            <a:pPr lvl="1"/>
            <a:r>
              <a:rPr lang="en-US" dirty="0" smtClean="0"/>
              <a:t>Inhibiting intestinal lipases</a:t>
            </a:r>
          </a:p>
          <a:p>
            <a:pPr lvl="1"/>
            <a:r>
              <a:rPr lang="en-US" dirty="0" smtClean="0"/>
              <a:t>Decreasing fat absorption</a:t>
            </a:r>
          </a:p>
          <a:p>
            <a:pPr lvl="1"/>
            <a:r>
              <a:rPr lang="en-US" dirty="0" smtClean="0"/>
              <a:t>Increasing fat excretion</a:t>
            </a:r>
          </a:p>
          <a:p>
            <a:pPr lvl="1"/>
            <a:r>
              <a:rPr lang="en-US" dirty="0" smtClean="0"/>
              <a:t>Increasing uncoupling proteins</a:t>
            </a:r>
          </a:p>
          <a:p>
            <a:pPr lvl="1"/>
            <a:r>
              <a:rPr lang="en-US" dirty="0" smtClean="0"/>
              <a:t>Increasing </a:t>
            </a:r>
            <a:r>
              <a:rPr lang="en-US" dirty="0" err="1" smtClean="0"/>
              <a:t>thermogenesis</a:t>
            </a:r>
            <a:endParaRPr lang="en-US" dirty="0" smtClean="0"/>
          </a:p>
          <a:p>
            <a:pPr lvl="1"/>
            <a:r>
              <a:rPr lang="en-US" dirty="0" smtClean="0"/>
              <a:t>Decreasing </a:t>
            </a:r>
            <a:r>
              <a:rPr lang="en-US" dirty="0" err="1" smtClean="0"/>
              <a:t>lipogenic</a:t>
            </a:r>
            <a:r>
              <a:rPr lang="en-US" dirty="0" smtClean="0"/>
              <a:t> enzymes</a:t>
            </a:r>
          </a:p>
          <a:p>
            <a:pPr lvl="1"/>
            <a:r>
              <a:rPr lang="en-US" dirty="0" smtClean="0"/>
              <a:t>Suppressing appetite</a:t>
            </a:r>
          </a:p>
        </p:txBody>
      </p:sp>
      <p:pic>
        <p:nvPicPr>
          <p:cNvPr id="3075" name="Picture 3" descr="C:\Documents and Settings\KalickBA\Local Settings\Temporary Internet Files\Content.IE5\PAN55522\MC900440530[1].wmf"/>
          <p:cNvPicPr>
            <a:picLocks noChangeAspect="1" noChangeArrowheads="1"/>
          </p:cNvPicPr>
          <p:nvPr/>
        </p:nvPicPr>
        <p:blipFill>
          <a:blip r:embed="rId3" cstate="print"/>
          <a:srcRect/>
          <a:stretch>
            <a:fillRect/>
          </a:stretch>
        </p:blipFill>
        <p:spPr bwMode="auto">
          <a:xfrm>
            <a:off x="6400799" y="2286000"/>
            <a:ext cx="2552171" cy="3962400"/>
          </a:xfrm>
          <a:prstGeom prst="rect">
            <a:avLst/>
          </a:prstGeom>
          <a:noFill/>
        </p:spPr>
      </p:pic>
      <p:sp>
        <p:nvSpPr>
          <p:cNvPr id="4" name="Footer Placeholder 3"/>
          <p:cNvSpPr>
            <a:spLocks noGrp="1"/>
          </p:cNvSpPr>
          <p:nvPr>
            <p:ph type="ftr" sz="quarter" idx="11"/>
          </p:nvPr>
        </p:nvSpPr>
        <p:spPr/>
        <p:txBody>
          <a:bodyPr/>
          <a:lstStyle/>
          <a:p>
            <a:r>
              <a:rPr lang="en-US" smtClean="0"/>
              <a:t>PBRC 2011</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81200"/>
            <a:ext cx="7239000" cy="4038600"/>
          </a:xfrm>
          <a:noFill/>
        </p:spPr>
        <p:txBody>
          <a:bodyPr>
            <a:normAutofit/>
          </a:bodyPr>
          <a:lstStyle/>
          <a:p>
            <a:pPr>
              <a:buNone/>
            </a:pPr>
            <a:r>
              <a:rPr lang="en-US" dirty="0" smtClean="0"/>
              <a:t>Increased thermogenesis: </a:t>
            </a:r>
          </a:p>
          <a:p>
            <a:pPr lvl="1">
              <a:buNone/>
            </a:pPr>
            <a:r>
              <a:rPr lang="en-US" dirty="0" smtClean="0"/>
              <a:t>Green tea extract resulted in a significant (4%) increase in energy expenditure.</a:t>
            </a:r>
          </a:p>
          <a:p>
            <a:pPr lvl="1">
              <a:buNone/>
            </a:pPr>
            <a:r>
              <a:rPr lang="en-US" dirty="0" smtClean="0"/>
              <a:t>Caffeine in amounts equivalent to those found in green tea extract (50 mg) had no effect on energy expenditure of fat oxidation.</a:t>
            </a:r>
            <a:endParaRPr lang="en-US" dirty="0"/>
          </a:p>
        </p:txBody>
      </p:sp>
      <p:pic>
        <p:nvPicPr>
          <p:cNvPr id="38914" name="Picture 2" descr="C:\Documents and Settings\KalickBA\Local Settings\Temporary Internet Files\Content.IE5\VE088F73\MP900438937[1].jpg"/>
          <p:cNvPicPr>
            <a:picLocks noChangeAspect="1" noChangeArrowheads="1"/>
          </p:cNvPicPr>
          <p:nvPr/>
        </p:nvPicPr>
        <p:blipFill>
          <a:blip r:embed="rId3" cstate="print"/>
          <a:srcRect/>
          <a:stretch>
            <a:fillRect/>
          </a:stretch>
        </p:blipFill>
        <p:spPr bwMode="auto">
          <a:xfrm>
            <a:off x="6096000" y="5181600"/>
            <a:ext cx="1752600" cy="1170069"/>
          </a:xfrm>
          <a:prstGeom prst="rect">
            <a:avLst/>
          </a:prstGeom>
          <a:noFill/>
        </p:spPr>
      </p:pic>
      <p:sp>
        <p:nvSpPr>
          <p:cNvPr id="7" name="Title 1"/>
          <p:cNvSpPr>
            <a:spLocks noGrp="1"/>
          </p:cNvSpPr>
          <p:nvPr>
            <p:ph type="title"/>
          </p:nvPr>
        </p:nvSpPr>
        <p:spPr>
          <a:xfrm>
            <a:off x="457200" y="274638"/>
            <a:ext cx="8229600" cy="1143000"/>
          </a:xfrm>
        </p:spPr>
        <p:txBody>
          <a:bodyPr>
            <a:normAutofit/>
          </a:bodyPr>
          <a:lstStyle/>
          <a:p>
            <a:r>
              <a:rPr lang="en-US" dirty="0" smtClean="0">
                <a:latin typeface="Cooper Black" pitchFamily="18" charset="0"/>
              </a:rPr>
              <a:t>Green Tea and Weight Loss</a:t>
            </a:r>
            <a:endParaRPr lang="en-US" dirty="0">
              <a:latin typeface="Cooper Black" pitchFamily="18" charset="0"/>
            </a:endParaRPr>
          </a:p>
        </p:txBody>
      </p:sp>
      <p:sp>
        <p:nvSpPr>
          <p:cNvPr id="5" name="Footer Placeholder 4"/>
          <p:cNvSpPr>
            <a:spLocks noGrp="1"/>
          </p:cNvSpPr>
          <p:nvPr>
            <p:ph type="ftr" sz="quarter" idx="11"/>
          </p:nvPr>
        </p:nvSpPr>
        <p:spPr/>
        <p:txBody>
          <a:bodyPr/>
          <a:lstStyle/>
          <a:p>
            <a:r>
              <a:rPr lang="en-US" smtClean="0"/>
              <a:t>PBRC 2011</a:t>
            </a:r>
            <a:endParaRPr lang="en-US"/>
          </a:p>
        </p:txBody>
      </p:sp>
    </p:spTree>
  </p:cSld>
  <p:clrMapOvr>
    <a:masterClrMapping/>
  </p:clrMapOvr>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TotalTime>
  <Words>2144</Words>
  <Application>Microsoft Office PowerPoint</Application>
  <PresentationFormat>On-screen Show (4:3)</PresentationFormat>
  <Paragraphs>187</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Green Tea</vt:lpstr>
      <vt:lpstr>Types of tea</vt:lpstr>
      <vt:lpstr>Processing of teas</vt:lpstr>
      <vt:lpstr>Green Tea and Chronic Diseases</vt:lpstr>
      <vt:lpstr>Why is Green Tea Beneficial?</vt:lpstr>
      <vt:lpstr>EGCG</vt:lpstr>
      <vt:lpstr>Health Benefits of Green Tea</vt:lpstr>
      <vt:lpstr>Green Tea and Weight Loss</vt:lpstr>
      <vt:lpstr>Green Tea and Weight Loss</vt:lpstr>
      <vt:lpstr>Cardiovascular Disease</vt:lpstr>
      <vt:lpstr>Cardiovascular Disease</vt:lpstr>
      <vt:lpstr>Diabetes</vt:lpstr>
      <vt:lpstr>Cancer</vt:lpstr>
      <vt:lpstr>Tea Catechins and  Cancer Growth</vt:lpstr>
      <vt:lpstr>Dental Benefits</vt:lpstr>
      <vt:lpstr>Microbial Diseases</vt:lpstr>
      <vt:lpstr>Neurodegenerative Diseases</vt:lpstr>
      <vt:lpstr>Summary</vt:lpstr>
      <vt:lpstr>PowerPoint Presentation</vt:lpstr>
    </vt:vector>
  </TitlesOfParts>
  <Company>PBRC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KalickBA</dc:creator>
  <cp:lastModifiedBy>RoyHJ</cp:lastModifiedBy>
  <cp:revision>83</cp:revision>
  <dcterms:created xsi:type="dcterms:W3CDTF">2010-11-17T13:07:28Z</dcterms:created>
  <dcterms:modified xsi:type="dcterms:W3CDTF">2011-04-29T21:36:13Z</dcterms:modified>
</cp:coreProperties>
</file>