
<file path=[Content_Types].xml><?xml version="1.0" encoding="utf-8"?>
<Types xmlns="http://schemas.openxmlformats.org/package/2006/content-types">
  <Default Extension="png" ContentType="image/png"/>
  <Default Extension="BMP" ContentType="image/bmp"/>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62" r:id="rId4"/>
    <p:sldId id="258" r:id="rId5"/>
    <p:sldId id="259" r:id="rId6"/>
    <p:sldId id="260" r:id="rId7"/>
    <p:sldId id="261" r:id="rId8"/>
    <p:sldId id="263"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97" autoAdjust="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C94A4-687F-414A-AE69-C2FB62F735B8}" type="datetimeFigureOut">
              <a:rPr lang="en-US" smtClean="0"/>
              <a:t>4/29/2011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27BDC-5364-4492-96D0-F81C09CEFDAE}" type="slidenum">
              <a:rPr lang="en-US" smtClean="0"/>
              <a:t>‹#›</a:t>
            </a:fld>
            <a:endParaRPr lang="en-US"/>
          </a:p>
        </p:txBody>
      </p:sp>
    </p:spTree>
    <p:extLst>
      <p:ext uri="{BB962C8B-B14F-4D97-AF65-F5344CB8AC3E}">
        <p14:creationId xmlns:p14="http://schemas.microsoft.com/office/powerpoint/2010/main" val="409198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dirty="0" smtClean="0"/>
              <a:t>Blueberries are the common name for the group of flowering plants in the genus </a:t>
            </a:r>
            <a:r>
              <a:rPr lang="en-US" i="1" dirty="0" err="1" smtClean="0"/>
              <a:t>Vaccinium</a:t>
            </a:r>
            <a:r>
              <a:rPr lang="en-US" dirty="0" smtClean="0"/>
              <a:t>, section </a:t>
            </a:r>
            <a:r>
              <a:rPr lang="en-US" i="1" dirty="0" err="1" smtClean="0"/>
              <a:t>Cyanoccus</a:t>
            </a:r>
            <a:r>
              <a:rPr lang="en-US" i="1" dirty="0" smtClean="0"/>
              <a:t>.</a:t>
            </a:r>
            <a:endParaRPr lang="en-US" dirty="0" smtClean="0"/>
          </a:p>
          <a:p>
            <a:pPr>
              <a:buFont typeface="Wingdings" pitchFamily="2" charset="2"/>
              <a:buChar char="Ø"/>
            </a:pPr>
            <a:r>
              <a:rPr lang="en-US" dirty="0" smtClean="0"/>
              <a:t>The USDA reports that between the years of 1994 and 2003 that the annual US consumption of fresh blueberries rose about 1.6 times!</a:t>
            </a:r>
          </a:p>
          <a:p>
            <a:pPr>
              <a:buFont typeface="Wingdings" pitchFamily="2" charset="2"/>
              <a:buChar char="Ø"/>
            </a:pPr>
            <a:r>
              <a:rPr lang="en-US" dirty="0" smtClean="0"/>
              <a:t>This increased consumption is likely due to health benefits associated with regular blueberry consumption.  </a:t>
            </a:r>
          </a:p>
          <a:p>
            <a:pPr>
              <a:buFont typeface="Wingdings" pitchFamily="2" charset="2"/>
              <a:buChar char="Ø"/>
            </a:pPr>
            <a:r>
              <a:rPr lang="en-US" dirty="0" smtClean="0"/>
              <a:t>Blueberries have antioxidant compounds that may delay chronic diseases.</a:t>
            </a:r>
          </a:p>
          <a:p>
            <a:pPr>
              <a:buFont typeface="Wingdings" pitchFamily="2" charset="2"/>
              <a:buChar char="Ø"/>
            </a:pPr>
            <a:r>
              <a:rPr lang="en-US" dirty="0" smtClean="0"/>
              <a:t>Blueberries are used in jellies, jams, and pies.  They are baked into muffins and are an ingredient in many other snacks.</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2</a:t>
            </a:fld>
            <a:endParaRPr lang="en-US"/>
          </a:p>
        </p:txBody>
      </p:sp>
    </p:spTree>
    <p:extLst>
      <p:ext uri="{BB962C8B-B14F-4D97-AF65-F5344CB8AC3E}">
        <p14:creationId xmlns:p14="http://schemas.microsoft.com/office/powerpoint/2010/main" val="121258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sz="1200" dirty="0" smtClean="0"/>
              <a:t>Other sections in the genus, native to other parts of the world, like Europe, include other wild shrubs which produce edible berries, such as cranberries, bilberries, and cowberries.  These berries are also known for having important health benefits.</a:t>
            </a:r>
          </a:p>
          <a:p>
            <a:pPr>
              <a:buFont typeface="Wingdings" pitchFamily="2" charset="2"/>
              <a:buChar char="Ø"/>
            </a:pPr>
            <a:r>
              <a:rPr lang="en-US" sz="1200" dirty="0" smtClean="0"/>
              <a:t>Blueberries are both cultivated and picked wild.  In North America, </a:t>
            </a:r>
            <a:r>
              <a:rPr lang="en-US" sz="1200" i="1" dirty="0" err="1" smtClean="0"/>
              <a:t>Vaccinium</a:t>
            </a:r>
            <a:r>
              <a:rPr lang="en-US" sz="1200" i="1" dirty="0" smtClean="0"/>
              <a:t> </a:t>
            </a:r>
            <a:r>
              <a:rPr lang="en-US" sz="1200" i="1" dirty="0" err="1" smtClean="0"/>
              <a:t>Corymbosum</a:t>
            </a:r>
            <a:r>
              <a:rPr lang="en-US" sz="1200" dirty="0" smtClean="0"/>
              <a:t> (aka Northern </a:t>
            </a:r>
            <a:r>
              <a:rPr lang="en-US" sz="1200" dirty="0" err="1" smtClean="0"/>
              <a:t>Highbush</a:t>
            </a:r>
            <a:r>
              <a:rPr lang="en-US" sz="1200" dirty="0" smtClean="0"/>
              <a:t> Blueberry) is the most common cultivated species.</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3</a:t>
            </a:fld>
            <a:endParaRPr lang="en-US"/>
          </a:p>
        </p:txBody>
      </p:sp>
    </p:spTree>
    <p:extLst>
      <p:ext uri="{BB962C8B-B14F-4D97-AF65-F5344CB8AC3E}">
        <p14:creationId xmlns:p14="http://schemas.microsoft.com/office/powerpoint/2010/main" val="330026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Regular consumption of fruit and vegetables lowers the risk for developing heart disease due to their antioxidant properties.  </a:t>
            </a:r>
          </a:p>
          <a:p>
            <a:r>
              <a:rPr lang="en-US" sz="1200" dirty="0" smtClean="0"/>
              <a:t>Blueberries have the highest concentration of antioxidants.</a:t>
            </a:r>
          </a:p>
          <a:p>
            <a:r>
              <a:rPr lang="en-US" sz="1200" dirty="0" smtClean="0"/>
              <a:t>A daily intake of 250 grams of blueberries (about 1.5 cups) for 3 weeks reduced the  markers of oxidative stress in chronic smokers.  Blueberries were effective if they were consumed as a regular past of the diet, not if taken occasionally.</a:t>
            </a:r>
          </a:p>
          <a:p>
            <a:r>
              <a:rPr lang="en-US" sz="1200" dirty="0" smtClean="0"/>
              <a:t>Several animal studies show that it may be beneficial in inhibiting oral, breast, colon and prostate cancers.</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4</a:t>
            </a:fld>
            <a:endParaRPr lang="en-US"/>
          </a:p>
        </p:txBody>
      </p:sp>
    </p:spTree>
    <p:extLst>
      <p:ext uri="{BB962C8B-B14F-4D97-AF65-F5344CB8AC3E}">
        <p14:creationId xmlns:p14="http://schemas.microsoft.com/office/powerpoint/2010/main" val="176681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Phytochemicals, commonly referred to as phytonutrients, are naturally-occurring non-nutritive (not required in the diet like nutrients) constituents of fruits and vegetables.  They are said to be bioactive and are considered to have a beneficial effect on human health.</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6</a:t>
            </a:fld>
            <a:endParaRPr lang="en-US"/>
          </a:p>
        </p:txBody>
      </p:sp>
    </p:spTree>
    <p:extLst>
      <p:ext uri="{BB962C8B-B14F-4D97-AF65-F5344CB8AC3E}">
        <p14:creationId xmlns:p14="http://schemas.microsoft.com/office/powerpoint/2010/main" val="234942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Blueberries are used in jellies, jams and pies.  They are baked into muffins and are an ingredient in many other snacks and delicacies.</a:t>
            </a:r>
          </a:p>
          <a:p>
            <a:r>
              <a:rPr lang="en-US" dirty="0" smtClean="0"/>
              <a:t>A more recent use of blueberries includes blueberry juice, which has now entered the market and is considered a whole new category of juice on the beverage aisle.</a:t>
            </a:r>
          </a:p>
          <a:p>
            <a:r>
              <a:rPr lang="en-US" dirty="0" smtClean="0"/>
              <a:t>Blueberries have increasingly gained attention; USDA reports indicate that between the years of 1994 and 2003, annual US consumption of fresh blueberries rose approximately 1.6 times.</a:t>
            </a:r>
          </a:p>
          <a:p>
            <a:r>
              <a:rPr lang="en-US" dirty="0" smtClean="0"/>
              <a:t>This gain in attention is likely due to the increased recognition of the potential human health benefits of regular blueberry consumption.</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7</a:t>
            </a:fld>
            <a:endParaRPr lang="en-US"/>
          </a:p>
        </p:txBody>
      </p:sp>
    </p:spTree>
    <p:extLst>
      <p:ext uri="{BB962C8B-B14F-4D97-AF65-F5344CB8AC3E}">
        <p14:creationId xmlns:p14="http://schemas.microsoft.com/office/powerpoint/2010/main" val="338345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 </a:t>
            </a:r>
            <a:r>
              <a:rPr lang="en-US" dirty="0" smtClean="0"/>
              <a:t> Berry fruits, particularly blueberries, have been under recent investigation in regards to their role in cancer prevention. Several different cancers have been investigated, including oral, breast, colon and prostate cancers. </a:t>
            </a:r>
          </a:p>
          <a:p>
            <a:r>
              <a:rPr lang="en-US" dirty="0" smtClean="0"/>
              <a:t>Reporting the Studies </a:t>
            </a:r>
          </a:p>
          <a:p>
            <a:endParaRPr lang="en-US" dirty="0" smtClean="0"/>
          </a:p>
          <a:p>
            <a:r>
              <a:rPr lang="en-US" dirty="0" smtClean="0"/>
              <a:t>One study evaluating the ability of 6 different berry extracts (including blueberry extract) to inhibit the growth of human oral, breast, colon and prostate tumor cell lines at differing concentrations (25 to 200 </a:t>
            </a:r>
            <a:r>
              <a:rPr lang="en-US" dirty="0" err="1" smtClean="0"/>
              <a:t>μg</a:t>
            </a:r>
            <a:r>
              <a:rPr lang="en-US" dirty="0" smtClean="0"/>
              <a:t>/ml) found all extracts to be concentration dependent. The greater the concentration of berry extract, the greater the inhibition of cell proliferation in all cell lines observed, translating to lower risks for cancer. </a:t>
            </a:r>
          </a:p>
          <a:p>
            <a:endParaRPr lang="en-US" dirty="0" smtClean="0"/>
          </a:p>
          <a:p>
            <a:r>
              <a:rPr lang="en-US" dirty="0" smtClean="0"/>
              <a:t>Another in vitro study looked at the effects of 10 different extracts of fruits and berries on cell proliferation of colon cancer cells HT29 and breast cancer cells MCF-7. This study also found the effects of these extracts to be concentration dependent and noted that of the 10 extracts tested (at the highest concentration used), blueberry extract exhibited the greatest effects on colon cancer cells. </a:t>
            </a:r>
          </a:p>
          <a:p>
            <a:r>
              <a:rPr lang="en-US" dirty="0" smtClean="0"/>
              <a:t>In order to determine which component of blueberry extract is most responsible for these anticancer properties observed among several in vitro studies, one study separated blueberry extract based on phenolic compounds known to be present. This separation resulted in 4 different fractions: the </a:t>
            </a:r>
            <a:r>
              <a:rPr lang="en-US" dirty="0" err="1" smtClean="0"/>
              <a:t>flavanol</a:t>
            </a:r>
            <a:r>
              <a:rPr lang="en-US" dirty="0" smtClean="0"/>
              <a:t>, tannin, phenolic acid, and Anthocyanin fractions. Although all four fractions did show inhibition of cell proliferation, the Anthocyanin fractions were shown to be the strongest, inhibiting cancer cell proliferation at much lower concentrations than the other fractions. </a:t>
            </a:r>
          </a:p>
          <a:p>
            <a:endParaRPr lang="en-US" dirty="0" smtClean="0"/>
          </a:p>
          <a:p>
            <a:r>
              <a:rPr lang="en-US" dirty="0" smtClean="0"/>
              <a:t>**In vitro studies take place in an artificial environment outside of the living organism.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8</a:t>
            </a:fld>
            <a:endParaRPr lang="en-US"/>
          </a:p>
        </p:txBody>
      </p:sp>
    </p:spTree>
    <p:extLst>
      <p:ext uri="{BB962C8B-B14F-4D97-AF65-F5344CB8AC3E}">
        <p14:creationId xmlns:p14="http://schemas.microsoft.com/office/powerpoint/2010/main" val="129669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known that regular consumption of fruits and vegetables lowers the risk for developing heart disease. A study examined the effects of blueberry consumption in relation to heart disease risk. Participants (chronic cigarette smokers) consumed either 250 grams of blueberries a day for three weeks or one dose of 250 grams of fruit. Several markers of oxidative stress were examined along with a marker of antioxidant potential. A significant decrease in one marker of oxidative stress was found among those who consumed fruit on a daily basis but not in those with one dose. This suggests that in order to obtain the greatest level of benefits comes from regular consumption. </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9</a:t>
            </a:fld>
            <a:endParaRPr lang="en-US"/>
          </a:p>
        </p:txBody>
      </p:sp>
    </p:spTree>
    <p:extLst>
      <p:ext uri="{BB962C8B-B14F-4D97-AF65-F5344CB8AC3E}">
        <p14:creationId xmlns:p14="http://schemas.microsoft.com/office/powerpoint/2010/main" val="331949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consumption of blueberries is also believed to possibly play a role in delaying the development of neurodegenerative diseases, such as Alzheimer's disease. There have been several studies in laboratory animals that show promising results. </a:t>
            </a:r>
          </a:p>
          <a:p>
            <a:r>
              <a:rPr lang="en-US" dirty="0" smtClean="0"/>
              <a:t>One study fed blueberry extracts to laboratory animals for 8 weeks. After the 8-week feeding, the researchers noted a reversal of age-related deficits in both neuronal signaling and behavioral parameters. Although the researchers believed that the improvements seen were due to the polyphenols in the blueberry (BB) extract, it was not evident whether or not these phytonutrients entered the brain. </a:t>
            </a:r>
          </a:p>
          <a:p>
            <a:r>
              <a:rPr lang="en-US" dirty="0" smtClean="0"/>
              <a:t>A further study for 8-10 weeks on spatial learning and memory measures was repeated. Results showed that several anthocyanin were found in the brain and there was a positive relationship between spatial learning/memory and anthocyanin content of the cortex. Researchers concluded that the polyphenols can enter the brain. </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10</a:t>
            </a:fld>
            <a:endParaRPr lang="en-US"/>
          </a:p>
        </p:txBody>
      </p:sp>
    </p:spTree>
    <p:extLst>
      <p:ext uri="{BB962C8B-B14F-4D97-AF65-F5344CB8AC3E}">
        <p14:creationId xmlns:p14="http://schemas.microsoft.com/office/powerpoint/2010/main" val="44312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consumption of phenolic compounds in berries has also been suggested to play a role in gastrointestinal (GI) health. One study found that these compounds inhibited the growth of several intestinal pathogens, such as Salmonella and Staphylococcus. Another study examined the effect of six different berries (raspberries, straw-berries, cranberries, elderberries, blueberries, and bilberries) on inhibiting the growth of Helicobacter pylori. H pylori is a bacterial infection that can become serious if left untreated. It has the potential to progress to gastritis (irritation and inflammation of the lining of the stomach), peptic ulcer disease [PUD] (characterized by sores in the stomach or the duodenum) and possibly even stomach cancer later in life. This particular study was done in order to determine the effects of the berries alone and also in combination with a drug, clarithromycin, which H. pylori. H pylori can become resistant to clarithromycin. The study found that, when compared with the controls, all berries significantly inhibited growth of H. pylori, and that the berry extracts also increased the susceptibility of H. pylori to clarithromycin. </a:t>
            </a:r>
          </a:p>
          <a:p>
            <a:endParaRPr lang="en-US" dirty="0"/>
          </a:p>
        </p:txBody>
      </p:sp>
      <p:sp>
        <p:nvSpPr>
          <p:cNvPr id="4" name="Slide Number Placeholder 3"/>
          <p:cNvSpPr>
            <a:spLocks noGrp="1"/>
          </p:cNvSpPr>
          <p:nvPr>
            <p:ph type="sldNum" sz="quarter" idx="10"/>
          </p:nvPr>
        </p:nvSpPr>
        <p:spPr/>
        <p:txBody>
          <a:bodyPr/>
          <a:lstStyle/>
          <a:p>
            <a:fld id="{D0927BDC-5364-4492-96D0-F81C09CEFDAE}" type="slidenum">
              <a:rPr lang="en-US" smtClean="0"/>
              <a:t>11</a:t>
            </a:fld>
            <a:endParaRPr lang="en-US"/>
          </a:p>
        </p:txBody>
      </p:sp>
    </p:spTree>
    <p:extLst>
      <p:ext uri="{BB962C8B-B14F-4D97-AF65-F5344CB8AC3E}">
        <p14:creationId xmlns:p14="http://schemas.microsoft.com/office/powerpoint/2010/main" val="162956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95D0A-1FB9-4604-AD2A-9CB86C13B070}"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32468-8DF1-4B1E-899C-5EF13BA69045}"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FBA2B-DF2B-402B-BE53-D659B919209A}"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D2755-D165-4B40-A68A-8579362396E1}" type="datetime1">
              <a:rPr lang="en-US" smtClean="0"/>
              <a:t>4/29/2011</a:t>
            </a:fld>
            <a:endParaRPr lang="en-US"/>
          </a:p>
        </p:txBody>
      </p:sp>
      <p:sp>
        <p:nvSpPr>
          <p:cNvPr id="5" name="Footer Placeholder 4"/>
          <p:cNvSpPr>
            <a:spLocks noGrp="1"/>
          </p:cNvSpPr>
          <p:nvPr>
            <p:ph type="ftr" sz="quarter" idx="11"/>
          </p:nvPr>
        </p:nvSpPr>
        <p:spPr/>
        <p:txBody>
          <a:bodyPr/>
          <a:lstStyle/>
          <a:p>
            <a:r>
              <a:rPr lang="en-US" dirty="0" smtClean="0"/>
              <a:t>PBRC 2011</a:t>
            </a:r>
            <a:endParaRPr lang="en-US" dirty="0"/>
          </a:p>
        </p:txBody>
      </p:sp>
      <p:sp>
        <p:nvSpPr>
          <p:cNvPr id="6" name="Slide Number Placeholder 5"/>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5C2D0-BC5F-4FD5-86C8-D19DDDA06308}"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BDE285-F21D-4F0C-BABA-762EED49BC11}" type="datetime1">
              <a:rPr lang="en-US" smtClean="0"/>
              <a:t>4/29/2011</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198B5C-6D93-4EB6-A9EF-641D7C475649}" type="datetime1">
              <a:rPr lang="en-US" smtClean="0"/>
              <a:t>4/29/2011</a:t>
            </a:fld>
            <a:endParaRPr lang="en-US"/>
          </a:p>
        </p:txBody>
      </p:sp>
      <p:sp>
        <p:nvSpPr>
          <p:cNvPr id="8" name="Footer Placeholder 7"/>
          <p:cNvSpPr>
            <a:spLocks noGrp="1"/>
          </p:cNvSpPr>
          <p:nvPr>
            <p:ph type="ftr" sz="quarter" idx="11"/>
          </p:nvPr>
        </p:nvSpPr>
        <p:spPr/>
        <p:txBody>
          <a:bodyPr/>
          <a:lstStyle/>
          <a:p>
            <a:r>
              <a:rPr lang="en-US" smtClean="0"/>
              <a:t>PBRC 2011</a:t>
            </a:r>
            <a:endParaRPr lang="en-US"/>
          </a:p>
        </p:txBody>
      </p:sp>
      <p:sp>
        <p:nvSpPr>
          <p:cNvPr id="9" name="Slide Number Placeholder 8"/>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71696-67F2-457A-85FC-88AE2E678FD9}" type="datetime1">
              <a:rPr lang="en-US" smtClean="0"/>
              <a:t>4/29/2011</a:t>
            </a:fld>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DADC7-E43D-451F-9FFC-E321F65E98E4}" type="datetime1">
              <a:rPr lang="en-US" smtClean="0"/>
              <a:t>4/29/2011</a:t>
            </a:fld>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9F09A-3856-4129-A6C9-CBCD3136FC0B}" type="datetime1">
              <a:rPr lang="en-US" smtClean="0"/>
              <a:t>4/29/2011</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57F57-56C1-4AF2-AE39-B2F45BFD8B46}" type="datetime1">
              <a:rPr lang="en-US" smtClean="0"/>
              <a:t>4/29/2011</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06BA8A02-6949-4759-A365-525C21B32D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2D8BF-9698-4B23-AF22-8F3AE27CA896}" type="datetime1">
              <a:rPr lang="en-US" smtClean="0"/>
              <a:t>4/29/2011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PBRC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A8A02-6949-4759-A365-525C21B32D9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B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Documents and Settings\KalickBA\Local Settings\Temporary Internet Files\Content.IE5\9O09FCY1\MP900227602[1].jpg"/>
          <p:cNvPicPr>
            <a:picLocks noChangeAspect="1" noChangeArrowheads="1"/>
          </p:cNvPicPr>
          <p:nvPr/>
        </p:nvPicPr>
        <p:blipFill>
          <a:blip r:embed="rId2" cstate="print"/>
          <a:srcRect/>
          <a:stretch>
            <a:fillRect/>
          </a:stretch>
        </p:blipFill>
        <p:spPr bwMode="auto">
          <a:xfrm rot="5400000">
            <a:off x="5990844" y="3095244"/>
            <a:ext cx="5638800" cy="667512"/>
          </a:xfrm>
          <a:prstGeom prst="rect">
            <a:avLst/>
          </a:prstGeom>
          <a:noFill/>
        </p:spPr>
      </p:pic>
      <p:pic>
        <p:nvPicPr>
          <p:cNvPr id="6" name="Picture 3" descr="C:\Documents and Settings\KalickBA\Local Settings\Temporary Internet Files\Content.IE5\9O09FCY1\MP900227602[1].jpg"/>
          <p:cNvPicPr>
            <a:picLocks noChangeAspect="1" noChangeArrowheads="1"/>
          </p:cNvPicPr>
          <p:nvPr/>
        </p:nvPicPr>
        <p:blipFill>
          <a:blip r:embed="rId2" cstate="print"/>
          <a:srcRect/>
          <a:stretch>
            <a:fillRect/>
          </a:stretch>
        </p:blipFill>
        <p:spPr bwMode="auto">
          <a:xfrm rot="5400000">
            <a:off x="-2485644" y="3095244"/>
            <a:ext cx="5638800" cy="667512"/>
          </a:xfrm>
          <a:prstGeom prst="rect">
            <a:avLst/>
          </a:prstGeom>
          <a:noFill/>
        </p:spPr>
      </p:pic>
      <p:sp>
        <p:nvSpPr>
          <p:cNvPr id="2" name="Title 1"/>
          <p:cNvSpPr>
            <a:spLocks noGrp="1"/>
          </p:cNvSpPr>
          <p:nvPr>
            <p:ph type="ctrTitle"/>
          </p:nvPr>
        </p:nvSpPr>
        <p:spPr>
          <a:xfrm>
            <a:off x="685800" y="1981200"/>
            <a:ext cx="7772400" cy="1470025"/>
          </a:xfrm>
        </p:spPr>
        <p:txBody>
          <a:bodyPr>
            <a:normAutofit/>
          </a:bodyPr>
          <a:lstStyle/>
          <a:p>
            <a:r>
              <a:rPr lang="en-US" sz="8800" dirty="0" smtClean="0">
                <a:solidFill>
                  <a:srgbClr val="333399"/>
                </a:solidFill>
                <a:latin typeface="Cooper Black" pitchFamily="18" charset="0"/>
              </a:rPr>
              <a:t>Blueberries</a:t>
            </a:r>
            <a:endParaRPr lang="en-US" sz="8800" dirty="0">
              <a:solidFill>
                <a:srgbClr val="333399"/>
              </a:solidFill>
              <a:latin typeface="Cooper Black" pitchFamily="18" charset="0"/>
            </a:endParaRPr>
          </a:p>
        </p:txBody>
      </p:sp>
      <p:pic>
        <p:nvPicPr>
          <p:cNvPr id="1027" name="Picture 3" descr="C:\Documents and Settings\KalickBA\Local Settings\Temporary Internet Files\Content.IE5\9O09FCY1\MP900227602[1].jpg"/>
          <p:cNvPicPr>
            <a:picLocks noChangeAspect="1" noChangeArrowheads="1"/>
          </p:cNvPicPr>
          <p:nvPr/>
        </p:nvPicPr>
        <p:blipFill>
          <a:blip r:embed="rId2" cstate="print"/>
          <a:srcRect/>
          <a:stretch>
            <a:fillRect/>
          </a:stretch>
        </p:blipFill>
        <p:spPr bwMode="auto">
          <a:xfrm>
            <a:off x="0" y="0"/>
            <a:ext cx="4572000" cy="667512"/>
          </a:xfrm>
          <a:prstGeom prst="rect">
            <a:avLst/>
          </a:prstGeom>
          <a:noFill/>
        </p:spPr>
      </p:pic>
      <p:pic>
        <p:nvPicPr>
          <p:cNvPr id="5" name="Picture 3" descr="C:\Documents and Settings\KalickBA\Local Settings\Temporary Internet Files\Content.IE5\9O09FCY1\MP900227602[1].jpg"/>
          <p:cNvPicPr>
            <a:picLocks noChangeAspect="1" noChangeArrowheads="1"/>
          </p:cNvPicPr>
          <p:nvPr/>
        </p:nvPicPr>
        <p:blipFill>
          <a:blip r:embed="rId2" cstate="print"/>
          <a:srcRect/>
          <a:stretch>
            <a:fillRect/>
          </a:stretch>
        </p:blipFill>
        <p:spPr bwMode="auto">
          <a:xfrm>
            <a:off x="4572000" y="0"/>
            <a:ext cx="4572000" cy="667512"/>
          </a:xfrm>
          <a:prstGeom prst="rect">
            <a:avLst/>
          </a:prstGeom>
          <a:noFill/>
        </p:spPr>
      </p:pic>
      <p:pic>
        <p:nvPicPr>
          <p:cNvPr id="7" name="Picture 3" descr="C:\Documents and Settings\KalickBA\Local Settings\Temporary Internet Files\Content.IE5\9O09FCY1\MP900227602[1].jpg"/>
          <p:cNvPicPr>
            <a:picLocks noChangeAspect="1" noChangeArrowheads="1"/>
          </p:cNvPicPr>
          <p:nvPr/>
        </p:nvPicPr>
        <p:blipFill>
          <a:blip r:embed="rId2" cstate="print"/>
          <a:srcRect/>
          <a:stretch>
            <a:fillRect/>
          </a:stretch>
        </p:blipFill>
        <p:spPr bwMode="auto">
          <a:xfrm>
            <a:off x="0" y="6190488"/>
            <a:ext cx="4572000" cy="667512"/>
          </a:xfrm>
          <a:prstGeom prst="rect">
            <a:avLst/>
          </a:prstGeom>
          <a:noFill/>
        </p:spPr>
      </p:pic>
      <p:pic>
        <p:nvPicPr>
          <p:cNvPr id="8" name="Picture 3" descr="C:\Documents and Settings\KalickBA\Local Settings\Temporary Internet Files\Content.IE5\9O09FCY1\MP900227602[1].jpg"/>
          <p:cNvPicPr>
            <a:picLocks noChangeAspect="1" noChangeArrowheads="1"/>
          </p:cNvPicPr>
          <p:nvPr/>
        </p:nvPicPr>
        <p:blipFill>
          <a:blip r:embed="rId2" cstate="print"/>
          <a:srcRect/>
          <a:stretch>
            <a:fillRect/>
          </a:stretch>
        </p:blipFill>
        <p:spPr bwMode="auto">
          <a:xfrm>
            <a:off x="4572000" y="6190488"/>
            <a:ext cx="4572000" cy="667512"/>
          </a:xfrm>
          <a:prstGeom prst="rect">
            <a:avLst/>
          </a:prstGeom>
          <a:noFill/>
        </p:spPr>
      </p:pic>
      <p:pic>
        <p:nvPicPr>
          <p:cNvPr id="1030" name="Picture 6" descr="C:\Documents and Settings\KalickBA\Local Settings\Temporary Internet Files\Content.IE5\2F2JED3Q\MC900436901[1].png"/>
          <p:cNvPicPr>
            <a:picLocks noChangeAspect="1" noChangeArrowheads="1"/>
          </p:cNvPicPr>
          <p:nvPr/>
        </p:nvPicPr>
        <p:blipFill>
          <a:blip r:embed="rId3" cstate="print"/>
          <a:srcRect/>
          <a:stretch>
            <a:fillRect/>
          </a:stretch>
        </p:blipFill>
        <p:spPr bwMode="auto">
          <a:xfrm>
            <a:off x="3657600" y="3657600"/>
            <a:ext cx="1943100" cy="19431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oper Black" pitchFamily="18" charset="0"/>
              </a:rPr>
              <a:t>Alzheimer’s Risk</a:t>
            </a:r>
            <a:endParaRPr lang="en-US" dirty="0">
              <a:latin typeface="Cooper Black" pitchFamily="18" charset="0"/>
            </a:endParaRPr>
          </a:p>
        </p:txBody>
      </p:sp>
      <p:sp>
        <p:nvSpPr>
          <p:cNvPr id="5" name="Content Placeholder 4"/>
          <p:cNvSpPr>
            <a:spLocks noGrp="1"/>
          </p:cNvSpPr>
          <p:nvPr>
            <p:ph idx="1"/>
          </p:nvPr>
        </p:nvSpPr>
        <p:spPr>
          <a:xfrm>
            <a:off x="762000" y="1943100"/>
            <a:ext cx="3505200" cy="3352800"/>
          </a:xfrm>
          <a:solidFill>
            <a:schemeClr val="bg1">
              <a:alpha val="55000"/>
            </a:schemeClr>
          </a:solidFill>
        </p:spPr>
        <p:txBody>
          <a:bodyPr>
            <a:normAutofit fontScale="70000" lnSpcReduction="20000"/>
          </a:bodyPr>
          <a:lstStyle/>
          <a:p>
            <a:r>
              <a:rPr lang="en-US" dirty="0" smtClean="0"/>
              <a:t>The development of neurodegenerative diseases, such as Alzheimer's disease may be reduced with blueberry intake. </a:t>
            </a:r>
          </a:p>
          <a:p>
            <a:r>
              <a:rPr lang="en-US" dirty="0" smtClean="0"/>
              <a:t>This may be due to the colorful compounds in blueberries called </a:t>
            </a:r>
            <a:r>
              <a:rPr lang="en-US" dirty="0" err="1" smtClean="0"/>
              <a:t>anthocyanins</a:t>
            </a:r>
            <a:r>
              <a:rPr lang="en-US" dirty="0" smtClean="0"/>
              <a:t> that can enter the brain.</a:t>
            </a:r>
            <a:endParaRPr lang="en-US" dirty="0"/>
          </a:p>
        </p:txBody>
      </p:sp>
      <p:sp>
        <p:nvSpPr>
          <p:cNvPr id="3" name="Footer Placeholder 2"/>
          <p:cNvSpPr>
            <a:spLocks noGrp="1"/>
          </p:cNvSpPr>
          <p:nvPr>
            <p:ph type="ftr" sz="quarter" idx="11"/>
          </p:nvPr>
        </p:nvSpPr>
        <p:spPr/>
        <p:txBody>
          <a:bodyPr/>
          <a:lstStyle/>
          <a:p>
            <a:r>
              <a:rPr lang="en-US" smtClean="0"/>
              <a:t>PBRC 2011</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76400"/>
            <a:ext cx="2857500" cy="1905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810000"/>
            <a:ext cx="2895600" cy="1930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143000"/>
          </a:xfrm>
        </p:spPr>
        <p:txBody>
          <a:bodyPr/>
          <a:lstStyle/>
          <a:p>
            <a:r>
              <a:rPr lang="en-US" dirty="0" smtClean="0">
                <a:latin typeface="Cooper Black" pitchFamily="18" charset="0"/>
              </a:rPr>
              <a:t>GI Health</a:t>
            </a:r>
            <a:endParaRPr lang="en-US" dirty="0">
              <a:latin typeface="Cooper Black" pitchFamily="18" charset="0"/>
            </a:endParaRPr>
          </a:p>
        </p:txBody>
      </p:sp>
      <p:pic>
        <p:nvPicPr>
          <p:cNvPr id="23554" name="Picture 2" descr="C:\Documents and Settings\KalickBA\Local Settings\Temporary Internet Files\Content.IE5\9O09FCY1\MC900001143[1].wmf"/>
          <p:cNvPicPr>
            <a:picLocks noGrp="1" noChangeAspect="1" noChangeArrowheads="1"/>
          </p:cNvPicPr>
          <p:nvPr>
            <p:ph idx="1"/>
          </p:nvPr>
        </p:nvPicPr>
        <p:blipFill>
          <a:blip r:embed="rId3" cstate="print"/>
          <a:srcRect/>
          <a:stretch>
            <a:fillRect/>
          </a:stretch>
        </p:blipFill>
        <p:spPr bwMode="auto">
          <a:xfrm>
            <a:off x="152400" y="2438400"/>
            <a:ext cx="1981200" cy="2857688"/>
          </a:xfrm>
          <a:prstGeom prst="rect">
            <a:avLst/>
          </a:prstGeom>
          <a:noFill/>
        </p:spPr>
      </p:pic>
      <p:sp>
        <p:nvSpPr>
          <p:cNvPr id="7" name="TextBox 6"/>
          <p:cNvSpPr txBox="1"/>
          <p:nvPr/>
        </p:nvSpPr>
        <p:spPr>
          <a:xfrm>
            <a:off x="3733800" y="1447800"/>
            <a:ext cx="3886200" cy="4154984"/>
          </a:xfrm>
          <a:prstGeom prst="rect">
            <a:avLst/>
          </a:prstGeom>
          <a:solidFill>
            <a:schemeClr val="bg1">
              <a:alpha val="55000"/>
            </a:schemeClr>
          </a:solidFill>
        </p:spPr>
        <p:txBody>
          <a:bodyPr wrap="square" rtlCol="0">
            <a:spAutoFit/>
          </a:bodyPr>
          <a:lstStyle/>
          <a:p>
            <a:r>
              <a:rPr lang="en-US" sz="2400" dirty="0" smtClean="0"/>
              <a:t>Many compounds in berries have been found to inhibit the growth of several intestinal pathogens, such as Salmonella, Staphylococcus and Helicobacter pylori. Blueberry extracts also increased the susceptibility of H. pylori to clarithromycin, a medication used for the treatment of ulcers.</a:t>
            </a:r>
            <a:endParaRPr lang="en-US" sz="2400" dirty="0"/>
          </a:p>
        </p:txBody>
      </p:sp>
      <p:sp>
        <p:nvSpPr>
          <p:cNvPr id="3" name="Footer Placeholder 2"/>
          <p:cNvSpPr>
            <a:spLocks noGrp="1"/>
          </p:cNvSpPr>
          <p:nvPr>
            <p:ph type="ftr" sz="quarter" idx="11"/>
          </p:nvPr>
        </p:nvSpPr>
        <p:spPr/>
        <p:txBody>
          <a:bodyPr/>
          <a:lstStyle/>
          <a:p>
            <a:r>
              <a:rPr lang="en-US" smtClean="0"/>
              <a:t>PBRC 2011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981200"/>
            <a:ext cx="5176520" cy="4154984"/>
          </a:xfrm>
          <a:prstGeom prst="rect">
            <a:avLst/>
          </a:prstGeom>
          <a:solidFill>
            <a:schemeClr val="bg1">
              <a:alpha val="53000"/>
            </a:schemeClr>
          </a:solidFill>
        </p:spPr>
        <p:txBody>
          <a:bodyPr wrap="square">
            <a:spAutoFit/>
          </a:bodyPr>
          <a:lstStyle/>
          <a:p>
            <a:r>
              <a:rPr lang="en-US" sz="1100" b="1" dirty="0" smtClean="0"/>
              <a:t>Mission:</a:t>
            </a:r>
            <a:endParaRPr lang="en-US" sz="1100" dirty="0" smtClean="0"/>
          </a:p>
          <a:p>
            <a:r>
              <a:rPr lang="en-US" sz="1100" dirty="0" smtClean="0"/>
              <a:t>To promote healthier lives through research and education in nutrition and preventive medicine. </a:t>
            </a:r>
          </a:p>
          <a:p>
            <a:r>
              <a:rPr lang="en-US" sz="1100" dirty="0" smtClean="0"/>
              <a:t> </a:t>
            </a:r>
          </a:p>
          <a:p>
            <a:r>
              <a:rPr lang="en-US" sz="1100" dirty="0" smtClean="0"/>
              <a:t>The Pennington Center has several research areas, including:</a:t>
            </a:r>
          </a:p>
          <a:p>
            <a:r>
              <a:rPr lang="en-US" sz="1100" dirty="0" smtClean="0"/>
              <a:t>Clinical Obesity Research</a:t>
            </a:r>
          </a:p>
          <a:p>
            <a:r>
              <a:rPr lang="en-US" sz="1100" dirty="0" smtClean="0"/>
              <a:t>Experimental Obesity</a:t>
            </a:r>
          </a:p>
          <a:p>
            <a:r>
              <a:rPr lang="en-US" sz="1100" dirty="0" smtClean="0"/>
              <a:t>Functional Foods</a:t>
            </a:r>
          </a:p>
          <a:p>
            <a:r>
              <a:rPr lang="en-US" sz="1100" dirty="0" smtClean="0"/>
              <a:t>Health and Performance Enhancement</a:t>
            </a:r>
          </a:p>
          <a:p>
            <a:r>
              <a:rPr lang="en-US" sz="1100" dirty="0" smtClean="0"/>
              <a:t>Nutrition and Chronic Diseases</a:t>
            </a:r>
          </a:p>
          <a:p>
            <a:r>
              <a:rPr lang="en-US" sz="1100" dirty="0" smtClean="0"/>
              <a:t>Nutrition and the Brain</a:t>
            </a:r>
          </a:p>
          <a:p>
            <a:r>
              <a:rPr lang="en-US" sz="1100" dirty="0" smtClean="0"/>
              <a:t>Dementia, Alzheimer’s and healthy aging</a:t>
            </a:r>
          </a:p>
          <a:p>
            <a:r>
              <a:rPr lang="en-US" sz="1100" dirty="0" smtClean="0"/>
              <a:t>Diet, exercise, weight loss and weight loss maintenance</a:t>
            </a:r>
          </a:p>
          <a:p>
            <a:endParaRPr lang="en-US" sz="1100" dirty="0" smtClean="0"/>
          </a:p>
          <a:p>
            <a:r>
              <a:rPr lang="en-US" sz="1100" dirty="0" smtClean="0"/>
              <a:t>The research fostered in these areas can have a profound impact on healthy living and on the prevention of common chronic diseases, such as heart disease, cancer, diabetes, hypertension and osteoporosis. </a:t>
            </a:r>
          </a:p>
          <a:p>
            <a:r>
              <a:rPr lang="en-US" sz="1100" dirty="0" smtClean="0"/>
              <a:t>The Division of Education provides education and information to the scientific community and the public about research findings, training programs and research areas, and coordinates educational events for the public on various health issues.</a:t>
            </a:r>
          </a:p>
          <a:p>
            <a:r>
              <a:rPr lang="en-US" sz="1100" dirty="0" smtClean="0"/>
              <a:t>We invite people of all ages and backgrounds to participate in the exciting research studies being conducted at </a:t>
            </a:r>
            <a:r>
              <a:rPr lang="en-US" sz="1100" smtClean="0"/>
              <a:t>the Pennington</a:t>
            </a:r>
            <a:r>
              <a:rPr lang="en-US" sz="1100" dirty="0" smtClean="0"/>
              <a:t> Center in Baton Rouge, Louisiana. If you would like to take part, visit the clinical trials web page at www.pbrc.edu or call (225) 763-3000.</a:t>
            </a:r>
            <a:endParaRPr lang="en-US" sz="1100" dirty="0"/>
          </a:p>
        </p:txBody>
      </p:sp>
      <p:sp>
        <p:nvSpPr>
          <p:cNvPr id="5" name="Rectangle 4"/>
          <p:cNvSpPr/>
          <p:nvPr/>
        </p:nvSpPr>
        <p:spPr>
          <a:xfrm>
            <a:off x="685800" y="2971800"/>
            <a:ext cx="3276600" cy="2031325"/>
          </a:xfrm>
          <a:prstGeom prst="rect">
            <a:avLst/>
          </a:prstGeom>
        </p:spPr>
        <p:txBody>
          <a:bodyPr wrap="square">
            <a:spAutoFit/>
          </a:bodyPr>
          <a:lstStyle/>
          <a:p>
            <a:r>
              <a:rPr lang="en-US" b="1" dirty="0" smtClean="0">
                <a:latin typeface="Palatino Linotype" pitchFamily="18" charset="0"/>
              </a:rPr>
              <a:t>Authors:</a:t>
            </a:r>
          </a:p>
          <a:p>
            <a:r>
              <a:rPr lang="en-US" dirty="0" smtClean="0">
                <a:latin typeface="Palatino Linotype" pitchFamily="18" charset="0"/>
              </a:rPr>
              <a:t>Beth Kalicki</a:t>
            </a:r>
          </a:p>
          <a:p>
            <a:r>
              <a:rPr lang="en-US" dirty="0" smtClean="0">
                <a:latin typeface="Palatino Linotype" pitchFamily="18" charset="0"/>
              </a:rPr>
              <a:t>Heli Roy, PhD, RD</a:t>
            </a:r>
          </a:p>
          <a:p>
            <a:endParaRPr lang="en-US" dirty="0" smtClean="0">
              <a:latin typeface="Palatino Linotype" pitchFamily="18" charset="0"/>
            </a:endParaRPr>
          </a:p>
          <a:p>
            <a:r>
              <a:rPr lang="en-US" b="1" dirty="0" smtClean="0">
                <a:latin typeface="Palatino Linotype" pitchFamily="18" charset="0"/>
              </a:rPr>
              <a:t>Division of Education</a:t>
            </a:r>
            <a:r>
              <a:rPr lang="en-US" dirty="0" smtClean="0">
                <a:latin typeface="Palatino Linotype" pitchFamily="18" charset="0"/>
              </a:rPr>
              <a:t/>
            </a:r>
            <a:br>
              <a:rPr lang="en-US" dirty="0" smtClean="0">
                <a:latin typeface="Palatino Linotype" pitchFamily="18" charset="0"/>
              </a:rPr>
            </a:br>
            <a:r>
              <a:rPr lang="en-US" b="1" dirty="0" smtClean="0">
                <a:latin typeface="Palatino Linotype" pitchFamily="18" charset="0"/>
              </a:rPr>
              <a:t>Pennington Biomedical Research Center</a:t>
            </a:r>
            <a:endParaRPr lang="en-US" dirty="0"/>
          </a:p>
        </p:txBody>
      </p:sp>
      <p:pic>
        <p:nvPicPr>
          <p:cNvPr id="6" name="Picture 5" descr="pennington picture.jpg"/>
          <p:cNvPicPr>
            <a:picLocks noChangeAspect="1"/>
          </p:cNvPicPr>
          <p:nvPr/>
        </p:nvPicPr>
        <p:blipFill>
          <a:blip r:embed="rId2" cstate="print"/>
          <a:stretch>
            <a:fillRect/>
          </a:stretch>
        </p:blipFill>
        <p:spPr>
          <a:xfrm>
            <a:off x="838200" y="304800"/>
            <a:ext cx="7429500" cy="1397000"/>
          </a:xfrm>
          <a:prstGeom prst="rect">
            <a:avLst/>
          </a:prstGeom>
        </p:spPr>
      </p:pic>
      <p:sp>
        <p:nvSpPr>
          <p:cNvPr id="2" name="Footer Placeholder 1"/>
          <p:cNvSpPr>
            <a:spLocks noGrp="1"/>
          </p:cNvSpPr>
          <p:nvPr>
            <p:ph type="ftr" sz="quarter" idx="11"/>
          </p:nvPr>
        </p:nvSpPr>
        <p:spPr/>
        <p:txBody>
          <a:bodyPr/>
          <a:lstStyle/>
          <a:p>
            <a:r>
              <a:rPr lang="en-US" smtClean="0"/>
              <a:t>PBRC 2011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lumMod val="75000"/>
                  </a:schemeClr>
                </a:solidFill>
              </a:rPr>
              <a:t>True Blue Facts</a:t>
            </a:r>
            <a:endParaRPr lang="en-US" b="1" i="1" dirty="0">
              <a:solidFill>
                <a:schemeClr val="accent1">
                  <a:lumMod val="75000"/>
                </a:schemeClr>
              </a:solidFill>
            </a:endParaRPr>
          </a:p>
        </p:txBody>
      </p:sp>
      <p:sp>
        <p:nvSpPr>
          <p:cNvPr id="5" name="TextBox 4"/>
          <p:cNvSpPr txBox="1"/>
          <p:nvPr/>
        </p:nvSpPr>
        <p:spPr>
          <a:xfrm>
            <a:off x="5105400" y="1752600"/>
            <a:ext cx="3352800" cy="2590800"/>
          </a:xfrm>
          <a:prstGeom prst="rect">
            <a:avLst/>
          </a:prstGeom>
          <a:noFill/>
        </p:spPr>
        <p:txBody>
          <a:bodyPr wrap="square" rtlCol="0">
            <a:spAutoFit/>
          </a:bodyPr>
          <a:lstStyle/>
          <a:p>
            <a:pPr>
              <a:buFont typeface="Wingdings" pitchFamily="2" charset="2"/>
              <a:buChar char="Ø"/>
            </a:pPr>
            <a:r>
              <a:rPr lang="en-US" dirty="0" smtClean="0"/>
              <a:t>Genus </a:t>
            </a:r>
            <a:r>
              <a:rPr lang="en-US" i="1" dirty="0" err="1" smtClean="0"/>
              <a:t>Vaccinium</a:t>
            </a:r>
            <a:r>
              <a:rPr lang="en-US" dirty="0" smtClean="0"/>
              <a:t>, section </a:t>
            </a:r>
            <a:r>
              <a:rPr lang="en-US" i="1" dirty="0" err="1" smtClean="0"/>
              <a:t>Cyanoccus</a:t>
            </a:r>
            <a:r>
              <a:rPr lang="en-US" i="1" dirty="0" smtClean="0"/>
              <a:t>.</a:t>
            </a:r>
            <a:endParaRPr lang="en-US" dirty="0" smtClean="0"/>
          </a:p>
          <a:p>
            <a:pPr>
              <a:buFont typeface="Wingdings" pitchFamily="2" charset="2"/>
              <a:buChar char="Ø"/>
            </a:pPr>
            <a:r>
              <a:rPr lang="en-US" dirty="0" smtClean="0"/>
              <a:t>Blueberries have many health benefits.  </a:t>
            </a:r>
          </a:p>
          <a:p>
            <a:pPr>
              <a:buFont typeface="Wingdings" pitchFamily="2" charset="2"/>
              <a:buChar char="Ø"/>
            </a:pPr>
            <a:r>
              <a:rPr lang="en-US" dirty="0" smtClean="0"/>
              <a:t>Blueberries have antioxidant compounds that may delay chronic diseases.</a:t>
            </a:r>
          </a:p>
          <a:p>
            <a:pPr>
              <a:buFont typeface="Wingdings" pitchFamily="2" charset="2"/>
              <a:buChar char="Ø"/>
            </a:pPr>
            <a:r>
              <a:rPr lang="en-US" dirty="0" smtClean="0"/>
              <a:t>Blueberries are eaten fresh and are used in cooking.</a:t>
            </a:r>
            <a:endParaRPr lang="en-US" dirty="0"/>
          </a:p>
        </p:txBody>
      </p:sp>
      <p:sp>
        <p:nvSpPr>
          <p:cNvPr id="3" name="Footer Placeholder 2"/>
          <p:cNvSpPr>
            <a:spLocks noGrp="1"/>
          </p:cNvSpPr>
          <p:nvPr>
            <p:ph type="ftr" sz="quarter" idx="11"/>
          </p:nvPr>
        </p:nvSpPr>
        <p:spPr/>
        <p:txBody>
          <a:bodyPr/>
          <a:lstStyle/>
          <a:p>
            <a:r>
              <a:rPr lang="en-US" smtClean="0"/>
              <a:t>PBRC 2011</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2209800"/>
            <a:ext cx="3012101" cy="249708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lumMod val="75000"/>
                  </a:schemeClr>
                </a:solidFill>
              </a:rPr>
              <a:t>True Blue Facts Cont’d</a:t>
            </a:r>
            <a:endParaRPr lang="en-US" b="1" i="1" dirty="0">
              <a:solidFill>
                <a:schemeClr val="accent1">
                  <a:lumMod val="75000"/>
                </a:schemeClr>
              </a:solidFill>
            </a:endParaRPr>
          </a:p>
        </p:txBody>
      </p:sp>
      <p:sp>
        <p:nvSpPr>
          <p:cNvPr id="5" name="TextBox 4"/>
          <p:cNvSpPr txBox="1"/>
          <p:nvPr/>
        </p:nvSpPr>
        <p:spPr>
          <a:xfrm>
            <a:off x="5257800" y="2438400"/>
            <a:ext cx="3352800" cy="1631216"/>
          </a:xfrm>
          <a:prstGeom prst="rect">
            <a:avLst/>
          </a:prstGeom>
          <a:noFill/>
        </p:spPr>
        <p:txBody>
          <a:bodyPr wrap="square" rtlCol="0">
            <a:spAutoFit/>
          </a:bodyPr>
          <a:lstStyle/>
          <a:p>
            <a:pPr>
              <a:buFont typeface="Wingdings" pitchFamily="2" charset="2"/>
              <a:buChar char="Ø"/>
            </a:pPr>
            <a:r>
              <a:rPr lang="en-US" sz="2000" dirty="0" smtClean="0"/>
              <a:t>Blueberries are related to cranberries, bilberries, and cowberries.  </a:t>
            </a:r>
          </a:p>
          <a:p>
            <a:pPr>
              <a:buFont typeface="Wingdings" pitchFamily="2" charset="2"/>
              <a:buChar char="Ø"/>
            </a:pPr>
            <a:r>
              <a:rPr lang="en-US" sz="2000" dirty="0" smtClean="0"/>
              <a:t>Blueberries are both cultivated and picked wild.  </a:t>
            </a:r>
            <a:endParaRPr lang="en-US" sz="2000" dirty="0"/>
          </a:p>
        </p:txBody>
      </p:sp>
      <p:pic>
        <p:nvPicPr>
          <p:cNvPr id="18435" name="Picture 3" descr="C:\Documents and Settings\KalickBA\Local Settings\Temporary Internet Files\Content.IE5\98009FIQ\MP900382805[1].jpg"/>
          <p:cNvPicPr>
            <a:picLocks noChangeAspect="1" noChangeArrowheads="1"/>
          </p:cNvPicPr>
          <p:nvPr/>
        </p:nvPicPr>
        <p:blipFill>
          <a:blip r:embed="rId3" cstate="print"/>
          <a:srcRect/>
          <a:stretch>
            <a:fillRect/>
          </a:stretch>
        </p:blipFill>
        <p:spPr bwMode="auto">
          <a:xfrm>
            <a:off x="0" y="1828800"/>
            <a:ext cx="4876800" cy="3712029"/>
          </a:xfrm>
          <a:prstGeom prst="rect">
            <a:avLst/>
          </a:prstGeom>
          <a:noFill/>
        </p:spPr>
      </p:pic>
      <p:sp>
        <p:nvSpPr>
          <p:cNvPr id="3" name="Footer Placeholder 2"/>
          <p:cNvSpPr>
            <a:spLocks noGrp="1"/>
          </p:cNvSpPr>
          <p:nvPr>
            <p:ph type="ftr" sz="quarter" idx="11"/>
          </p:nvPr>
        </p:nvSpPr>
        <p:spPr/>
        <p:txBody>
          <a:bodyPr/>
          <a:lstStyle/>
          <a:p>
            <a:r>
              <a:rPr lang="en-US" smtClean="0"/>
              <a:t>PBRC 2011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876800" y="2438400"/>
            <a:ext cx="39624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i="1" u="sng" dirty="0" smtClean="0">
                <a:solidFill>
                  <a:schemeClr val="accent1">
                    <a:lumMod val="75000"/>
                  </a:schemeClr>
                </a:solidFill>
                <a:latin typeface="Elephant" pitchFamily="18" charset="0"/>
              </a:rPr>
              <a:t>Research</a:t>
            </a:r>
            <a:endParaRPr lang="en-US" i="1" u="sng" dirty="0">
              <a:solidFill>
                <a:schemeClr val="accent1">
                  <a:lumMod val="75000"/>
                </a:schemeClr>
              </a:solidFill>
              <a:latin typeface="Elephant" pitchFamily="18" charset="0"/>
            </a:endParaRPr>
          </a:p>
        </p:txBody>
      </p:sp>
      <p:sp>
        <p:nvSpPr>
          <p:cNvPr id="6" name="Content Placeholder 5"/>
          <p:cNvSpPr>
            <a:spLocks noGrp="1"/>
          </p:cNvSpPr>
          <p:nvPr>
            <p:ph idx="1"/>
          </p:nvPr>
        </p:nvSpPr>
        <p:spPr>
          <a:xfrm>
            <a:off x="762000" y="1752600"/>
            <a:ext cx="4038600" cy="3581400"/>
          </a:xfrm>
        </p:spPr>
        <p:txBody>
          <a:bodyPr>
            <a:noAutofit/>
          </a:bodyPr>
          <a:lstStyle/>
          <a:p>
            <a:r>
              <a:rPr lang="en-US" sz="2150" dirty="0" smtClean="0"/>
              <a:t>Blueberries have the highest concentration of antioxidants.</a:t>
            </a:r>
          </a:p>
          <a:p>
            <a:r>
              <a:rPr lang="en-US" sz="2150" dirty="0" smtClean="0"/>
              <a:t>Reduce the  markers of oxidative stress in chronic smokers. </a:t>
            </a:r>
          </a:p>
          <a:p>
            <a:r>
              <a:rPr lang="en-US" sz="2150" dirty="0"/>
              <a:t>A</a:t>
            </a:r>
            <a:r>
              <a:rPr lang="en-US" sz="2150" dirty="0" smtClean="0"/>
              <a:t>re beneficial in inhibiting oral, breast, colon and prostate cancers.</a:t>
            </a:r>
            <a:endParaRPr lang="en-US" sz="2150" dirty="0"/>
          </a:p>
        </p:txBody>
      </p:sp>
      <p:sp>
        <p:nvSpPr>
          <p:cNvPr id="3" name="Footer Placeholder 2"/>
          <p:cNvSpPr>
            <a:spLocks noGrp="1"/>
          </p:cNvSpPr>
          <p:nvPr>
            <p:ph type="ftr" sz="quarter" idx="11"/>
          </p:nvPr>
        </p:nvSpPr>
        <p:spPr/>
        <p:txBody>
          <a:bodyPr/>
          <a:lstStyle/>
          <a:p>
            <a:r>
              <a:rPr lang="en-US" smtClean="0"/>
              <a:t>PBRC 2011</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154" y="2665809"/>
            <a:ext cx="3429892" cy="22883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5" name="Group 23"/>
          <p:cNvGrpSpPr>
            <a:grpSpLocks noChangeAspect="1"/>
          </p:cNvGrpSpPr>
          <p:nvPr/>
        </p:nvGrpSpPr>
        <p:grpSpPr bwMode="auto">
          <a:xfrm>
            <a:off x="533400" y="2286000"/>
            <a:ext cx="8025384" cy="4179887"/>
            <a:chOff x="2304" y="835"/>
            <a:chExt cx="3120" cy="1625"/>
          </a:xfrm>
        </p:grpSpPr>
        <p:sp>
          <p:nvSpPr>
            <p:cNvPr id="3094" name="AutoShape 22"/>
            <p:cNvSpPr>
              <a:spLocks noChangeAspect="1" noChangeArrowheads="1" noTextEdit="1"/>
            </p:cNvSpPr>
            <p:nvPr/>
          </p:nvSpPr>
          <p:spPr bwMode="auto">
            <a:xfrm>
              <a:off x="2304" y="835"/>
              <a:ext cx="3120" cy="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6" name="Freeform 24"/>
            <p:cNvSpPr>
              <a:spLocks/>
            </p:cNvSpPr>
            <p:nvPr/>
          </p:nvSpPr>
          <p:spPr bwMode="auto">
            <a:xfrm>
              <a:off x="2304" y="835"/>
              <a:ext cx="3120" cy="1419"/>
            </a:xfrm>
            <a:custGeom>
              <a:avLst/>
              <a:gdLst/>
              <a:ahLst/>
              <a:cxnLst>
                <a:cxn ang="0">
                  <a:pos x="3120" y="710"/>
                </a:cxn>
                <a:cxn ang="0">
                  <a:pos x="3109" y="780"/>
                </a:cxn>
                <a:cxn ang="0">
                  <a:pos x="3088" y="850"/>
                </a:cxn>
                <a:cxn ang="0">
                  <a:pos x="3050" y="921"/>
                </a:cxn>
                <a:cxn ang="0">
                  <a:pos x="2930" y="1045"/>
                </a:cxn>
                <a:cxn ang="0">
                  <a:pos x="2763" y="1159"/>
                </a:cxn>
                <a:cxn ang="0">
                  <a:pos x="2551" y="1257"/>
                </a:cxn>
                <a:cxn ang="0">
                  <a:pos x="2302" y="1333"/>
                </a:cxn>
                <a:cxn ang="0">
                  <a:pos x="2026" y="1387"/>
                </a:cxn>
                <a:cxn ang="0">
                  <a:pos x="1717" y="1414"/>
                </a:cxn>
                <a:cxn ang="0">
                  <a:pos x="1560" y="1419"/>
                </a:cxn>
                <a:cxn ang="0">
                  <a:pos x="1246" y="1403"/>
                </a:cxn>
                <a:cxn ang="0">
                  <a:pos x="953" y="1365"/>
                </a:cxn>
                <a:cxn ang="0">
                  <a:pos x="688" y="1300"/>
                </a:cxn>
                <a:cxn ang="0">
                  <a:pos x="455" y="1213"/>
                </a:cxn>
                <a:cxn ang="0">
                  <a:pos x="265" y="1105"/>
                </a:cxn>
                <a:cxn ang="0">
                  <a:pos x="119" y="986"/>
                </a:cxn>
                <a:cxn ang="0">
                  <a:pos x="49" y="888"/>
                </a:cxn>
                <a:cxn ang="0">
                  <a:pos x="16" y="818"/>
                </a:cxn>
                <a:cxn ang="0">
                  <a:pos x="0" y="748"/>
                </a:cxn>
                <a:cxn ang="0">
                  <a:pos x="0" y="710"/>
                </a:cxn>
                <a:cxn ang="0">
                  <a:pos x="5" y="634"/>
                </a:cxn>
                <a:cxn ang="0">
                  <a:pos x="33" y="563"/>
                </a:cxn>
                <a:cxn ang="0">
                  <a:pos x="70" y="498"/>
                </a:cxn>
                <a:cxn ang="0">
                  <a:pos x="190" y="368"/>
                </a:cxn>
                <a:cxn ang="0">
                  <a:pos x="358" y="255"/>
                </a:cxn>
                <a:cxn ang="0">
                  <a:pos x="569" y="163"/>
                </a:cxn>
                <a:cxn ang="0">
                  <a:pos x="818" y="81"/>
                </a:cxn>
                <a:cxn ang="0">
                  <a:pos x="1094" y="33"/>
                </a:cxn>
                <a:cxn ang="0">
                  <a:pos x="1398" y="0"/>
                </a:cxn>
                <a:cxn ang="0">
                  <a:pos x="1560" y="0"/>
                </a:cxn>
                <a:cxn ang="0">
                  <a:pos x="1874" y="11"/>
                </a:cxn>
                <a:cxn ang="0">
                  <a:pos x="2167" y="54"/>
                </a:cxn>
                <a:cxn ang="0">
                  <a:pos x="2432" y="119"/>
                </a:cxn>
                <a:cxn ang="0">
                  <a:pos x="2665" y="206"/>
                </a:cxn>
                <a:cxn ang="0">
                  <a:pos x="2855" y="309"/>
                </a:cxn>
                <a:cxn ang="0">
                  <a:pos x="2995" y="433"/>
                </a:cxn>
                <a:cxn ang="0">
                  <a:pos x="3071" y="531"/>
                </a:cxn>
                <a:cxn ang="0">
                  <a:pos x="3104" y="601"/>
                </a:cxn>
                <a:cxn ang="0">
                  <a:pos x="3115" y="672"/>
                </a:cxn>
                <a:cxn ang="0">
                  <a:pos x="3120" y="710"/>
                </a:cxn>
              </a:cxnLst>
              <a:rect l="0" t="0" r="r" b="b"/>
              <a:pathLst>
                <a:path w="3120" h="1419">
                  <a:moveTo>
                    <a:pt x="3120" y="710"/>
                  </a:moveTo>
                  <a:lnTo>
                    <a:pt x="3120" y="710"/>
                  </a:lnTo>
                  <a:lnTo>
                    <a:pt x="3115" y="748"/>
                  </a:lnTo>
                  <a:lnTo>
                    <a:pt x="3109" y="780"/>
                  </a:lnTo>
                  <a:lnTo>
                    <a:pt x="3104" y="818"/>
                  </a:lnTo>
                  <a:lnTo>
                    <a:pt x="3088" y="850"/>
                  </a:lnTo>
                  <a:lnTo>
                    <a:pt x="3071" y="888"/>
                  </a:lnTo>
                  <a:lnTo>
                    <a:pt x="3050" y="921"/>
                  </a:lnTo>
                  <a:lnTo>
                    <a:pt x="2995" y="986"/>
                  </a:lnTo>
                  <a:lnTo>
                    <a:pt x="2930" y="1045"/>
                  </a:lnTo>
                  <a:lnTo>
                    <a:pt x="2855" y="1105"/>
                  </a:lnTo>
                  <a:lnTo>
                    <a:pt x="2763" y="1159"/>
                  </a:lnTo>
                  <a:lnTo>
                    <a:pt x="2665" y="1213"/>
                  </a:lnTo>
                  <a:lnTo>
                    <a:pt x="2551" y="1257"/>
                  </a:lnTo>
                  <a:lnTo>
                    <a:pt x="2432" y="1300"/>
                  </a:lnTo>
                  <a:lnTo>
                    <a:pt x="2302" y="1333"/>
                  </a:lnTo>
                  <a:lnTo>
                    <a:pt x="2167" y="1365"/>
                  </a:lnTo>
                  <a:lnTo>
                    <a:pt x="2026" y="1387"/>
                  </a:lnTo>
                  <a:lnTo>
                    <a:pt x="1874" y="1403"/>
                  </a:lnTo>
                  <a:lnTo>
                    <a:pt x="1717" y="1414"/>
                  </a:lnTo>
                  <a:lnTo>
                    <a:pt x="1560" y="1419"/>
                  </a:lnTo>
                  <a:lnTo>
                    <a:pt x="1560" y="1419"/>
                  </a:lnTo>
                  <a:lnTo>
                    <a:pt x="1398" y="1414"/>
                  </a:lnTo>
                  <a:lnTo>
                    <a:pt x="1246" y="1403"/>
                  </a:lnTo>
                  <a:lnTo>
                    <a:pt x="1094" y="1387"/>
                  </a:lnTo>
                  <a:lnTo>
                    <a:pt x="953" y="1365"/>
                  </a:lnTo>
                  <a:lnTo>
                    <a:pt x="818" y="1333"/>
                  </a:lnTo>
                  <a:lnTo>
                    <a:pt x="688" y="1300"/>
                  </a:lnTo>
                  <a:lnTo>
                    <a:pt x="569" y="1257"/>
                  </a:lnTo>
                  <a:lnTo>
                    <a:pt x="455" y="1213"/>
                  </a:lnTo>
                  <a:lnTo>
                    <a:pt x="358" y="1159"/>
                  </a:lnTo>
                  <a:lnTo>
                    <a:pt x="265" y="1105"/>
                  </a:lnTo>
                  <a:lnTo>
                    <a:pt x="190" y="1045"/>
                  </a:lnTo>
                  <a:lnTo>
                    <a:pt x="119" y="986"/>
                  </a:lnTo>
                  <a:lnTo>
                    <a:pt x="70" y="921"/>
                  </a:lnTo>
                  <a:lnTo>
                    <a:pt x="49" y="888"/>
                  </a:lnTo>
                  <a:lnTo>
                    <a:pt x="33" y="850"/>
                  </a:lnTo>
                  <a:lnTo>
                    <a:pt x="16" y="818"/>
                  </a:lnTo>
                  <a:lnTo>
                    <a:pt x="5" y="780"/>
                  </a:lnTo>
                  <a:lnTo>
                    <a:pt x="0" y="748"/>
                  </a:lnTo>
                  <a:lnTo>
                    <a:pt x="0" y="710"/>
                  </a:lnTo>
                  <a:lnTo>
                    <a:pt x="0" y="710"/>
                  </a:lnTo>
                  <a:lnTo>
                    <a:pt x="0" y="672"/>
                  </a:lnTo>
                  <a:lnTo>
                    <a:pt x="5" y="634"/>
                  </a:lnTo>
                  <a:lnTo>
                    <a:pt x="16" y="601"/>
                  </a:lnTo>
                  <a:lnTo>
                    <a:pt x="33" y="563"/>
                  </a:lnTo>
                  <a:lnTo>
                    <a:pt x="49" y="531"/>
                  </a:lnTo>
                  <a:lnTo>
                    <a:pt x="70" y="498"/>
                  </a:lnTo>
                  <a:lnTo>
                    <a:pt x="119" y="433"/>
                  </a:lnTo>
                  <a:lnTo>
                    <a:pt x="190" y="368"/>
                  </a:lnTo>
                  <a:lnTo>
                    <a:pt x="265" y="309"/>
                  </a:lnTo>
                  <a:lnTo>
                    <a:pt x="358" y="255"/>
                  </a:lnTo>
                  <a:lnTo>
                    <a:pt x="455" y="206"/>
                  </a:lnTo>
                  <a:lnTo>
                    <a:pt x="569" y="163"/>
                  </a:lnTo>
                  <a:lnTo>
                    <a:pt x="688" y="119"/>
                  </a:lnTo>
                  <a:lnTo>
                    <a:pt x="818" y="81"/>
                  </a:lnTo>
                  <a:lnTo>
                    <a:pt x="953" y="54"/>
                  </a:lnTo>
                  <a:lnTo>
                    <a:pt x="1094" y="33"/>
                  </a:lnTo>
                  <a:lnTo>
                    <a:pt x="1246" y="11"/>
                  </a:lnTo>
                  <a:lnTo>
                    <a:pt x="1398" y="0"/>
                  </a:lnTo>
                  <a:lnTo>
                    <a:pt x="1560" y="0"/>
                  </a:lnTo>
                  <a:lnTo>
                    <a:pt x="1560" y="0"/>
                  </a:lnTo>
                  <a:lnTo>
                    <a:pt x="1717" y="0"/>
                  </a:lnTo>
                  <a:lnTo>
                    <a:pt x="1874" y="11"/>
                  </a:lnTo>
                  <a:lnTo>
                    <a:pt x="2026" y="33"/>
                  </a:lnTo>
                  <a:lnTo>
                    <a:pt x="2167" y="54"/>
                  </a:lnTo>
                  <a:lnTo>
                    <a:pt x="2302" y="81"/>
                  </a:lnTo>
                  <a:lnTo>
                    <a:pt x="2432" y="119"/>
                  </a:lnTo>
                  <a:lnTo>
                    <a:pt x="2551" y="163"/>
                  </a:lnTo>
                  <a:lnTo>
                    <a:pt x="2665" y="206"/>
                  </a:lnTo>
                  <a:lnTo>
                    <a:pt x="2763" y="255"/>
                  </a:lnTo>
                  <a:lnTo>
                    <a:pt x="2855" y="309"/>
                  </a:lnTo>
                  <a:lnTo>
                    <a:pt x="2930" y="368"/>
                  </a:lnTo>
                  <a:lnTo>
                    <a:pt x="2995" y="433"/>
                  </a:lnTo>
                  <a:lnTo>
                    <a:pt x="3050" y="498"/>
                  </a:lnTo>
                  <a:lnTo>
                    <a:pt x="3071" y="531"/>
                  </a:lnTo>
                  <a:lnTo>
                    <a:pt x="3088" y="563"/>
                  </a:lnTo>
                  <a:lnTo>
                    <a:pt x="3104" y="601"/>
                  </a:lnTo>
                  <a:lnTo>
                    <a:pt x="3109" y="634"/>
                  </a:lnTo>
                  <a:lnTo>
                    <a:pt x="3115" y="672"/>
                  </a:lnTo>
                  <a:lnTo>
                    <a:pt x="3120" y="710"/>
                  </a:lnTo>
                  <a:lnTo>
                    <a:pt x="3120" y="710"/>
                  </a:lnTo>
                  <a:close/>
                </a:path>
              </a:pathLst>
            </a:custGeom>
            <a:solidFill>
              <a:srgbClr val="0062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 name="Freeform 25"/>
            <p:cNvSpPr>
              <a:spLocks/>
            </p:cNvSpPr>
            <p:nvPr/>
          </p:nvSpPr>
          <p:spPr bwMode="auto">
            <a:xfrm>
              <a:off x="3864" y="1014"/>
              <a:ext cx="125" cy="86"/>
            </a:xfrm>
            <a:custGeom>
              <a:avLst/>
              <a:gdLst/>
              <a:ahLst/>
              <a:cxnLst>
                <a:cxn ang="0">
                  <a:pos x="5" y="0"/>
                </a:cxn>
                <a:cxn ang="0">
                  <a:pos x="5" y="0"/>
                </a:cxn>
                <a:cxn ang="0">
                  <a:pos x="22" y="0"/>
                </a:cxn>
                <a:cxn ang="0">
                  <a:pos x="49" y="0"/>
                </a:cxn>
                <a:cxn ang="0">
                  <a:pos x="49" y="0"/>
                </a:cxn>
                <a:cxn ang="0">
                  <a:pos x="81" y="11"/>
                </a:cxn>
                <a:cxn ang="0">
                  <a:pos x="108" y="27"/>
                </a:cxn>
                <a:cxn ang="0">
                  <a:pos x="125" y="43"/>
                </a:cxn>
                <a:cxn ang="0">
                  <a:pos x="60" y="86"/>
                </a:cxn>
                <a:cxn ang="0">
                  <a:pos x="60" y="86"/>
                </a:cxn>
                <a:cxn ang="0">
                  <a:pos x="54" y="65"/>
                </a:cxn>
                <a:cxn ang="0">
                  <a:pos x="49" y="49"/>
                </a:cxn>
                <a:cxn ang="0">
                  <a:pos x="38" y="38"/>
                </a:cxn>
                <a:cxn ang="0">
                  <a:pos x="38" y="38"/>
                </a:cxn>
                <a:cxn ang="0">
                  <a:pos x="27" y="27"/>
                </a:cxn>
                <a:cxn ang="0">
                  <a:pos x="16" y="27"/>
                </a:cxn>
                <a:cxn ang="0">
                  <a:pos x="0" y="32"/>
                </a:cxn>
                <a:cxn ang="0">
                  <a:pos x="5" y="0"/>
                </a:cxn>
              </a:cxnLst>
              <a:rect l="0" t="0" r="r" b="b"/>
              <a:pathLst>
                <a:path w="125" h="86">
                  <a:moveTo>
                    <a:pt x="5" y="0"/>
                  </a:moveTo>
                  <a:lnTo>
                    <a:pt x="5" y="0"/>
                  </a:lnTo>
                  <a:lnTo>
                    <a:pt x="22" y="0"/>
                  </a:lnTo>
                  <a:lnTo>
                    <a:pt x="49" y="0"/>
                  </a:lnTo>
                  <a:lnTo>
                    <a:pt x="49" y="0"/>
                  </a:lnTo>
                  <a:lnTo>
                    <a:pt x="81" y="11"/>
                  </a:lnTo>
                  <a:lnTo>
                    <a:pt x="108" y="27"/>
                  </a:lnTo>
                  <a:lnTo>
                    <a:pt x="125" y="43"/>
                  </a:lnTo>
                  <a:lnTo>
                    <a:pt x="60" y="86"/>
                  </a:lnTo>
                  <a:lnTo>
                    <a:pt x="60" y="86"/>
                  </a:lnTo>
                  <a:lnTo>
                    <a:pt x="54" y="65"/>
                  </a:lnTo>
                  <a:lnTo>
                    <a:pt x="49" y="49"/>
                  </a:lnTo>
                  <a:lnTo>
                    <a:pt x="38" y="38"/>
                  </a:lnTo>
                  <a:lnTo>
                    <a:pt x="38" y="38"/>
                  </a:lnTo>
                  <a:lnTo>
                    <a:pt x="27" y="27"/>
                  </a:lnTo>
                  <a:lnTo>
                    <a:pt x="16" y="27"/>
                  </a:lnTo>
                  <a:lnTo>
                    <a:pt x="0" y="32"/>
                  </a:lnTo>
                  <a:lnTo>
                    <a:pt x="5" y="0"/>
                  </a:lnTo>
                  <a:close/>
                </a:path>
              </a:pathLst>
            </a:custGeom>
            <a:solidFill>
              <a:srgbClr val="B9783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 name="Freeform 26"/>
            <p:cNvSpPr>
              <a:spLocks/>
            </p:cNvSpPr>
            <p:nvPr/>
          </p:nvSpPr>
          <p:spPr bwMode="auto">
            <a:xfrm>
              <a:off x="2374" y="1187"/>
              <a:ext cx="2963" cy="851"/>
            </a:xfrm>
            <a:custGeom>
              <a:avLst/>
              <a:gdLst/>
              <a:ahLst/>
              <a:cxnLst>
                <a:cxn ang="0">
                  <a:pos x="434" y="11"/>
                </a:cxn>
                <a:cxn ang="0">
                  <a:pos x="0" y="786"/>
                </a:cxn>
                <a:cxn ang="0">
                  <a:pos x="1333" y="775"/>
                </a:cxn>
                <a:cxn ang="0">
                  <a:pos x="1468" y="851"/>
                </a:cxn>
                <a:cxn ang="0">
                  <a:pos x="1468" y="851"/>
                </a:cxn>
                <a:cxn ang="0">
                  <a:pos x="1495" y="845"/>
                </a:cxn>
                <a:cxn ang="0">
                  <a:pos x="1550" y="840"/>
                </a:cxn>
                <a:cxn ang="0">
                  <a:pos x="1550" y="840"/>
                </a:cxn>
                <a:cxn ang="0">
                  <a:pos x="1582" y="829"/>
                </a:cxn>
                <a:cxn ang="0">
                  <a:pos x="1620" y="807"/>
                </a:cxn>
                <a:cxn ang="0">
                  <a:pos x="1663" y="775"/>
                </a:cxn>
                <a:cxn ang="0">
                  <a:pos x="2963" y="775"/>
                </a:cxn>
                <a:cxn ang="0">
                  <a:pos x="2535" y="0"/>
                </a:cxn>
                <a:cxn ang="0">
                  <a:pos x="1479" y="6"/>
                </a:cxn>
                <a:cxn ang="0">
                  <a:pos x="434" y="11"/>
                </a:cxn>
              </a:cxnLst>
              <a:rect l="0" t="0" r="r" b="b"/>
              <a:pathLst>
                <a:path w="2963" h="851">
                  <a:moveTo>
                    <a:pt x="434" y="11"/>
                  </a:moveTo>
                  <a:lnTo>
                    <a:pt x="0" y="786"/>
                  </a:lnTo>
                  <a:lnTo>
                    <a:pt x="1333" y="775"/>
                  </a:lnTo>
                  <a:lnTo>
                    <a:pt x="1468" y="851"/>
                  </a:lnTo>
                  <a:lnTo>
                    <a:pt x="1468" y="851"/>
                  </a:lnTo>
                  <a:lnTo>
                    <a:pt x="1495" y="845"/>
                  </a:lnTo>
                  <a:lnTo>
                    <a:pt x="1550" y="840"/>
                  </a:lnTo>
                  <a:lnTo>
                    <a:pt x="1550" y="840"/>
                  </a:lnTo>
                  <a:lnTo>
                    <a:pt x="1582" y="829"/>
                  </a:lnTo>
                  <a:lnTo>
                    <a:pt x="1620" y="807"/>
                  </a:lnTo>
                  <a:lnTo>
                    <a:pt x="1663" y="775"/>
                  </a:lnTo>
                  <a:lnTo>
                    <a:pt x="2963" y="775"/>
                  </a:lnTo>
                  <a:lnTo>
                    <a:pt x="2535" y="0"/>
                  </a:lnTo>
                  <a:lnTo>
                    <a:pt x="1479" y="6"/>
                  </a:lnTo>
                  <a:lnTo>
                    <a:pt x="434" y="11"/>
                  </a:lnTo>
                  <a:close/>
                </a:path>
              </a:pathLst>
            </a:custGeom>
            <a:solidFill>
              <a:srgbClr val="BB52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 name="Freeform 27"/>
            <p:cNvSpPr>
              <a:spLocks/>
            </p:cNvSpPr>
            <p:nvPr/>
          </p:nvSpPr>
          <p:spPr bwMode="auto">
            <a:xfrm>
              <a:off x="2467" y="1063"/>
              <a:ext cx="1397" cy="904"/>
            </a:xfrm>
            <a:custGeom>
              <a:avLst/>
              <a:gdLst/>
              <a:ahLst/>
              <a:cxnLst>
                <a:cxn ang="0">
                  <a:pos x="411" y="124"/>
                </a:cxn>
                <a:cxn ang="0">
                  <a:pos x="411" y="124"/>
                </a:cxn>
                <a:cxn ang="0">
                  <a:pos x="520" y="81"/>
                </a:cxn>
                <a:cxn ang="0">
                  <a:pos x="666" y="43"/>
                </a:cxn>
                <a:cxn ang="0">
                  <a:pos x="747" y="27"/>
                </a:cxn>
                <a:cxn ang="0">
                  <a:pos x="828" y="10"/>
                </a:cxn>
                <a:cxn ang="0">
                  <a:pos x="904" y="0"/>
                </a:cxn>
                <a:cxn ang="0">
                  <a:pos x="985" y="0"/>
                </a:cxn>
                <a:cxn ang="0">
                  <a:pos x="985" y="0"/>
                </a:cxn>
                <a:cxn ang="0">
                  <a:pos x="1067" y="5"/>
                </a:cxn>
                <a:cxn ang="0">
                  <a:pos x="1148" y="16"/>
                </a:cxn>
                <a:cxn ang="0">
                  <a:pos x="1213" y="37"/>
                </a:cxn>
                <a:cxn ang="0">
                  <a:pos x="1272" y="59"/>
                </a:cxn>
                <a:cxn ang="0">
                  <a:pos x="1321" y="86"/>
                </a:cxn>
                <a:cxn ang="0">
                  <a:pos x="1354" y="108"/>
                </a:cxn>
                <a:cxn ang="0">
                  <a:pos x="1375" y="130"/>
                </a:cxn>
                <a:cxn ang="0">
                  <a:pos x="1381" y="146"/>
                </a:cxn>
                <a:cxn ang="0">
                  <a:pos x="1397" y="904"/>
                </a:cxn>
                <a:cxn ang="0">
                  <a:pos x="1397" y="904"/>
                </a:cxn>
                <a:cxn ang="0">
                  <a:pos x="1343" y="882"/>
                </a:cxn>
                <a:cxn ang="0">
                  <a:pos x="1283" y="866"/>
                </a:cxn>
                <a:cxn ang="0">
                  <a:pos x="1207" y="845"/>
                </a:cxn>
                <a:cxn ang="0">
                  <a:pos x="1110" y="823"/>
                </a:cxn>
                <a:cxn ang="0">
                  <a:pos x="1002" y="807"/>
                </a:cxn>
                <a:cxn ang="0">
                  <a:pos x="882" y="796"/>
                </a:cxn>
                <a:cxn ang="0">
                  <a:pos x="752" y="796"/>
                </a:cxn>
                <a:cxn ang="0">
                  <a:pos x="752" y="796"/>
                </a:cxn>
                <a:cxn ang="0">
                  <a:pos x="644" y="807"/>
                </a:cxn>
                <a:cxn ang="0">
                  <a:pos x="525" y="817"/>
                </a:cxn>
                <a:cxn ang="0">
                  <a:pos x="276" y="850"/>
                </a:cxn>
                <a:cxn ang="0">
                  <a:pos x="0" y="893"/>
                </a:cxn>
                <a:cxn ang="0">
                  <a:pos x="411" y="124"/>
                </a:cxn>
              </a:cxnLst>
              <a:rect l="0" t="0" r="r" b="b"/>
              <a:pathLst>
                <a:path w="1397" h="904">
                  <a:moveTo>
                    <a:pt x="411" y="124"/>
                  </a:moveTo>
                  <a:lnTo>
                    <a:pt x="411" y="124"/>
                  </a:lnTo>
                  <a:lnTo>
                    <a:pt x="520" y="81"/>
                  </a:lnTo>
                  <a:lnTo>
                    <a:pt x="666" y="43"/>
                  </a:lnTo>
                  <a:lnTo>
                    <a:pt x="747" y="27"/>
                  </a:lnTo>
                  <a:lnTo>
                    <a:pt x="828" y="10"/>
                  </a:lnTo>
                  <a:lnTo>
                    <a:pt x="904" y="0"/>
                  </a:lnTo>
                  <a:lnTo>
                    <a:pt x="985" y="0"/>
                  </a:lnTo>
                  <a:lnTo>
                    <a:pt x="985" y="0"/>
                  </a:lnTo>
                  <a:lnTo>
                    <a:pt x="1067" y="5"/>
                  </a:lnTo>
                  <a:lnTo>
                    <a:pt x="1148" y="16"/>
                  </a:lnTo>
                  <a:lnTo>
                    <a:pt x="1213" y="37"/>
                  </a:lnTo>
                  <a:lnTo>
                    <a:pt x="1272" y="59"/>
                  </a:lnTo>
                  <a:lnTo>
                    <a:pt x="1321" y="86"/>
                  </a:lnTo>
                  <a:lnTo>
                    <a:pt x="1354" y="108"/>
                  </a:lnTo>
                  <a:lnTo>
                    <a:pt x="1375" y="130"/>
                  </a:lnTo>
                  <a:lnTo>
                    <a:pt x="1381" y="146"/>
                  </a:lnTo>
                  <a:lnTo>
                    <a:pt x="1397" y="904"/>
                  </a:lnTo>
                  <a:lnTo>
                    <a:pt x="1397" y="904"/>
                  </a:lnTo>
                  <a:lnTo>
                    <a:pt x="1343" y="882"/>
                  </a:lnTo>
                  <a:lnTo>
                    <a:pt x="1283" y="866"/>
                  </a:lnTo>
                  <a:lnTo>
                    <a:pt x="1207" y="845"/>
                  </a:lnTo>
                  <a:lnTo>
                    <a:pt x="1110" y="823"/>
                  </a:lnTo>
                  <a:lnTo>
                    <a:pt x="1002" y="807"/>
                  </a:lnTo>
                  <a:lnTo>
                    <a:pt x="882" y="796"/>
                  </a:lnTo>
                  <a:lnTo>
                    <a:pt x="752" y="796"/>
                  </a:lnTo>
                  <a:lnTo>
                    <a:pt x="752" y="796"/>
                  </a:lnTo>
                  <a:lnTo>
                    <a:pt x="644" y="807"/>
                  </a:lnTo>
                  <a:lnTo>
                    <a:pt x="525" y="817"/>
                  </a:lnTo>
                  <a:lnTo>
                    <a:pt x="276" y="850"/>
                  </a:lnTo>
                  <a:lnTo>
                    <a:pt x="0" y="893"/>
                  </a:lnTo>
                  <a:lnTo>
                    <a:pt x="411" y="124"/>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 name="Freeform 28"/>
            <p:cNvSpPr>
              <a:spLocks/>
            </p:cNvSpPr>
            <p:nvPr/>
          </p:nvSpPr>
          <p:spPr bwMode="auto">
            <a:xfrm>
              <a:off x="2461" y="1025"/>
              <a:ext cx="1398" cy="899"/>
            </a:xfrm>
            <a:custGeom>
              <a:avLst/>
              <a:gdLst/>
              <a:ahLst/>
              <a:cxnLst>
                <a:cxn ang="0">
                  <a:pos x="390" y="124"/>
                </a:cxn>
                <a:cxn ang="0">
                  <a:pos x="390" y="124"/>
                </a:cxn>
                <a:cxn ang="0">
                  <a:pos x="504" y="81"/>
                </a:cxn>
                <a:cxn ang="0">
                  <a:pos x="656" y="43"/>
                </a:cxn>
                <a:cxn ang="0">
                  <a:pos x="737" y="27"/>
                </a:cxn>
                <a:cxn ang="0">
                  <a:pos x="823" y="10"/>
                </a:cxn>
                <a:cxn ang="0">
                  <a:pos x="905" y="0"/>
                </a:cxn>
                <a:cxn ang="0">
                  <a:pos x="986" y="0"/>
                </a:cxn>
                <a:cxn ang="0">
                  <a:pos x="986" y="0"/>
                </a:cxn>
                <a:cxn ang="0">
                  <a:pos x="1073" y="0"/>
                </a:cxn>
                <a:cxn ang="0">
                  <a:pos x="1154" y="16"/>
                </a:cxn>
                <a:cxn ang="0">
                  <a:pos x="1224" y="38"/>
                </a:cxn>
                <a:cxn ang="0">
                  <a:pos x="1284" y="59"/>
                </a:cxn>
                <a:cxn ang="0">
                  <a:pos x="1333" y="86"/>
                </a:cxn>
                <a:cxn ang="0">
                  <a:pos x="1371" y="108"/>
                </a:cxn>
                <a:cxn ang="0">
                  <a:pos x="1392" y="130"/>
                </a:cxn>
                <a:cxn ang="0">
                  <a:pos x="1398" y="146"/>
                </a:cxn>
                <a:cxn ang="0">
                  <a:pos x="1398" y="893"/>
                </a:cxn>
                <a:cxn ang="0">
                  <a:pos x="1398" y="893"/>
                </a:cxn>
                <a:cxn ang="0">
                  <a:pos x="1349" y="872"/>
                </a:cxn>
                <a:cxn ang="0">
                  <a:pos x="1289" y="855"/>
                </a:cxn>
                <a:cxn ang="0">
                  <a:pos x="1208" y="834"/>
                </a:cxn>
                <a:cxn ang="0">
                  <a:pos x="1111" y="818"/>
                </a:cxn>
                <a:cxn ang="0">
                  <a:pos x="1002" y="801"/>
                </a:cxn>
                <a:cxn ang="0">
                  <a:pos x="878" y="796"/>
                </a:cxn>
                <a:cxn ang="0">
                  <a:pos x="748" y="796"/>
                </a:cxn>
                <a:cxn ang="0">
                  <a:pos x="748" y="796"/>
                </a:cxn>
                <a:cxn ang="0">
                  <a:pos x="634" y="807"/>
                </a:cxn>
                <a:cxn ang="0">
                  <a:pos x="515" y="818"/>
                </a:cxn>
                <a:cxn ang="0">
                  <a:pos x="271" y="850"/>
                </a:cxn>
                <a:cxn ang="0">
                  <a:pos x="0" y="899"/>
                </a:cxn>
                <a:cxn ang="0">
                  <a:pos x="390" y="124"/>
                </a:cxn>
              </a:cxnLst>
              <a:rect l="0" t="0" r="r" b="b"/>
              <a:pathLst>
                <a:path w="1398" h="899">
                  <a:moveTo>
                    <a:pt x="390" y="124"/>
                  </a:moveTo>
                  <a:lnTo>
                    <a:pt x="390" y="124"/>
                  </a:lnTo>
                  <a:lnTo>
                    <a:pt x="504" y="81"/>
                  </a:lnTo>
                  <a:lnTo>
                    <a:pt x="656" y="43"/>
                  </a:lnTo>
                  <a:lnTo>
                    <a:pt x="737" y="27"/>
                  </a:lnTo>
                  <a:lnTo>
                    <a:pt x="823" y="10"/>
                  </a:lnTo>
                  <a:lnTo>
                    <a:pt x="905" y="0"/>
                  </a:lnTo>
                  <a:lnTo>
                    <a:pt x="986" y="0"/>
                  </a:lnTo>
                  <a:lnTo>
                    <a:pt x="986" y="0"/>
                  </a:lnTo>
                  <a:lnTo>
                    <a:pt x="1073" y="0"/>
                  </a:lnTo>
                  <a:lnTo>
                    <a:pt x="1154" y="16"/>
                  </a:lnTo>
                  <a:lnTo>
                    <a:pt x="1224" y="38"/>
                  </a:lnTo>
                  <a:lnTo>
                    <a:pt x="1284" y="59"/>
                  </a:lnTo>
                  <a:lnTo>
                    <a:pt x="1333" y="86"/>
                  </a:lnTo>
                  <a:lnTo>
                    <a:pt x="1371" y="108"/>
                  </a:lnTo>
                  <a:lnTo>
                    <a:pt x="1392" y="130"/>
                  </a:lnTo>
                  <a:lnTo>
                    <a:pt x="1398" y="146"/>
                  </a:lnTo>
                  <a:lnTo>
                    <a:pt x="1398" y="893"/>
                  </a:lnTo>
                  <a:lnTo>
                    <a:pt x="1398" y="893"/>
                  </a:lnTo>
                  <a:lnTo>
                    <a:pt x="1349" y="872"/>
                  </a:lnTo>
                  <a:lnTo>
                    <a:pt x="1289" y="855"/>
                  </a:lnTo>
                  <a:lnTo>
                    <a:pt x="1208" y="834"/>
                  </a:lnTo>
                  <a:lnTo>
                    <a:pt x="1111" y="818"/>
                  </a:lnTo>
                  <a:lnTo>
                    <a:pt x="1002" y="801"/>
                  </a:lnTo>
                  <a:lnTo>
                    <a:pt x="878" y="796"/>
                  </a:lnTo>
                  <a:lnTo>
                    <a:pt x="748" y="796"/>
                  </a:lnTo>
                  <a:lnTo>
                    <a:pt x="748" y="796"/>
                  </a:lnTo>
                  <a:lnTo>
                    <a:pt x="634" y="807"/>
                  </a:lnTo>
                  <a:lnTo>
                    <a:pt x="515" y="818"/>
                  </a:lnTo>
                  <a:lnTo>
                    <a:pt x="271" y="850"/>
                  </a:lnTo>
                  <a:lnTo>
                    <a:pt x="0" y="899"/>
                  </a:lnTo>
                  <a:lnTo>
                    <a:pt x="390"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 name="Freeform 29"/>
            <p:cNvSpPr>
              <a:spLocks/>
            </p:cNvSpPr>
            <p:nvPr/>
          </p:nvSpPr>
          <p:spPr bwMode="auto">
            <a:xfrm>
              <a:off x="3859" y="1198"/>
              <a:ext cx="1397" cy="769"/>
            </a:xfrm>
            <a:custGeom>
              <a:avLst/>
              <a:gdLst/>
              <a:ahLst/>
              <a:cxnLst>
                <a:cxn ang="0">
                  <a:pos x="1375" y="639"/>
                </a:cxn>
                <a:cxn ang="0">
                  <a:pos x="325" y="5"/>
                </a:cxn>
                <a:cxn ang="0">
                  <a:pos x="0" y="0"/>
                </a:cxn>
                <a:cxn ang="0">
                  <a:pos x="0" y="769"/>
                </a:cxn>
                <a:cxn ang="0">
                  <a:pos x="0" y="769"/>
                </a:cxn>
                <a:cxn ang="0">
                  <a:pos x="75" y="747"/>
                </a:cxn>
                <a:cxn ang="0">
                  <a:pos x="146" y="731"/>
                </a:cxn>
                <a:cxn ang="0">
                  <a:pos x="146" y="731"/>
                </a:cxn>
                <a:cxn ang="0">
                  <a:pos x="335" y="704"/>
                </a:cxn>
                <a:cxn ang="0">
                  <a:pos x="509" y="682"/>
                </a:cxn>
                <a:cxn ang="0">
                  <a:pos x="595" y="682"/>
                </a:cxn>
                <a:cxn ang="0">
                  <a:pos x="671" y="677"/>
                </a:cxn>
                <a:cxn ang="0">
                  <a:pos x="671" y="677"/>
                </a:cxn>
                <a:cxn ang="0">
                  <a:pos x="899" y="688"/>
                </a:cxn>
                <a:cxn ang="0">
                  <a:pos x="1137" y="710"/>
                </a:cxn>
                <a:cxn ang="0">
                  <a:pos x="1397" y="737"/>
                </a:cxn>
                <a:cxn ang="0">
                  <a:pos x="1375" y="639"/>
                </a:cxn>
              </a:cxnLst>
              <a:rect l="0" t="0" r="r" b="b"/>
              <a:pathLst>
                <a:path w="1397" h="769">
                  <a:moveTo>
                    <a:pt x="1375" y="639"/>
                  </a:moveTo>
                  <a:lnTo>
                    <a:pt x="325" y="5"/>
                  </a:lnTo>
                  <a:lnTo>
                    <a:pt x="0" y="0"/>
                  </a:lnTo>
                  <a:lnTo>
                    <a:pt x="0" y="769"/>
                  </a:lnTo>
                  <a:lnTo>
                    <a:pt x="0" y="769"/>
                  </a:lnTo>
                  <a:lnTo>
                    <a:pt x="75" y="747"/>
                  </a:lnTo>
                  <a:lnTo>
                    <a:pt x="146" y="731"/>
                  </a:lnTo>
                  <a:lnTo>
                    <a:pt x="146" y="731"/>
                  </a:lnTo>
                  <a:lnTo>
                    <a:pt x="335" y="704"/>
                  </a:lnTo>
                  <a:lnTo>
                    <a:pt x="509" y="682"/>
                  </a:lnTo>
                  <a:lnTo>
                    <a:pt x="595" y="682"/>
                  </a:lnTo>
                  <a:lnTo>
                    <a:pt x="671" y="677"/>
                  </a:lnTo>
                  <a:lnTo>
                    <a:pt x="671" y="677"/>
                  </a:lnTo>
                  <a:lnTo>
                    <a:pt x="899" y="688"/>
                  </a:lnTo>
                  <a:lnTo>
                    <a:pt x="1137" y="710"/>
                  </a:lnTo>
                  <a:lnTo>
                    <a:pt x="1397" y="737"/>
                  </a:lnTo>
                  <a:lnTo>
                    <a:pt x="1375" y="639"/>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 name="Freeform 30"/>
            <p:cNvSpPr>
              <a:spLocks/>
            </p:cNvSpPr>
            <p:nvPr/>
          </p:nvSpPr>
          <p:spPr bwMode="auto">
            <a:xfrm>
              <a:off x="3859" y="976"/>
              <a:ext cx="1370" cy="985"/>
            </a:xfrm>
            <a:custGeom>
              <a:avLst/>
              <a:gdLst/>
              <a:ahLst/>
              <a:cxnLst>
                <a:cxn ang="0">
                  <a:pos x="953" y="97"/>
                </a:cxn>
                <a:cxn ang="0">
                  <a:pos x="953" y="97"/>
                </a:cxn>
                <a:cxn ang="0">
                  <a:pos x="845" y="65"/>
                </a:cxn>
                <a:cxn ang="0">
                  <a:pos x="693" y="27"/>
                </a:cxn>
                <a:cxn ang="0">
                  <a:pos x="612" y="16"/>
                </a:cxn>
                <a:cxn ang="0">
                  <a:pos x="530" y="5"/>
                </a:cxn>
                <a:cxn ang="0">
                  <a:pos x="444" y="0"/>
                </a:cxn>
                <a:cxn ang="0">
                  <a:pos x="368" y="0"/>
                </a:cxn>
                <a:cxn ang="0">
                  <a:pos x="368" y="0"/>
                </a:cxn>
                <a:cxn ang="0">
                  <a:pos x="276" y="11"/>
                </a:cxn>
                <a:cxn ang="0">
                  <a:pos x="205" y="32"/>
                </a:cxn>
                <a:cxn ang="0">
                  <a:pos x="140" y="59"/>
                </a:cxn>
                <a:cxn ang="0">
                  <a:pos x="86" y="87"/>
                </a:cxn>
                <a:cxn ang="0">
                  <a:pos x="48" y="119"/>
                </a:cxn>
                <a:cxn ang="0">
                  <a:pos x="21" y="146"/>
                </a:cxn>
                <a:cxn ang="0">
                  <a:pos x="5" y="168"/>
                </a:cxn>
                <a:cxn ang="0">
                  <a:pos x="0" y="184"/>
                </a:cxn>
                <a:cxn ang="0">
                  <a:pos x="0" y="942"/>
                </a:cxn>
                <a:cxn ang="0">
                  <a:pos x="0" y="942"/>
                </a:cxn>
                <a:cxn ang="0">
                  <a:pos x="48" y="915"/>
                </a:cxn>
                <a:cxn ang="0">
                  <a:pos x="103" y="888"/>
                </a:cxn>
                <a:cxn ang="0">
                  <a:pos x="184" y="861"/>
                </a:cxn>
                <a:cxn ang="0">
                  <a:pos x="276" y="834"/>
                </a:cxn>
                <a:cxn ang="0">
                  <a:pos x="384" y="807"/>
                </a:cxn>
                <a:cxn ang="0">
                  <a:pos x="503" y="785"/>
                </a:cxn>
                <a:cxn ang="0">
                  <a:pos x="568" y="780"/>
                </a:cxn>
                <a:cxn ang="0">
                  <a:pos x="639" y="780"/>
                </a:cxn>
                <a:cxn ang="0">
                  <a:pos x="639" y="780"/>
                </a:cxn>
                <a:cxn ang="0">
                  <a:pos x="769" y="780"/>
                </a:cxn>
                <a:cxn ang="0">
                  <a:pos x="893" y="791"/>
                </a:cxn>
                <a:cxn ang="0">
                  <a:pos x="1018" y="802"/>
                </a:cxn>
                <a:cxn ang="0">
                  <a:pos x="1132" y="818"/>
                </a:cxn>
                <a:cxn ang="0">
                  <a:pos x="1305" y="845"/>
                </a:cxn>
                <a:cxn ang="0">
                  <a:pos x="1370" y="861"/>
                </a:cxn>
                <a:cxn ang="0">
                  <a:pos x="953" y="97"/>
                </a:cxn>
              </a:cxnLst>
              <a:rect l="0" t="0" r="r" b="b"/>
              <a:pathLst>
                <a:path w="1370" h="942">
                  <a:moveTo>
                    <a:pt x="953" y="97"/>
                  </a:moveTo>
                  <a:lnTo>
                    <a:pt x="953" y="97"/>
                  </a:lnTo>
                  <a:lnTo>
                    <a:pt x="845" y="65"/>
                  </a:lnTo>
                  <a:lnTo>
                    <a:pt x="693" y="27"/>
                  </a:lnTo>
                  <a:lnTo>
                    <a:pt x="612" y="16"/>
                  </a:lnTo>
                  <a:lnTo>
                    <a:pt x="530" y="5"/>
                  </a:lnTo>
                  <a:lnTo>
                    <a:pt x="444" y="0"/>
                  </a:lnTo>
                  <a:lnTo>
                    <a:pt x="368" y="0"/>
                  </a:lnTo>
                  <a:lnTo>
                    <a:pt x="368" y="0"/>
                  </a:lnTo>
                  <a:lnTo>
                    <a:pt x="276" y="11"/>
                  </a:lnTo>
                  <a:lnTo>
                    <a:pt x="205" y="32"/>
                  </a:lnTo>
                  <a:lnTo>
                    <a:pt x="140" y="59"/>
                  </a:lnTo>
                  <a:lnTo>
                    <a:pt x="86" y="87"/>
                  </a:lnTo>
                  <a:lnTo>
                    <a:pt x="48" y="119"/>
                  </a:lnTo>
                  <a:lnTo>
                    <a:pt x="21" y="146"/>
                  </a:lnTo>
                  <a:lnTo>
                    <a:pt x="5" y="168"/>
                  </a:lnTo>
                  <a:lnTo>
                    <a:pt x="0" y="184"/>
                  </a:lnTo>
                  <a:lnTo>
                    <a:pt x="0" y="942"/>
                  </a:lnTo>
                  <a:lnTo>
                    <a:pt x="0" y="942"/>
                  </a:lnTo>
                  <a:lnTo>
                    <a:pt x="48" y="915"/>
                  </a:lnTo>
                  <a:lnTo>
                    <a:pt x="103" y="888"/>
                  </a:lnTo>
                  <a:lnTo>
                    <a:pt x="184" y="861"/>
                  </a:lnTo>
                  <a:lnTo>
                    <a:pt x="276" y="834"/>
                  </a:lnTo>
                  <a:lnTo>
                    <a:pt x="384" y="807"/>
                  </a:lnTo>
                  <a:lnTo>
                    <a:pt x="503" y="785"/>
                  </a:lnTo>
                  <a:lnTo>
                    <a:pt x="568" y="780"/>
                  </a:lnTo>
                  <a:lnTo>
                    <a:pt x="639" y="780"/>
                  </a:lnTo>
                  <a:lnTo>
                    <a:pt x="639" y="780"/>
                  </a:lnTo>
                  <a:lnTo>
                    <a:pt x="769" y="780"/>
                  </a:lnTo>
                  <a:lnTo>
                    <a:pt x="893" y="791"/>
                  </a:lnTo>
                  <a:lnTo>
                    <a:pt x="1018" y="802"/>
                  </a:lnTo>
                  <a:lnTo>
                    <a:pt x="1132" y="818"/>
                  </a:lnTo>
                  <a:lnTo>
                    <a:pt x="1305" y="845"/>
                  </a:lnTo>
                  <a:lnTo>
                    <a:pt x="1370" y="861"/>
                  </a:lnTo>
                  <a:lnTo>
                    <a:pt x="953" y="9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 name="Freeform 31"/>
            <p:cNvSpPr>
              <a:spLocks/>
            </p:cNvSpPr>
            <p:nvPr/>
          </p:nvSpPr>
          <p:spPr bwMode="auto">
            <a:xfrm>
              <a:off x="2374" y="1945"/>
              <a:ext cx="2963" cy="120"/>
            </a:xfrm>
            <a:custGeom>
              <a:avLst/>
              <a:gdLst/>
              <a:ahLst/>
              <a:cxnLst>
                <a:cxn ang="0">
                  <a:pos x="2963" y="17"/>
                </a:cxn>
                <a:cxn ang="0">
                  <a:pos x="1642" y="0"/>
                </a:cxn>
                <a:cxn ang="0">
                  <a:pos x="1642" y="0"/>
                </a:cxn>
                <a:cxn ang="0">
                  <a:pos x="1636" y="11"/>
                </a:cxn>
                <a:cxn ang="0">
                  <a:pos x="1631" y="17"/>
                </a:cxn>
                <a:cxn ang="0">
                  <a:pos x="1615" y="28"/>
                </a:cxn>
                <a:cxn ang="0">
                  <a:pos x="1598" y="38"/>
                </a:cxn>
                <a:cxn ang="0">
                  <a:pos x="1571" y="49"/>
                </a:cxn>
                <a:cxn ang="0">
                  <a:pos x="1533" y="55"/>
                </a:cxn>
                <a:cxn ang="0">
                  <a:pos x="1479" y="55"/>
                </a:cxn>
                <a:cxn ang="0">
                  <a:pos x="1479" y="55"/>
                </a:cxn>
                <a:cxn ang="0">
                  <a:pos x="1441" y="55"/>
                </a:cxn>
                <a:cxn ang="0">
                  <a:pos x="1409" y="44"/>
                </a:cxn>
                <a:cxn ang="0">
                  <a:pos x="1382" y="38"/>
                </a:cxn>
                <a:cxn ang="0">
                  <a:pos x="1365" y="28"/>
                </a:cxn>
                <a:cxn ang="0">
                  <a:pos x="1349" y="11"/>
                </a:cxn>
                <a:cxn ang="0">
                  <a:pos x="1344" y="0"/>
                </a:cxn>
                <a:cxn ang="0">
                  <a:pos x="0" y="28"/>
                </a:cxn>
                <a:cxn ang="0">
                  <a:pos x="0" y="76"/>
                </a:cxn>
                <a:cxn ang="0">
                  <a:pos x="1322" y="33"/>
                </a:cxn>
                <a:cxn ang="0">
                  <a:pos x="1322" y="33"/>
                </a:cxn>
                <a:cxn ang="0">
                  <a:pos x="1328" y="49"/>
                </a:cxn>
                <a:cxn ang="0">
                  <a:pos x="1338" y="65"/>
                </a:cxn>
                <a:cxn ang="0">
                  <a:pos x="1355" y="82"/>
                </a:cxn>
                <a:cxn ang="0">
                  <a:pos x="1376" y="93"/>
                </a:cxn>
                <a:cxn ang="0">
                  <a:pos x="1430" y="109"/>
                </a:cxn>
                <a:cxn ang="0">
                  <a:pos x="1458" y="114"/>
                </a:cxn>
                <a:cxn ang="0">
                  <a:pos x="1485" y="120"/>
                </a:cxn>
                <a:cxn ang="0">
                  <a:pos x="1485" y="120"/>
                </a:cxn>
                <a:cxn ang="0">
                  <a:pos x="1517" y="114"/>
                </a:cxn>
                <a:cxn ang="0">
                  <a:pos x="1550" y="109"/>
                </a:cxn>
                <a:cxn ang="0">
                  <a:pos x="1604" y="93"/>
                </a:cxn>
                <a:cxn ang="0">
                  <a:pos x="1625" y="82"/>
                </a:cxn>
                <a:cxn ang="0">
                  <a:pos x="1642" y="65"/>
                </a:cxn>
                <a:cxn ang="0">
                  <a:pos x="1658" y="55"/>
                </a:cxn>
                <a:cxn ang="0">
                  <a:pos x="1663" y="38"/>
                </a:cxn>
                <a:cxn ang="0">
                  <a:pos x="2963" y="60"/>
                </a:cxn>
                <a:cxn ang="0">
                  <a:pos x="2963" y="17"/>
                </a:cxn>
              </a:cxnLst>
              <a:rect l="0" t="0" r="r" b="b"/>
              <a:pathLst>
                <a:path w="2963" h="120">
                  <a:moveTo>
                    <a:pt x="2963" y="17"/>
                  </a:moveTo>
                  <a:lnTo>
                    <a:pt x="1642" y="0"/>
                  </a:lnTo>
                  <a:lnTo>
                    <a:pt x="1642" y="0"/>
                  </a:lnTo>
                  <a:lnTo>
                    <a:pt x="1636" y="11"/>
                  </a:lnTo>
                  <a:lnTo>
                    <a:pt x="1631" y="17"/>
                  </a:lnTo>
                  <a:lnTo>
                    <a:pt x="1615" y="28"/>
                  </a:lnTo>
                  <a:lnTo>
                    <a:pt x="1598" y="38"/>
                  </a:lnTo>
                  <a:lnTo>
                    <a:pt x="1571" y="49"/>
                  </a:lnTo>
                  <a:lnTo>
                    <a:pt x="1533" y="55"/>
                  </a:lnTo>
                  <a:lnTo>
                    <a:pt x="1479" y="55"/>
                  </a:lnTo>
                  <a:lnTo>
                    <a:pt x="1479" y="55"/>
                  </a:lnTo>
                  <a:lnTo>
                    <a:pt x="1441" y="55"/>
                  </a:lnTo>
                  <a:lnTo>
                    <a:pt x="1409" y="44"/>
                  </a:lnTo>
                  <a:lnTo>
                    <a:pt x="1382" y="38"/>
                  </a:lnTo>
                  <a:lnTo>
                    <a:pt x="1365" y="28"/>
                  </a:lnTo>
                  <a:lnTo>
                    <a:pt x="1349" y="11"/>
                  </a:lnTo>
                  <a:lnTo>
                    <a:pt x="1344" y="0"/>
                  </a:lnTo>
                  <a:lnTo>
                    <a:pt x="0" y="28"/>
                  </a:lnTo>
                  <a:lnTo>
                    <a:pt x="0" y="76"/>
                  </a:lnTo>
                  <a:lnTo>
                    <a:pt x="1322" y="33"/>
                  </a:lnTo>
                  <a:lnTo>
                    <a:pt x="1322" y="33"/>
                  </a:lnTo>
                  <a:lnTo>
                    <a:pt x="1328" y="49"/>
                  </a:lnTo>
                  <a:lnTo>
                    <a:pt x="1338" y="65"/>
                  </a:lnTo>
                  <a:lnTo>
                    <a:pt x="1355" y="82"/>
                  </a:lnTo>
                  <a:lnTo>
                    <a:pt x="1376" y="93"/>
                  </a:lnTo>
                  <a:lnTo>
                    <a:pt x="1430" y="109"/>
                  </a:lnTo>
                  <a:lnTo>
                    <a:pt x="1458" y="114"/>
                  </a:lnTo>
                  <a:lnTo>
                    <a:pt x="1485" y="120"/>
                  </a:lnTo>
                  <a:lnTo>
                    <a:pt x="1485" y="120"/>
                  </a:lnTo>
                  <a:lnTo>
                    <a:pt x="1517" y="114"/>
                  </a:lnTo>
                  <a:lnTo>
                    <a:pt x="1550" y="109"/>
                  </a:lnTo>
                  <a:lnTo>
                    <a:pt x="1604" y="93"/>
                  </a:lnTo>
                  <a:lnTo>
                    <a:pt x="1625" y="82"/>
                  </a:lnTo>
                  <a:lnTo>
                    <a:pt x="1642" y="65"/>
                  </a:lnTo>
                  <a:lnTo>
                    <a:pt x="1658" y="55"/>
                  </a:lnTo>
                  <a:lnTo>
                    <a:pt x="1663" y="38"/>
                  </a:lnTo>
                  <a:lnTo>
                    <a:pt x="2963" y="60"/>
                  </a:lnTo>
                  <a:lnTo>
                    <a:pt x="2963" y="17"/>
                  </a:lnTo>
                  <a:close/>
                </a:path>
              </a:pathLst>
            </a:custGeom>
            <a:solidFill>
              <a:srgbClr val="64003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 name="Freeform 46"/>
            <p:cNvSpPr>
              <a:spLocks/>
            </p:cNvSpPr>
            <p:nvPr/>
          </p:nvSpPr>
          <p:spPr bwMode="auto">
            <a:xfrm>
              <a:off x="3794" y="1019"/>
              <a:ext cx="493" cy="1441"/>
            </a:xfrm>
            <a:custGeom>
              <a:avLst/>
              <a:gdLst/>
              <a:ahLst/>
              <a:cxnLst>
                <a:cxn ang="0">
                  <a:pos x="43" y="49"/>
                </a:cxn>
                <a:cxn ang="0">
                  <a:pos x="43" y="49"/>
                </a:cxn>
                <a:cxn ang="0">
                  <a:pos x="43" y="60"/>
                </a:cxn>
                <a:cxn ang="0">
                  <a:pos x="38" y="98"/>
                </a:cxn>
                <a:cxn ang="0">
                  <a:pos x="38" y="184"/>
                </a:cxn>
                <a:cxn ang="0">
                  <a:pos x="43" y="244"/>
                </a:cxn>
                <a:cxn ang="0">
                  <a:pos x="54" y="314"/>
                </a:cxn>
                <a:cxn ang="0">
                  <a:pos x="54" y="314"/>
                </a:cxn>
                <a:cxn ang="0">
                  <a:pos x="59" y="396"/>
                </a:cxn>
                <a:cxn ang="0">
                  <a:pos x="54" y="471"/>
                </a:cxn>
                <a:cxn ang="0">
                  <a:pos x="48" y="547"/>
                </a:cxn>
                <a:cxn ang="0">
                  <a:pos x="32" y="623"/>
                </a:cxn>
                <a:cxn ang="0">
                  <a:pos x="5" y="786"/>
                </a:cxn>
                <a:cxn ang="0">
                  <a:pos x="0" y="867"/>
                </a:cxn>
                <a:cxn ang="0">
                  <a:pos x="0" y="959"/>
                </a:cxn>
                <a:cxn ang="0">
                  <a:pos x="0" y="959"/>
                </a:cxn>
                <a:cxn ang="0">
                  <a:pos x="5" y="1013"/>
                </a:cxn>
                <a:cxn ang="0">
                  <a:pos x="10" y="1062"/>
                </a:cxn>
                <a:cxn ang="0">
                  <a:pos x="27" y="1105"/>
                </a:cxn>
                <a:cxn ang="0">
                  <a:pos x="43" y="1154"/>
                </a:cxn>
                <a:cxn ang="0">
                  <a:pos x="86" y="1235"/>
                </a:cxn>
                <a:cxn ang="0">
                  <a:pos x="135" y="1306"/>
                </a:cxn>
                <a:cxn ang="0">
                  <a:pos x="178" y="1360"/>
                </a:cxn>
                <a:cxn ang="0">
                  <a:pos x="222" y="1403"/>
                </a:cxn>
                <a:cxn ang="0">
                  <a:pos x="260" y="1441"/>
                </a:cxn>
                <a:cxn ang="0">
                  <a:pos x="292" y="1338"/>
                </a:cxn>
                <a:cxn ang="0">
                  <a:pos x="493" y="1316"/>
                </a:cxn>
                <a:cxn ang="0">
                  <a:pos x="493" y="1316"/>
                </a:cxn>
                <a:cxn ang="0">
                  <a:pos x="460" y="1306"/>
                </a:cxn>
                <a:cxn ang="0">
                  <a:pos x="395" y="1273"/>
                </a:cxn>
                <a:cxn ang="0">
                  <a:pos x="352" y="1251"/>
                </a:cxn>
                <a:cxn ang="0">
                  <a:pos x="314" y="1230"/>
                </a:cxn>
                <a:cxn ang="0">
                  <a:pos x="276" y="1203"/>
                </a:cxn>
                <a:cxn ang="0">
                  <a:pos x="249" y="1176"/>
                </a:cxn>
                <a:cxn ang="0">
                  <a:pos x="249" y="1176"/>
                </a:cxn>
                <a:cxn ang="0">
                  <a:pos x="205" y="1116"/>
                </a:cxn>
                <a:cxn ang="0">
                  <a:pos x="173" y="1062"/>
                </a:cxn>
                <a:cxn ang="0">
                  <a:pos x="151" y="1008"/>
                </a:cxn>
                <a:cxn ang="0">
                  <a:pos x="135" y="943"/>
                </a:cxn>
                <a:cxn ang="0">
                  <a:pos x="135" y="943"/>
                </a:cxn>
                <a:cxn ang="0">
                  <a:pos x="124" y="851"/>
                </a:cxn>
                <a:cxn ang="0">
                  <a:pos x="119" y="737"/>
                </a:cxn>
                <a:cxn ang="0">
                  <a:pos x="119" y="634"/>
                </a:cxn>
                <a:cxn ang="0">
                  <a:pos x="119" y="564"/>
                </a:cxn>
                <a:cxn ang="0">
                  <a:pos x="119" y="564"/>
                </a:cxn>
                <a:cxn ang="0">
                  <a:pos x="124" y="499"/>
                </a:cxn>
                <a:cxn ang="0">
                  <a:pos x="124" y="412"/>
                </a:cxn>
                <a:cxn ang="0">
                  <a:pos x="113" y="336"/>
                </a:cxn>
                <a:cxn ang="0">
                  <a:pos x="103" y="276"/>
                </a:cxn>
                <a:cxn ang="0">
                  <a:pos x="103" y="276"/>
                </a:cxn>
                <a:cxn ang="0">
                  <a:pos x="92" y="206"/>
                </a:cxn>
                <a:cxn ang="0">
                  <a:pos x="81" y="114"/>
                </a:cxn>
                <a:cxn ang="0">
                  <a:pos x="75" y="38"/>
                </a:cxn>
                <a:cxn ang="0">
                  <a:pos x="75" y="0"/>
                </a:cxn>
                <a:cxn ang="0">
                  <a:pos x="75" y="0"/>
                </a:cxn>
                <a:cxn ang="0">
                  <a:pos x="43" y="49"/>
                </a:cxn>
                <a:cxn ang="0">
                  <a:pos x="43" y="49"/>
                </a:cxn>
              </a:cxnLst>
              <a:rect l="0" t="0" r="r" b="b"/>
              <a:pathLst>
                <a:path w="493" h="1441">
                  <a:moveTo>
                    <a:pt x="43" y="49"/>
                  </a:moveTo>
                  <a:lnTo>
                    <a:pt x="43" y="49"/>
                  </a:lnTo>
                  <a:lnTo>
                    <a:pt x="43" y="60"/>
                  </a:lnTo>
                  <a:lnTo>
                    <a:pt x="38" y="98"/>
                  </a:lnTo>
                  <a:lnTo>
                    <a:pt x="38" y="184"/>
                  </a:lnTo>
                  <a:lnTo>
                    <a:pt x="43" y="244"/>
                  </a:lnTo>
                  <a:lnTo>
                    <a:pt x="54" y="314"/>
                  </a:lnTo>
                  <a:lnTo>
                    <a:pt x="54" y="314"/>
                  </a:lnTo>
                  <a:lnTo>
                    <a:pt x="59" y="396"/>
                  </a:lnTo>
                  <a:lnTo>
                    <a:pt x="54" y="471"/>
                  </a:lnTo>
                  <a:lnTo>
                    <a:pt x="48" y="547"/>
                  </a:lnTo>
                  <a:lnTo>
                    <a:pt x="32" y="623"/>
                  </a:lnTo>
                  <a:lnTo>
                    <a:pt x="5" y="786"/>
                  </a:lnTo>
                  <a:lnTo>
                    <a:pt x="0" y="867"/>
                  </a:lnTo>
                  <a:lnTo>
                    <a:pt x="0" y="959"/>
                  </a:lnTo>
                  <a:lnTo>
                    <a:pt x="0" y="959"/>
                  </a:lnTo>
                  <a:lnTo>
                    <a:pt x="5" y="1013"/>
                  </a:lnTo>
                  <a:lnTo>
                    <a:pt x="10" y="1062"/>
                  </a:lnTo>
                  <a:lnTo>
                    <a:pt x="27" y="1105"/>
                  </a:lnTo>
                  <a:lnTo>
                    <a:pt x="43" y="1154"/>
                  </a:lnTo>
                  <a:lnTo>
                    <a:pt x="86" y="1235"/>
                  </a:lnTo>
                  <a:lnTo>
                    <a:pt x="135" y="1306"/>
                  </a:lnTo>
                  <a:lnTo>
                    <a:pt x="178" y="1360"/>
                  </a:lnTo>
                  <a:lnTo>
                    <a:pt x="222" y="1403"/>
                  </a:lnTo>
                  <a:lnTo>
                    <a:pt x="260" y="1441"/>
                  </a:lnTo>
                  <a:lnTo>
                    <a:pt x="292" y="1338"/>
                  </a:lnTo>
                  <a:lnTo>
                    <a:pt x="493" y="1316"/>
                  </a:lnTo>
                  <a:lnTo>
                    <a:pt x="493" y="1316"/>
                  </a:lnTo>
                  <a:lnTo>
                    <a:pt x="460" y="1306"/>
                  </a:lnTo>
                  <a:lnTo>
                    <a:pt x="395" y="1273"/>
                  </a:lnTo>
                  <a:lnTo>
                    <a:pt x="352" y="1251"/>
                  </a:lnTo>
                  <a:lnTo>
                    <a:pt x="314" y="1230"/>
                  </a:lnTo>
                  <a:lnTo>
                    <a:pt x="276" y="1203"/>
                  </a:lnTo>
                  <a:lnTo>
                    <a:pt x="249" y="1176"/>
                  </a:lnTo>
                  <a:lnTo>
                    <a:pt x="249" y="1176"/>
                  </a:lnTo>
                  <a:lnTo>
                    <a:pt x="205" y="1116"/>
                  </a:lnTo>
                  <a:lnTo>
                    <a:pt x="173" y="1062"/>
                  </a:lnTo>
                  <a:lnTo>
                    <a:pt x="151" y="1008"/>
                  </a:lnTo>
                  <a:lnTo>
                    <a:pt x="135" y="943"/>
                  </a:lnTo>
                  <a:lnTo>
                    <a:pt x="135" y="943"/>
                  </a:lnTo>
                  <a:lnTo>
                    <a:pt x="124" y="851"/>
                  </a:lnTo>
                  <a:lnTo>
                    <a:pt x="119" y="737"/>
                  </a:lnTo>
                  <a:lnTo>
                    <a:pt x="119" y="634"/>
                  </a:lnTo>
                  <a:lnTo>
                    <a:pt x="119" y="564"/>
                  </a:lnTo>
                  <a:lnTo>
                    <a:pt x="119" y="564"/>
                  </a:lnTo>
                  <a:lnTo>
                    <a:pt x="124" y="499"/>
                  </a:lnTo>
                  <a:lnTo>
                    <a:pt x="124" y="412"/>
                  </a:lnTo>
                  <a:lnTo>
                    <a:pt x="113" y="336"/>
                  </a:lnTo>
                  <a:lnTo>
                    <a:pt x="103" y="276"/>
                  </a:lnTo>
                  <a:lnTo>
                    <a:pt x="103" y="276"/>
                  </a:lnTo>
                  <a:lnTo>
                    <a:pt x="92" y="206"/>
                  </a:lnTo>
                  <a:lnTo>
                    <a:pt x="81" y="114"/>
                  </a:lnTo>
                  <a:lnTo>
                    <a:pt x="75" y="38"/>
                  </a:lnTo>
                  <a:lnTo>
                    <a:pt x="75" y="0"/>
                  </a:lnTo>
                  <a:lnTo>
                    <a:pt x="75" y="0"/>
                  </a:lnTo>
                  <a:lnTo>
                    <a:pt x="43" y="49"/>
                  </a:lnTo>
                  <a:lnTo>
                    <a:pt x="43" y="49"/>
                  </a:lnTo>
                  <a:close/>
                </a:path>
              </a:pathLst>
            </a:custGeom>
            <a:solidFill>
              <a:srgbClr val="F1BE4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 name="Freeform 53"/>
            <p:cNvSpPr>
              <a:spLocks/>
            </p:cNvSpPr>
            <p:nvPr/>
          </p:nvSpPr>
          <p:spPr bwMode="auto">
            <a:xfrm>
              <a:off x="3956" y="2238"/>
              <a:ext cx="103" cy="103"/>
            </a:xfrm>
            <a:custGeom>
              <a:avLst/>
              <a:gdLst/>
              <a:ahLst/>
              <a:cxnLst>
                <a:cxn ang="0">
                  <a:pos x="103" y="54"/>
                </a:cxn>
                <a:cxn ang="0">
                  <a:pos x="60" y="49"/>
                </a:cxn>
                <a:cxn ang="0">
                  <a:pos x="98" y="22"/>
                </a:cxn>
                <a:cxn ang="0">
                  <a:pos x="92" y="16"/>
                </a:cxn>
                <a:cxn ang="0">
                  <a:pos x="60" y="43"/>
                </a:cxn>
                <a:cxn ang="0">
                  <a:pos x="65" y="0"/>
                </a:cxn>
                <a:cxn ang="0">
                  <a:pos x="60" y="0"/>
                </a:cxn>
                <a:cxn ang="0">
                  <a:pos x="49" y="43"/>
                </a:cxn>
                <a:cxn ang="0">
                  <a:pos x="27" y="11"/>
                </a:cxn>
                <a:cxn ang="0">
                  <a:pos x="22" y="11"/>
                </a:cxn>
                <a:cxn ang="0">
                  <a:pos x="43" y="49"/>
                </a:cxn>
                <a:cxn ang="0">
                  <a:pos x="6" y="43"/>
                </a:cxn>
                <a:cxn ang="0">
                  <a:pos x="0" y="49"/>
                </a:cxn>
                <a:cxn ang="0">
                  <a:pos x="43" y="54"/>
                </a:cxn>
                <a:cxn ang="0">
                  <a:pos x="11" y="81"/>
                </a:cxn>
                <a:cxn ang="0">
                  <a:pos x="16" y="87"/>
                </a:cxn>
                <a:cxn ang="0">
                  <a:pos x="49" y="60"/>
                </a:cxn>
                <a:cxn ang="0">
                  <a:pos x="43" y="103"/>
                </a:cxn>
                <a:cxn ang="0">
                  <a:pos x="49" y="103"/>
                </a:cxn>
                <a:cxn ang="0">
                  <a:pos x="54" y="60"/>
                </a:cxn>
                <a:cxn ang="0">
                  <a:pos x="81" y="92"/>
                </a:cxn>
                <a:cxn ang="0">
                  <a:pos x="87" y="92"/>
                </a:cxn>
                <a:cxn ang="0">
                  <a:pos x="60" y="54"/>
                </a:cxn>
                <a:cxn ang="0">
                  <a:pos x="103" y="60"/>
                </a:cxn>
                <a:cxn ang="0">
                  <a:pos x="103" y="54"/>
                </a:cxn>
              </a:cxnLst>
              <a:rect l="0" t="0" r="r" b="b"/>
              <a:pathLst>
                <a:path w="103" h="103">
                  <a:moveTo>
                    <a:pt x="103" y="54"/>
                  </a:moveTo>
                  <a:lnTo>
                    <a:pt x="60" y="49"/>
                  </a:lnTo>
                  <a:lnTo>
                    <a:pt x="98" y="22"/>
                  </a:lnTo>
                  <a:lnTo>
                    <a:pt x="92" y="16"/>
                  </a:lnTo>
                  <a:lnTo>
                    <a:pt x="60" y="43"/>
                  </a:lnTo>
                  <a:lnTo>
                    <a:pt x="65" y="0"/>
                  </a:lnTo>
                  <a:lnTo>
                    <a:pt x="60" y="0"/>
                  </a:lnTo>
                  <a:lnTo>
                    <a:pt x="49" y="43"/>
                  </a:lnTo>
                  <a:lnTo>
                    <a:pt x="27" y="11"/>
                  </a:lnTo>
                  <a:lnTo>
                    <a:pt x="22" y="11"/>
                  </a:lnTo>
                  <a:lnTo>
                    <a:pt x="43" y="49"/>
                  </a:lnTo>
                  <a:lnTo>
                    <a:pt x="6" y="43"/>
                  </a:lnTo>
                  <a:lnTo>
                    <a:pt x="0" y="49"/>
                  </a:lnTo>
                  <a:lnTo>
                    <a:pt x="43" y="54"/>
                  </a:lnTo>
                  <a:lnTo>
                    <a:pt x="11" y="81"/>
                  </a:lnTo>
                  <a:lnTo>
                    <a:pt x="16" y="87"/>
                  </a:lnTo>
                  <a:lnTo>
                    <a:pt x="49" y="60"/>
                  </a:lnTo>
                  <a:lnTo>
                    <a:pt x="43" y="103"/>
                  </a:lnTo>
                  <a:lnTo>
                    <a:pt x="49" y="103"/>
                  </a:lnTo>
                  <a:lnTo>
                    <a:pt x="54" y="60"/>
                  </a:lnTo>
                  <a:lnTo>
                    <a:pt x="81" y="92"/>
                  </a:lnTo>
                  <a:lnTo>
                    <a:pt x="87" y="92"/>
                  </a:lnTo>
                  <a:lnTo>
                    <a:pt x="60" y="54"/>
                  </a:lnTo>
                  <a:lnTo>
                    <a:pt x="103" y="60"/>
                  </a:lnTo>
                  <a:lnTo>
                    <a:pt x="103"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 name="Freeform 54"/>
            <p:cNvSpPr>
              <a:spLocks/>
            </p:cNvSpPr>
            <p:nvPr/>
          </p:nvSpPr>
          <p:spPr bwMode="auto">
            <a:xfrm>
              <a:off x="3886" y="2130"/>
              <a:ext cx="81" cy="81"/>
            </a:xfrm>
            <a:custGeom>
              <a:avLst/>
              <a:gdLst/>
              <a:ahLst/>
              <a:cxnLst>
                <a:cxn ang="0">
                  <a:pos x="81" y="43"/>
                </a:cxn>
                <a:cxn ang="0">
                  <a:pos x="48" y="38"/>
                </a:cxn>
                <a:cxn ang="0">
                  <a:pos x="76" y="16"/>
                </a:cxn>
                <a:cxn ang="0">
                  <a:pos x="70" y="10"/>
                </a:cxn>
                <a:cxn ang="0">
                  <a:pos x="43" y="32"/>
                </a:cxn>
                <a:cxn ang="0">
                  <a:pos x="48" y="0"/>
                </a:cxn>
                <a:cxn ang="0">
                  <a:pos x="43" y="0"/>
                </a:cxn>
                <a:cxn ang="0">
                  <a:pos x="38" y="32"/>
                </a:cxn>
                <a:cxn ang="0">
                  <a:pos x="16" y="5"/>
                </a:cxn>
                <a:cxn ang="0">
                  <a:pos x="11" y="10"/>
                </a:cxn>
                <a:cxn ang="0">
                  <a:pos x="32" y="38"/>
                </a:cxn>
                <a:cxn ang="0">
                  <a:pos x="0" y="32"/>
                </a:cxn>
                <a:cxn ang="0">
                  <a:pos x="0" y="38"/>
                </a:cxn>
                <a:cxn ang="0">
                  <a:pos x="32" y="43"/>
                </a:cxn>
                <a:cxn ang="0">
                  <a:pos x="5" y="65"/>
                </a:cxn>
                <a:cxn ang="0">
                  <a:pos x="11" y="70"/>
                </a:cxn>
                <a:cxn ang="0">
                  <a:pos x="38" y="48"/>
                </a:cxn>
                <a:cxn ang="0">
                  <a:pos x="32" y="81"/>
                </a:cxn>
                <a:cxn ang="0">
                  <a:pos x="38" y="81"/>
                </a:cxn>
                <a:cxn ang="0">
                  <a:pos x="43" y="48"/>
                </a:cxn>
                <a:cxn ang="0">
                  <a:pos x="65" y="75"/>
                </a:cxn>
                <a:cxn ang="0">
                  <a:pos x="70" y="70"/>
                </a:cxn>
                <a:cxn ang="0">
                  <a:pos x="48" y="43"/>
                </a:cxn>
                <a:cxn ang="0">
                  <a:pos x="81" y="48"/>
                </a:cxn>
                <a:cxn ang="0">
                  <a:pos x="81" y="43"/>
                </a:cxn>
              </a:cxnLst>
              <a:rect l="0" t="0" r="r" b="b"/>
              <a:pathLst>
                <a:path w="81" h="81">
                  <a:moveTo>
                    <a:pt x="81" y="43"/>
                  </a:moveTo>
                  <a:lnTo>
                    <a:pt x="48" y="38"/>
                  </a:lnTo>
                  <a:lnTo>
                    <a:pt x="76" y="16"/>
                  </a:lnTo>
                  <a:lnTo>
                    <a:pt x="70" y="10"/>
                  </a:lnTo>
                  <a:lnTo>
                    <a:pt x="43" y="32"/>
                  </a:lnTo>
                  <a:lnTo>
                    <a:pt x="48" y="0"/>
                  </a:lnTo>
                  <a:lnTo>
                    <a:pt x="43" y="0"/>
                  </a:lnTo>
                  <a:lnTo>
                    <a:pt x="38" y="32"/>
                  </a:lnTo>
                  <a:lnTo>
                    <a:pt x="16" y="5"/>
                  </a:lnTo>
                  <a:lnTo>
                    <a:pt x="11" y="10"/>
                  </a:lnTo>
                  <a:lnTo>
                    <a:pt x="32" y="38"/>
                  </a:lnTo>
                  <a:lnTo>
                    <a:pt x="0" y="32"/>
                  </a:lnTo>
                  <a:lnTo>
                    <a:pt x="0" y="38"/>
                  </a:lnTo>
                  <a:lnTo>
                    <a:pt x="32" y="43"/>
                  </a:lnTo>
                  <a:lnTo>
                    <a:pt x="5" y="65"/>
                  </a:lnTo>
                  <a:lnTo>
                    <a:pt x="11" y="70"/>
                  </a:lnTo>
                  <a:lnTo>
                    <a:pt x="38" y="48"/>
                  </a:lnTo>
                  <a:lnTo>
                    <a:pt x="32" y="81"/>
                  </a:lnTo>
                  <a:lnTo>
                    <a:pt x="38" y="81"/>
                  </a:lnTo>
                  <a:lnTo>
                    <a:pt x="43" y="48"/>
                  </a:lnTo>
                  <a:lnTo>
                    <a:pt x="65" y="75"/>
                  </a:lnTo>
                  <a:lnTo>
                    <a:pt x="70" y="70"/>
                  </a:lnTo>
                  <a:lnTo>
                    <a:pt x="48" y="43"/>
                  </a:lnTo>
                  <a:lnTo>
                    <a:pt x="81" y="48"/>
                  </a:lnTo>
                  <a:lnTo>
                    <a:pt x="81"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 name="Freeform 55"/>
            <p:cNvSpPr>
              <a:spLocks/>
            </p:cNvSpPr>
            <p:nvPr/>
          </p:nvSpPr>
          <p:spPr bwMode="auto">
            <a:xfrm>
              <a:off x="3832" y="1994"/>
              <a:ext cx="86" cy="87"/>
            </a:xfrm>
            <a:custGeom>
              <a:avLst/>
              <a:gdLst/>
              <a:ahLst/>
              <a:cxnLst>
                <a:cxn ang="0">
                  <a:pos x="86" y="44"/>
                </a:cxn>
                <a:cxn ang="0">
                  <a:pos x="48" y="38"/>
                </a:cxn>
                <a:cxn ang="0">
                  <a:pos x="75" y="16"/>
                </a:cxn>
                <a:cxn ang="0">
                  <a:pos x="75" y="16"/>
                </a:cxn>
                <a:cxn ang="0">
                  <a:pos x="43" y="38"/>
                </a:cxn>
                <a:cxn ang="0">
                  <a:pos x="48" y="0"/>
                </a:cxn>
                <a:cxn ang="0">
                  <a:pos x="43" y="0"/>
                </a:cxn>
                <a:cxn ang="0">
                  <a:pos x="37" y="33"/>
                </a:cxn>
                <a:cxn ang="0">
                  <a:pos x="16" y="6"/>
                </a:cxn>
                <a:cxn ang="0">
                  <a:pos x="16" y="11"/>
                </a:cxn>
                <a:cxn ang="0">
                  <a:pos x="37" y="38"/>
                </a:cxn>
                <a:cxn ang="0">
                  <a:pos x="0" y="33"/>
                </a:cxn>
                <a:cxn ang="0">
                  <a:pos x="0" y="38"/>
                </a:cxn>
                <a:cxn ang="0">
                  <a:pos x="32" y="44"/>
                </a:cxn>
                <a:cxn ang="0">
                  <a:pos x="5" y="65"/>
                </a:cxn>
                <a:cxn ang="0">
                  <a:pos x="10" y="71"/>
                </a:cxn>
                <a:cxn ang="0">
                  <a:pos x="37" y="49"/>
                </a:cxn>
                <a:cxn ang="0">
                  <a:pos x="32" y="81"/>
                </a:cxn>
                <a:cxn ang="0">
                  <a:pos x="37" y="87"/>
                </a:cxn>
                <a:cxn ang="0">
                  <a:pos x="43" y="49"/>
                </a:cxn>
                <a:cxn ang="0">
                  <a:pos x="65" y="76"/>
                </a:cxn>
                <a:cxn ang="0">
                  <a:pos x="70" y="76"/>
                </a:cxn>
                <a:cxn ang="0">
                  <a:pos x="48" y="44"/>
                </a:cxn>
                <a:cxn ang="0">
                  <a:pos x="81" y="49"/>
                </a:cxn>
                <a:cxn ang="0">
                  <a:pos x="86" y="44"/>
                </a:cxn>
              </a:cxnLst>
              <a:rect l="0" t="0" r="r" b="b"/>
              <a:pathLst>
                <a:path w="86" h="87">
                  <a:moveTo>
                    <a:pt x="86" y="44"/>
                  </a:moveTo>
                  <a:lnTo>
                    <a:pt x="48" y="38"/>
                  </a:lnTo>
                  <a:lnTo>
                    <a:pt x="75" y="16"/>
                  </a:lnTo>
                  <a:lnTo>
                    <a:pt x="75" y="16"/>
                  </a:lnTo>
                  <a:lnTo>
                    <a:pt x="43" y="38"/>
                  </a:lnTo>
                  <a:lnTo>
                    <a:pt x="48" y="0"/>
                  </a:lnTo>
                  <a:lnTo>
                    <a:pt x="43" y="0"/>
                  </a:lnTo>
                  <a:lnTo>
                    <a:pt x="37" y="33"/>
                  </a:lnTo>
                  <a:lnTo>
                    <a:pt x="16" y="6"/>
                  </a:lnTo>
                  <a:lnTo>
                    <a:pt x="16" y="11"/>
                  </a:lnTo>
                  <a:lnTo>
                    <a:pt x="37" y="38"/>
                  </a:lnTo>
                  <a:lnTo>
                    <a:pt x="0" y="33"/>
                  </a:lnTo>
                  <a:lnTo>
                    <a:pt x="0" y="38"/>
                  </a:lnTo>
                  <a:lnTo>
                    <a:pt x="32" y="44"/>
                  </a:lnTo>
                  <a:lnTo>
                    <a:pt x="5" y="65"/>
                  </a:lnTo>
                  <a:lnTo>
                    <a:pt x="10" y="71"/>
                  </a:lnTo>
                  <a:lnTo>
                    <a:pt x="37" y="49"/>
                  </a:lnTo>
                  <a:lnTo>
                    <a:pt x="32" y="81"/>
                  </a:lnTo>
                  <a:lnTo>
                    <a:pt x="37" y="87"/>
                  </a:lnTo>
                  <a:lnTo>
                    <a:pt x="43" y="49"/>
                  </a:lnTo>
                  <a:lnTo>
                    <a:pt x="65" y="76"/>
                  </a:lnTo>
                  <a:lnTo>
                    <a:pt x="70" y="76"/>
                  </a:lnTo>
                  <a:lnTo>
                    <a:pt x="48" y="44"/>
                  </a:lnTo>
                  <a:lnTo>
                    <a:pt x="81" y="49"/>
                  </a:lnTo>
                  <a:lnTo>
                    <a:pt x="86"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fontScale="90000"/>
          </a:bodyPr>
          <a:lstStyle/>
          <a:p>
            <a:r>
              <a:rPr lang="en-US" dirty="0" smtClean="0">
                <a:latin typeface="Cooper Black" pitchFamily="18" charset="0"/>
              </a:rPr>
              <a:t>What’s Healthy </a:t>
            </a:r>
            <a:br>
              <a:rPr lang="en-US" dirty="0" smtClean="0">
                <a:latin typeface="Cooper Black" pitchFamily="18" charset="0"/>
              </a:rPr>
            </a:br>
            <a:r>
              <a:rPr lang="en-US" dirty="0" smtClean="0">
                <a:latin typeface="Cooper Black" pitchFamily="18" charset="0"/>
              </a:rPr>
              <a:t>about Blueberries?</a:t>
            </a:r>
            <a:endParaRPr lang="en-US" dirty="0">
              <a:latin typeface="Cooper Black" pitchFamily="18" charset="0"/>
            </a:endParaRPr>
          </a:p>
        </p:txBody>
      </p:sp>
      <p:sp>
        <p:nvSpPr>
          <p:cNvPr id="3" name="Content Placeholder 2"/>
          <p:cNvSpPr>
            <a:spLocks noGrp="1"/>
          </p:cNvSpPr>
          <p:nvPr>
            <p:ph idx="1"/>
          </p:nvPr>
        </p:nvSpPr>
        <p:spPr>
          <a:xfrm>
            <a:off x="1828800" y="2857037"/>
            <a:ext cx="2590800" cy="2095963"/>
          </a:xfrm>
        </p:spPr>
        <p:txBody>
          <a:bodyPr>
            <a:normAutofit fontScale="40000" lnSpcReduction="20000"/>
          </a:bodyPr>
          <a:lstStyle/>
          <a:p>
            <a:pPr algn="ctr">
              <a:buNone/>
            </a:pPr>
            <a:endParaRPr lang="en-US" dirty="0" smtClean="0">
              <a:solidFill>
                <a:schemeClr val="bg2"/>
              </a:solidFill>
            </a:endParaRPr>
          </a:p>
          <a:p>
            <a:pPr algn="ctr">
              <a:buNone/>
            </a:pPr>
            <a:r>
              <a:rPr lang="en-US" dirty="0" smtClean="0">
                <a:solidFill>
                  <a:schemeClr val="bg2"/>
                </a:solidFill>
              </a:rPr>
              <a:t>The health benefits of blueberries are believed to be due to the many phytochemicals that act as:</a:t>
            </a:r>
          </a:p>
          <a:p>
            <a:pPr algn="ctr"/>
            <a:r>
              <a:rPr lang="en-US" dirty="0">
                <a:solidFill>
                  <a:schemeClr val="bg2"/>
                </a:solidFill>
              </a:rPr>
              <a:t>A</a:t>
            </a:r>
            <a:r>
              <a:rPr lang="en-US" dirty="0" smtClean="0">
                <a:solidFill>
                  <a:schemeClr val="bg2"/>
                </a:solidFill>
              </a:rPr>
              <a:t>ntioxidants</a:t>
            </a:r>
          </a:p>
          <a:p>
            <a:pPr algn="ctr"/>
            <a:r>
              <a:rPr lang="en-US" dirty="0" smtClean="0">
                <a:solidFill>
                  <a:schemeClr val="bg2"/>
                </a:solidFill>
              </a:rPr>
              <a:t>Anti-cancer agents</a:t>
            </a:r>
          </a:p>
          <a:p>
            <a:pPr marL="457200" lvl="0" indent="-457200" algn="ctr">
              <a:defRPr/>
            </a:pPr>
            <a:r>
              <a:rPr lang="en-US" dirty="0">
                <a:solidFill>
                  <a:schemeClr val="bg2"/>
                </a:solidFill>
              </a:rPr>
              <a:t>Anti-neurodegenerative agents</a:t>
            </a:r>
          </a:p>
          <a:p>
            <a:pPr marL="457200" lvl="0" indent="-457200" algn="ctr">
              <a:defRPr/>
            </a:pPr>
            <a:r>
              <a:rPr lang="en-US" dirty="0">
                <a:solidFill>
                  <a:schemeClr val="bg2"/>
                </a:solidFill>
              </a:rPr>
              <a:t>Anti-inflammatory </a:t>
            </a:r>
            <a:r>
              <a:rPr lang="en-US" dirty="0" smtClean="0">
                <a:solidFill>
                  <a:schemeClr val="bg2"/>
                </a:solidFill>
              </a:rPr>
              <a:t>agents</a:t>
            </a:r>
            <a:endParaRPr lang="en-US" dirty="0">
              <a:solidFill>
                <a:schemeClr val="bg2"/>
              </a:solidFill>
            </a:endParaRPr>
          </a:p>
        </p:txBody>
      </p:sp>
      <p:sp>
        <p:nvSpPr>
          <p:cNvPr id="56" name="Content Placeholder 2"/>
          <p:cNvSpPr txBox="1">
            <a:spLocks/>
          </p:cNvSpPr>
          <p:nvPr/>
        </p:nvSpPr>
        <p:spPr>
          <a:xfrm>
            <a:off x="4612841" y="2976805"/>
            <a:ext cx="2415815" cy="1523685"/>
          </a:xfrm>
          <a:prstGeom prst="rect">
            <a:avLst/>
          </a:prstGeom>
        </p:spPr>
        <p:txBody>
          <a:bodyPr vert="horz" lIns="91440" tIns="45720" rIns="91440" bIns="45720" rtlCol="0">
            <a:normAutofit fontScale="4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lgn="ctr">
              <a:spcBef>
                <a:spcPct val="20000"/>
              </a:spcBef>
              <a:defRPr/>
            </a:pPr>
            <a:r>
              <a:rPr kumimoji="0" lang="en-US" sz="3200" b="0" i="0" u="none" strike="noStrike" kern="1200" cap="none" spc="0" normalizeH="0" baseline="0" noProof="0" dirty="0" smtClean="0">
                <a:ln>
                  <a:noFill/>
                </a:ln>
                <a:solidFill>
                  <a:schemeClr val="bg2"/>
                </a:solidFill>
                <a:effectLst/>
                <a:uLnTx/>
                <a:uFillTx/>
                <a:latin typeface="+mn-lt"/>
                <a:ea typeface="+mn-ea"/>
                <a:cs typeface="+mn-cs"/>
              </a:rPr>
              <a:t>Blueberries are low in calories and fat, they are a good source of</a:t>
            </a:r>
            <a:r>
              <a:rPr kumimoji="0" lang="en-US" sz="3200" b="0" i="0" u="none" strike="noStrike" kern="1200" cap="none" spc="0" normalizeH="0" noProof="0" dirty="0" smtClean="0">
                <a:ln>
                  <a:noFill/>
                </a:ln>
                <a:solidFill>
                  <a:schemeClr val="bg2"/>
                </a:solidFill>
                <a:effectLst/>
                <a:uLnTx/>
                <a:uFillTx/>
                <a:latin typeface="+mn-lt"/>
                <a:ea typeface="+mn-ea"/>
                <a:cs typeface="+mn-cs"/>
              </a:rPr>
              <a:t> fiber, </a:t>
            </a:r>
            <a:r>
              <a:rPr lang="en-US" sz="3200" dirty="0">
                <a:solidFill>
                  <a:schemeClr val="bg2"/>
                </a:solidFill>
              </a:rPr>
              <a:t>Vitamin K and </a:t>
            </a:r>
            <a:r>
              <a:rPr lang="en-US" sz="3200" dirty="0" smtClean="0">
                <a:solidFill>
                  <a:schemeClr val="bg2"/>
                </a:solidFill>
              </a:rPr>
              <a:t>Manganese </a:t>
            </a:r>
            <a:r>
              <a:rPr kumimoji="0" lang="en-US" sz="3200" b="0" i="0" u="none" strike="noStrike" kern="1200" cap="none" spc="0" normalizeH="0" noProof="0" dirty="0" smtClean="0">
                <a:ln>
                  <a:noFill/>
                </a:ln>
                <a:solidFill>
                  <a:schemeClr val="bg2"/>
                </a:solidFill>
                <a:effectLst/>
                <a:uLnTx/>
                <a:uFillTx/>
                <a:latin typeface="+mn-lt"/>
                <a:ea typeface="+mn-ea"/>
                <a:cs typeface="+mn-cs"/>
              </a:rPr>
              <a:t>and an excellent source of vitamin C</a:t>
            </a:r>
            <a:r>
              <a:rPr kumimoji="0" lang="en-US" sz="3200" b="0" i="0" u="none" strike="noStrike" kern="1200" cap="none" spc="0" normalizeH="0" baseline="0" noProof="0" dirty="0" smtClean="0">
                <a:ln>
                  <a:noFill/>
                </a:ln>
                <a:solidFill>
                  <a:schemeClr val="bg2"/>
                </a:solidFill>
                <a:effectLst/>
                <a:uLnTx/>
                <a:uFillTx/>
                <a:latin typeface="+mn-lt"/>
                <a:ea typeface="+mn-ea"/>
                <a:cs typeface="+mn-cs"/>
              </a:rPr>
              <a:t>. </a:t>
            </a:r>
            <a:endParaRPr kumimoji="0" lang="en-US" sz="3200" b="0" i="0" u="none" strike="noStrike" kern="1200" cap="none" spc="0" normalizeH="0" baseline="0" noProof="0" dirty="0">
              <a:ln>
                <a:noFill/>
              </a:ln>
              <a:solidFill>
                <a:schemeClr val="bg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r>
              <a:rPr lang="en-US" smtClean="0"/>
              <a:t>PBRC 2011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lumMod val="75000"/>
                  </a:schemeClr>
                </a:solidFill>
              </a:rPr>
              <a:t>What are Phytochemicals?</a:t>
            </a:r>
            <a:endParaRPr lang="en-US" b="1" i="1" dirty="0">
              <a:solidFill>
                <a:schemeClr val="accent1">
                  <a:lumMod val="75000"/>
                </a:schemeClr>
              </a:solidFill>
            </a:endParaRPr>
          </a:p>
        </p:txBody>
      </p:sp>
      <p:sp>
        <p:nvSpPr>
          <p:cNvPr id="6" name="Content Placeholder 5"/>
          <p:cNvSpPr>
            <a:spLocks noGrp="1"/>
          </p:cNvSpPr>
          <p:nvPr>
            <p:ph idx="1"/>
          </p:nvPr>
        </p:nvSpPr>
        <p:spPr>
          <a:xfrm>
            <a:off x="381000" y="2138680"/>
            <a:ext cx="3581400" cy="2590800"/>
          </a:xfrm>
        </p:spPr>
        <p:txBody>
          <a:bodyPr anchor="t">
            <a:normAutofit fontScale="92500" lnSpcReduction="10000"/>
          </a:bodyPr>
          <a:lstStyle/>
          <a:p>
            <a:pPr algn="ctr">
              <a:buNone/>
            </a:pPr>
            <a:r>
              <a:rPr lang="en-US" dirty="0" smtClean="0"/>
              <a:t>Phytochemicals  are naturally-occurring non-nutritive constituents of fruits and vegetables.  </a:t>
            </a:r>
            <a:endParaRPr lang="en-US" dirty="0"/>
          </a:p>
        </p:txBody>
      </p:sp>
      <p:pic>
        <p:nvPicPr>
          <p:cNvPr id="4108" name="Picture 12" descr="http://www.umm.edu/graphics/images/en/19303.jpg"/>
          <p:cNvPicPr>
            <a:picLocks noChangeAspect="1" noChangeArrowheads="1"/>
          </p:cNvPicPr>
          <p:nvPr/>
        </p:nvPicPr>
        <p:blipFill>
          <a:blip r:embed="rId3" cstate="print"/>
          <a:srcRect/>
          <a:stretch>
            <a:fillRect/>
          </a:stretch>
        </p:blipFill>
        <p:spPr bwMode="auto">
          <a:xfrm>
            <a:off x="4191000" y="2133600"/>
            <a:ext cx="4286250" cy="3429000"/>
          </a:xfrm>
          <a:prstGeom prst="rect">
            <a:avLst/>
          </a:prstGeom>
          <a:noFill/>
        </p:spPr>
      </p:pic>
      <p:sp>
        <p:nvSpPr>
          <p:cNvPr id="3" name="Footer Placeholder 2"/>
          <p:cNvSpPr>
            <a:spLocks noGrp="1"/>
          </p:cNvSpPr>
          <p:nvPr>
            <p:ph type="ftr" sz="quarter" idx="11"/>
          </p:nvPr>
        </p:nvSpPr>
        <p:spPr/>
        <p:txBody>
          <a:bodyPr/>
          <a:lstStyle/>
          <a:p>
            <a:r>
              <a:rPr lang="en-US" smtClean="0"/>
              <a:t>PBRC 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C:\Documents and Settings\KalickBA\Local Settings\Temporary Internet Files\Content.IE5\VE088F73\MP900422959[1].jpg"/>
          <p:cNvPicPr>
            <a:picLocks noChangeAspect="1" noChangeArrowheads="1"/>
          </p:cNvPicPr>
          <p:nvPr/>
        </p:nvPicPr>
        <p:blipFill>
          <a:blip r:embed="rId3" cstate="print"/>
          <a:srcRect/>
          <a:stretch>
            <a:fillRect/>
          </a:stretch>
        </p:blipFill>
        <p:spPr bwMode="auto">
          <a:xfrm>
            <a:off x="751840" y="1371600"/>
            <a:ext cx="1364009" cy="1981199"/>
          </a:xfrm>
          <a:prstGeom prst="rect">
            <a:avLst/>
          </a:prstGeom>
          <a:noFill/>
        </p:spPr>
      </p:pic>
      <p:sp>
        <p:nvSpPr>
          <p:cNvPr id="2" name="Title 1"/>
          <p:cNvSpPr>
            <a:spLocks noGrp="1"/>
          </p:cNvSpPr>
          <p:nvPr>
            <p:ph type="title"/>
          </p:nvPr>
        </p:nvSpPr>
        <p:spPr/>
        <p:txBody>
          <a:bodyPr/>
          <a:lstStyle/>
          <a:p>
            <a:r>
              <a:rPr lang="en-US" dirty="0" smtClean="0">
                <a:solidFill>
                  <a:schemeClr val="accent1">
                    <a:lumMod val="75000"/>
                  </a:schemeClr>
                </a:solidFill>
                <a:latin typeface="Cooper Black" pitchFamily="18" charset="0"/>
              </a:rPr>
              <a:t>Use and Popularity</a:t>
            </a:r>
            <a:endParaRPr lang="en-US" dirty="0">
              <a:solidFill>
                <a:schemeClr val="accent1">
                  <a:lumMod val="75000"/>
                </a:schemeClr>
              </a:solidFill>
              <a:latin typeface="Cooper Black" pitchFamily="18" charset="0"/>
            </a:endParaRPr>
          </a:p>
        </p:txBody>
      </p:sp>
      <p:pic>
        <p:nvPicPr>
          <p:cNvPr id="19459" name="Picture 3" descr="C:\Documents and Settings\KalickBA\Local Settings\Temporary Internet Files\Content.IE5\9O09FCY1\MP900438709[1].jpg"/>
          <p:cNvPicPr>
            <a:picLocks noChangeAspect="1" noChangeArrowheads="1"/>
          </p:cNvPicPr>
          <p:nvPr/>
        </p:nvPicPr>
        <p:blipFill>
          <a:blip r:embed="rId4" cstate="print"/>
          <a:srcRect/>
          <a:stretch>
            <a:fillRect/>
          </a:stretch>
        </p:blipFill>
        <p:spPr bwMode="auto">
          <a:xfrm>
            <a:off x="1295400" y="4610100"/>
            <a:ext cx="1934464" cy="1295400"/>
          </a:xfrm>
          <a:prstGeom prst="rect">
            <a:avLst/>
          </a:prstGeom>
          <a:noFill/>
        </p:spPr>
      </p:pic>
      <p:pic>
        <p:nvPicPr>
          <p:cNvPr id="19460" name="Picture 4" descr="C:\Documents and Settings\KalickBA\Local Settings\Temporary Internet Files\Content.IE5\MSB8MU9J\MP900439272[1].jpg"/>
          <p:cNvPicPr>
            <a:picLocks noChangeAspect="1" noChangeArrowheads="1"/>
          </p:cNvPicPr>
          <p:nvPr/>
        </p:nvPicPr>
        <p:blipFill>
          <a:blip r:embed="rId5" cstate="print"/>
          <a:srcRect/>
          <a:stretch>
            <a:fillRect/>
          </a:stretch>
        </p:blipFill>
        <p:spPr bwMode="auto">
          <a:xfrm>
            <a:off x="2090449" y="3124200"/>
            <a:ext cx="2133600" cy="1381760"/>
          </a:xfrm>
          <a:prstGeom prst="rect">
            <a:avLst/>
          </a:prstGeom>
          <a:noFill/>
        </p:spPr>
      </p:pic>
      <p:sp>
        <p:nvSpPr>
          <p:cNvPr id="9" name="Content Placeholder 8"/>
          <p:cNvSpPr>
            <a:spLocks noGrp="1"/>
          </p:cNvSpPr>
          <p:nvPr>
            <p:ph idx="1"/>
          </p:nvPr>
        </p:nvSpPr>
        <p:spPr>
          <a:xfrm>
            <a:off x="4876800" y="2209801"/>
            <a:ext cx="3810000" cy="2600959"/>
          </a:xfrm>
        </p:spPr>
        <p:txBody>
          <a:bodyPr>
            <a:normAutofit fontScale="85000" lnSpcReduction="10000"/>
          </a:bodyPr>
          <a:lstStyle/>
          <a:p>
            <a:r>
              <a:rPr lang="en-US" dirty="0" smtClean="0"/>
              <a:t>Jellies</a:t>
            </a:r>
            <a:r>
              <a:rPr lang="en-US" dirty="0"/>
              <a:t> </a:t>
            </a:r>
            <a:r>
              <a:rPr lang="en-US" dirty="0" smtClean="0"/>
              <a:t>and jams</a:t>
            </a:r>
          </a:p>
          <a:p>
            <a:r>
              <a:rPr lang="en-US" dirty="0" smtClean="0"/>
              <a:t>Pies and dessert</a:t>
            </a:r>
          </a:p>
          <a:p>
            <a:r>
              <a:rPr lang="en-US" dirty="0" smtClean="0"/>
              <a:t>Baking</a:t>
            </a:r>
          </a:p>
          <a:p>
            <a:r>
              <a:rPr lang="en-US" dirty="0" smtClean="0"/>
              <a:t>Dried as snacks </a:t>
            </a:r>
          </a:p>
          <a:p>
            <a:r>
              <a:rPr lang="en-US" dirty="0" smtClean="0"/>
              <a:t>Juice and juice blends</a:t>
            </a:r>
          </a:p>
        </p:txBody>
      </p:sp>
      <p:sp>
        <p:nvSpPr>
          <p:cNvPr id="3" name="Footer Placeholder 2"/>
          <p:cNvSpPr>
            <a:spLocks noGrp="1"/>
          </p:cNvSpPr>
          <p:nvPr>
            <p:ph type="ftr" sz="quarter" idx="11"/>
          </p:nvPr>
        </p:nvSpPr>
        <p:spPr/>
        <p:txBody>
          <a:bodyPr/>
          <a:lstStyle/>
          <a:p>
            <a:r>
              <a:rPr lang="en-US" smtClean="0"/>
              <a:t>PBRC 2011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743200" y="381000"/>
            <a:ext cx="3733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Elephant" pitchFamily="18" charset="0"/>
              </a:rPr>
              <a:t>Cancer Risk</a:t>
            </a:r>
            <a:endParaRPr lang="en-US" dirty="0">
              <a:latin typeface="Elephant" pitchFamily="18" charset="0"/>
            </a:endParaRPr>
          </a:p>
        </p:txBody>
      </p:sp>
      <p:pic>
        <p:nvPicPr>
          <p:cNvPr id="20482" name="Picture 2" descr="C:\Documents and Settings\KalickBA\Local Settings\Temporary Internet Files\Content.IE5\MF4LMRVT\MC900332210[1].wmf"/>
          <p:cNvPicPr>
            <a:picLocks noGrp="1" noChangeAspect="1" noChangeArrowheads="1"/>
          </p:cNvPicPr>
          <p:nvPr>
            <p:ph idx="1"/>
          </p:nvPr>
        </p:nvPicPr>
        <p:blipFill>
          <a:blip r:embed="rId3" cstate="print"/>
          <a:srcRect/>
          <a:stretch>
            <a:fillRect/>
          </a:stretch>
        </p:blipFill>
        <p:spPr bwMode="auto">
          <a:xfrm>
            <a:off x="1905000" y="381000"/>
            <a:ext cx="678256" cy="647785"/>
          </a:xfrm>
          <a:prstGeom prst="rect">
            <a:avLst/>
          </a:prstGeom>
          <a:noFill/>
        </p:spPr>
      </p:pic>
      <p:pic>
        <p:nvPicPr>
          <p:cNvPr id="5" name="Picture 2" descr="C:\Documents and Settings\KalickBA\Local Settings\Temporary Internet Files\Content.IE5\MF4LMRVT\MC900332210[1].wmf"/>
          <p:cNvPicPr>
            <a:picLocks noChangeAspect="1" noChangeArrowheads="1"/>
          </p:cNvPicPr>
          <p:nvPr/>
        </p:nvPicPr>
        <p:blipFill>
          <a:blip r:embed="rId3" cstate="print"/>
          <a:srcRect/>
          <a:stretch>
            <a:fillRect/>
          </a:stretch>
        </p:blipFill>
        <p:spPr bwMode="auto">
          <a:xfrm>
            <a:off x="6629400" y="457200"/>
            <a:ext cx="678256" cy="647785"/>
          </a:xfrm>
          <a:prstGeom prst="rect">
            <a:avLst/>
          </a:prstGeom>
          <a:noFill/>
        </p:spPr>
      </p:pic>
      <p:sp>
        <p:nvSpPr>
          <p:cNvPr id="7" name="Rectangle 6"/>
          <p:cNvSpPr/>
          <p:nvPr/>
        </p:nvSpPr>
        <p:spPr>
          <a:xfrm>
            <a:off x="228600" y="1600200"/>
            <a:ext cx="8686800"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1676400"/>
            <a:ext cx="8534400" cy="3693319"/>
          </a:xfrm>
          <a:prstGeom prst="rect">
            <a:avLst/>
          </a:prstGeom>
          <a:noFill/>
        </p:spPr>
        <p:txBody>
          <a:bodyPr wrap="square" rtlCol="0">
            <a:spAutoFit/>
          </a:bodyPr>
          <a:lstStyle/>
          <a:p>
            <a:r>
              <a:rPr lang="en-US" sz="2400" b="1" dirty="0" smtClean="0"/>
              <a:t>C</a:t>
            </a:r>
            <a:r>
              <a:rPr lang="en-US" sz="2400" dirty="0" smtClean="0"/>
              <a:t>ancers related to blueberry intake include oral, breast, colon and prostate cancers. </a:t>
            </a:r>
          </a:p>
          <a:p>
            <a:endParaRPr lang="en-US" sz="2400" dirty="0" smtClean="0"/>
          </a:p>
          <a:p>
            <a:r>
              <a:rPr lang="en-US" sz="2400" dirty="0" smtClean="0"/>
              <a:t>Studies show that blueberry extract inhibits the growth of human oral, breast, colon and prostate tumor cell lines that is concentration dependent. Greater concentration is more effective. </a:t>
            </a:r>
          </a:p>
          <a:p>
            <a:endParaRPr lang="en-US" sz="2400" dirty="0" smtClean="0"/>
          </a:p>
          <a:p>
            <a:r>
              <a:rPr lang="en-US" sz="2400" dirty="0" smtClean="0"/>
              <a:t>Out of 10 different extracts of fruits and berries, blueberry extract had the greatest effects on colon cancer cells. </a:t>
            </a:r>
          </a:p>
          <a:p>
            <a:endParaRPr lang="en-US" b="1" dirty="0"/>
          </a:p>
        </p:txBody>
      </p:sp>
      <p:sp>
        <p:nvSpPr>
          <p:cNvPr id="3" name="Footer Placeholder 2"/>
          <p:cNvSpPr>
            <a:spLocks noGrp="1"/>
          </p:cNvSpPr>
          <p:nvPr>
            <p:ph type="ftr" sz="quarter" idx="11"/>
          </p:nvPr>
        </p:nvSpPr>
        <p:spPr/>
        <p:txBody>
          <a:bodyPr/>
          <a:lstStyle/>
          <a:p>
            <a:r>
              <a:rPr lang="en-US" smtClean="0"/>
              <a:t>PBRC 2011</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smtClean="0"/>
              <a:t>Heart Disease Risk</a:t>
            </a:r>
            <a:endParaRPr lang="en-US" b="1" i="1" dirty="0"/>
          </a:p>
        </p:txBody>
      </p:sp>
      <p:sp>
        <p:nvSpPr>
          <p:cNvPr id="8" name="Content Placeholder 7"/>
          <p:cNvSpPr>
            <a:spLocks noGrp="1"/>
          </p:cNvSpPr>
          <p:nvPr>
            <p:ph idx="1"/>
          </p:nvPr>
        </p:nvSpPr>
        <p:spPr>
          <a:xfrm>
            <a:off x="4953000" y="2095500"/>
            <a:ext cx="3733800" cy="3048000"/>
          </a:xfrm>
          <a:solidFill>
            <a:schemeClr val="bg1">
              <a:alpha val="63000"/>
            </a:schemeClr>
          </a:solidFill>
        </p:spPr>
        <p:txBody>
          <a:bodyPr>
            <a:normAutofit fontScale="85000" lnSpcReduction="10000"/>
          </a:bodyPr>
          <a:lstStyle/>
          <a:p>
            <a:pPr>
              <a:buNone/>
            </a:pPr>
            <a:r>
              <a:rPr lang="en-US" dirty="0" smtClean="0"/>
              <a:t>Consuming one cup of blueberries a day for three weeks can result in reduction of heart disease risk factors. </a:t>
            </a:r>
          </a:p>
          <a:p>
            <a:pPr>
              <a:buNone/>
            </a:pPr>
            <a:r>
              <a:rPr lang="en-US" dirty="0" smtClean="0"/>
              <a:t>A single dose of berries is not effective.</a:t>
            </a:r>
            <a:endParaRPr lang="en-US" dirty="0"/>
          </a:p>
        </p:txBody>
      </p:sp>
      <p:pic>
        <p:nvPicPr>
          <p:cNvPr id="21508" name="Picture 4" descr="C:\Documents and Settings\KalickBA\Local Settings\Temporary Internet Files\Content.IE5\VE088F73\MC900438743[1].jpg"/>
          <p:cNvPicPr>
            <a:picLocks noChangeAspect="1" noChangeArrowheads="1"/>
          </p:cNvPicPr>
          <p:nvPr/>
        </p:nvPicPr>
        <p:blipFill>
          <a:blip r:embed="rId3" cstate="print"/>
          <a:srcRect/>
          <a:stretch>
            <a:fillRect/>
          </a:stretch>
        </p:blipFill>
        <p:spPr bwMode="auto">
          <a:xfrm>
            <a:off x="0" y="1981200"/>
            <a:ext cx="4368800" cy="3276600"/>
          </a:xfrm>
          <a:prstGeom prst="rect">
            <a:avLst/>
          </a:prstGeom>
          <a:noFill/>
        </p:spPr>
      </p:pic>
      <p:sp>
        <p:nvSpPr>
          <p:cNvPr id="2" name="Footer Placeholder 1"/>
          <p:cNvSpPr>
            <a:spLocks noGrp="1"/>
          </p:cNvSpPr>
          <p:nvPr>
            <p:ph type="ftr" sz="quarter" idx="11"/>
          </p:nvPr>
        </p:nvSpPr>
        <p:spPr/>
        <p:txBody>
          <a:bodyPr/>
          <a:lstStyle/>
          <a:p>
            <a:r>
              <a:rPr lang="en-US" smtClean="0"/>
              <a:t>PBRC 2011</a:t>
            </a:r>
            <a:endParaRPr lang="en-US" dirty="0"/>
          </a:p>
        </p:txBody>
      </p:sp>
    </p:spTree>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1610</Words>
  <Application>Microsoft Office PowerPoint</Application>
  <PresentationFormat>On-screen Show (4:3)</PresentationFormat>
  <Paragraphs>115</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Blueberries</vt:lpstr>
      <vt:lpstr>True Blue Facts</vt:lpstr>
      <vt:lpstr>True Blue Facts Cont’d</vt:lpstr>
      <vt:lpstr>Research</vt:lpstr>
      <vt:lpstr>What’s Healthy  about Blueberries?</vt:lpstr>
      <vt:lpstr>What are Phytochemicals?</vt:lpstr>
      <vt:lpstr>Use and Popularity</vt:lpstr>
      <vt:lpstr>Cancer Risk</vt:lpstr>
      <vt:lpstr>Heart Disease Risk</vt:lpstr>
      <vt:lpstr>Alzheimer’s Risk</vt:lpstr>
      <vt:lpstr>GI Health</vt:lpstr>
      <vt:lpstr>PowerPoint Presentation</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RoyHJ</cp:lastModifiedBy>
  <cp:revision>44</cp:revision>
  <dcterms:created xsi:type="dcterms:W3CDTF">2010-11-10T14:04:10Z</dcterms:created>
  <dcterms:modified xsi:type="dcterms:W3CDTF">2011-04-29T20:08:05Z</dcterms:modified>
</cp:coreProperties>
</file>