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notesSlides/notesSlide30.xml" ContentType="application/vnd.openxmlformats-officedocument.presentationml.notesSlide+xml"/>
  <Override PartName="/ppt/charts/chart4.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56" r:id="rId2"/>
    <p:sldId id="283" r:id="rId3"/>
    <p:sldId id="284" r:id="rId4"/>
    <p:sldId id="318" r:id="rId5"/>
    <p:sldId id="319" r:id="rId6"/>
    <p:sldId id="320"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282" r:id="rId41"/>
    <p:sldId id="25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76" autoAdjust="0"/>
  </p:normalViewPr>
  <p:slideViewPr>
    <p:cSldViewPr>
      <p:cViewPr>
        <p:scale>
          <a:sx n="90" d="100"/>
          <a:sy n="90" d="100"/>
        </p:scale>
        <p:origin x="-2244"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5.4590570719602979E-2"/>
          <c:y val="4.7393364928909949E-2"/>
          <c:w val="0.74441687344913154"/>
          <c:h val="0.82227488151658767"/>
        </c:manualLayout>
      </c:layout>
      <c:bar3DChart>
        <c:barDir val="col"/>
        <c:grouping val="clustered"/>
        <c:varyColors val="0"/>
        <c:ser>
          <c:idx val="0"/>
          <c:order val="0"/>
          <c:tx>
            <c:strRef>
              <c:f>Sheet1!$A$2</c:f>
              <c:strCache>
                <c:ptCount val="1"/>
                <c:pt idx="0">
                  <c:v>Ages 6-11</c:v>
                </c:pt>
              </c:strCache>
            </c:strRef>
          </c:tx>
          <c:spPr>
            <a:solidFill>
              <a:schemeClr val="accent1"/>
            </a:solidFill>
            <a:ln w="12700">
              <a:solidFill>
                <a:schemeClr val="tx1"/>
              </a:solidFill>
              <a:prstDash val="solid"/>
            </a:ln>
          </c:spPr>
          <c:invertIfNegative val="0"/>
          <c:cat>
            <c:strRef>
              <c:f>Sheet1!$B$1:$E$1</c:f>
              <c:strCache>
                <c:ptCount val="4"/>
                <c:pt idx="0">
                  <c:v>1970-1980</c:v>
                </c:pt>
                <c:pt idx="1">
                  <c:v>1989-1994</c:v>
                </c:pt>
                <c:pt idx="2">
                  <c:v>1999-2002</c:v>
                </c:pt>
                <c:pt idx="3">
                  <c:v>2003-2004</c:v>
                </c:pt>
              </c:strCache>
            </c:strRef>
          </c:cat>
          <c:val>
            <c:numRef>
              <c:f>Sheet1!$B$2:$E$2</c:f>
              <c:numCache>
                <c:formatCode>General</c:formatCode>
                <c:ptCount val="4"/>
                <c:pt idx="0">
                  <c:v>6.5</c:v>
                </c:pt>
                <c:pt idx="1">
                  <c:v>11.3</c:v>
                </c:pt>
                <c:pt idx="2">
                  <c:v>15.8</c:v>
                </c:pt>
                <c:pt idx="3">
                  <c:v>18.8</c:v>
                </c:pt>
              </c:numCache>
            </c:numRef>
          </c:val>
        </c:ser>
        <c:ser>
          <c:idx val="1"/>
          <c:order val="1"/>
          <c:tx>
            <c:strRef>
              <c:f>Sheet1!$A$3</c:f>
              <c:strCache>
                <c:ptCount val="1"/>
                <c:pt idx="0">
                  <c:v>Ages 12-19</c:v>
                </c:pt>
              </c:strCache>
            </c:strRef>
          </c:tx>
          <c:spPr>
            <a:solidFill>
              <a:schemeClr val="accent2"/>
            </a:solidFill>
            <a:ln w="12700">
              <a:solidFill>
                <a:schemeClr val="tx1"/>
              </a:solidFill>
              <a:prstDash val="solid"/>
            </a:ln>
          </c:spPr>
          <c:invertIfNegative val="0"/>
          <c:cat>
            <c:strRef>
              <c:f>Sheet1!$B$1:$E$1</c:f>
              <c:strCache>
                <c:ptCount val="4"/>
                <c:pt idx="0">
                  <c:v>1970-1980</c:v>
                </c:pt>
                <c:pt idx="1">
                  <c:v>1989-1994</c:v>
                </c:pt>
                <c:pt idx="2">
                  <c:v>1999-2002</c:v>
                </c:pt>
                <c:pt idx="3">
                  <c:v>2003-2004</c:v>
                </c:pt>
              </c:strCache>
            </c:strRef>
          </c:cat>
          <c:val>
            <c:numRef>
              <c:f>Sheet1!$B$3:$E$3</c:f>
              <c:numCache>
                <c:formatCode>General</c:formatCode>
                <c:ptCount val="4"/>
                <c:pt idx="0">
                  <c:v>5</c:v>
                </c:pt>
                <c:pt idx="1">
                  <c:v>10.6</c:v>
                </c:pt>
                <c:pt idx="2">
                  <c:v>16.100000000000001</c:v>
                </c:pt>
                <c:pt idx="3">
                  <c:v>17.399999999999999</c:v>
                </c:pt>
              </c:numCache>
            </c:numRef>
          </c:val>
        </c:ser>
        <c:dLbls>
          <c:showLegendKey val="0"/>
          <c:showVal val="0"/>
          <c:showCatName val="0"/>
          <c:showSerName val="0"/>
          <c:showPercent val="0"/>
          <c:showBubbleSize val="0"/>
        </c:dLbls>
        <c:gapWidth val="150"/>
        <c:gapDepth val="0"/>
        <c:shape val="box"/>
        <c:axId val="50713600"/>
        <c:axId val="113212160"/>
        <c:axId val="0"/>
      </c:bar3DChart>
      <c:catAx>
        <c:axId val="50713600"/>
        <c:scaling>
          <c:orientation val="minMax"/>
        </c:scaling>
        <c:delete val="0"/>
        <c:axPos val="b"/>
        <c:numFmt formatCode="General" sourceLinked="1"/>
        <c:majorTickMark val="out"/>
        <c:minorTickMark val="none"/>
        <c:tickLblPos val="low"/>
        <c:spPr>
          <a:ln w="3175">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113212160"/>
        <c:crosses val="autoZero"/>
        <c:auto val="1"/>
        <c:lblAlgn val="ctr"/>
        <c:lblOffset val="100"/>
        <c:tickLblSkip val="1"/>
        <c:tickMarkSkip val="1"/>
        <c:noMultiLvlLbl val="0"/>
      </c:catAx>
      <c:valAx>
        <c:axId val="113212160"/>
        <c:scaling>
          <c:orientation val="minMax"/>
        </c:scaling>
        <c:delete val="0"/>
        <c:axPos val="l"/>
        <c:majorGridlines>
          <c:spPr>
            <a:ln w="3175">
              <a:solidFill>
                <a:schemeClr val="tx1"/>
              </a:solidFill>
              <a:prstDash val="solid"/>
            </a:ln>
          </c:spPr>
        </c:majorGridlines>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50713600"/>
        <c:crosses val="autoZero"/>
        <c:crossBetween val="between"/>
      </c:valAx>
      <c:spPr>
        <a:noFill/>
        <a:ln w="25399">
          <a:noFill/>
        </a:ln>
      </c:spPr>
    </c:plotArea>
    <c:legend>
      <c:legendPos val="r"/>
      <c:layout>
        <c:manualLayout>
          <c:xMode val="edge"/>
          <c:yMode val="edge"/>
          <c:x val="0.81265508684863519"/>
          <c:y val="0.4218009478672986"/>
          <c:w val="0.18238213399503722"/>
          <c:h val="0.15876777251184834"/>
        </c:manualLayout>
      </c:layout>
      <c:overlay val="0"/>
      <c:spPr>
        <a:noFill/>
        <a:ln w="3175">
          <a:solidFill>
            <a:schemeClr val="tx1"/>
          </a:solidFill>
          <a:prstDash val="solid"/>
        </a:ln>
      </c:spPr>
      <c:txPr>
        <a:bodyPr/>
        <a:lstStyle/>
        <a:p>
          <a:pPr>
            <a:defRPr sz="1655"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5.4590570719602979E-2"/>
          <c:y val="3.3175355450236969E-2"/>
          <c:w val="0.75062034739454098"/>
          <c:h val="0.8364928909952607"/>
        </c:manualLayout>
      </c:layout>
      <c:bar3DChart>
        <c:barDir val="col"/>
        <c:grouping val="clustered"/>
        <c:varyColors val="0"/>
        <c:ser>
          <c:idx val="0"/>
          <c:order val="0"/>
          <c:tx>
            <c:strRef>
              <c:f>Sheet1!$A$2</c:f>
              <c:strCache>
                <c:ptCount val="1"/>
                <c:pt idx="0">
                  <c:v>Caucasian</c:v>
                </c:pt>
              </c:strCache>
            </c:strRef>
          </c:tx>
          <c:spPr>
            <a:solidFill>
              <a:schemeClr val="accent1"/>
            </a:solidFill>
            <a:ln w="12700">
              <a:solidFill>
                <a:schemeClr val="tx1"/>
              </a:solidFill>
              <a:prstDash val="solid"/>
            </a:ln>
          </c:spPr>
          <c:invertIfNegative val="0"/>
          <c:cat>
            <c:strRef>
              <c:f>Sheet1!$B$1:$C$1</c:f>
              <c:strCache>
                <c:ptCount val="2"/>
                <c:pt idx="0">
                  <c:v>Men</c:v>
                </c:pt>
                <c:pt idx="1">
                  <c:v>Women</c:v>
                </c:pt>
              </c:strCache>
            </c:strRef>
          </c:cat>
          <c:val>
            <c:numRef>
              <c:f>Sheet1!$B$2:$C$2</c:f>
              <c:numCache>
                <c:formatCode>General</c:formatCode>
                <c:ptCount val="2"/>
                <c:pt idx="0">
                  <c:v>19.100000000000001</c:v>
                </c:pt>
                <c:pt idx="1">
                  <c:v>15.4</c:v>
                </c:pt>
              </c:numCache>
            </c:numRef>
          </c:val>
        </c:ser>
        <c:ser>
          <c:idx val="1"/>
          <c:order val="1"/>
          <c:tx>
            <c:strRef>
              <c:f>Sheet1!$A$3</c:f>
              <c:strCache>
                <c:ptCount val="1"/>
                <c:pt idx="0">
                  <c:v>AA</c:v>
                </c:pt>
              </c:strCache>
            </c:strRef>
          </c:tx>
          <c:spPr>
            <a:solidFill>
              <a:schemeClr val="accent2"/>
            </a:solidFill>
            <a:ln w="12700">
              <a:solidFill>
                <a:schemeClr val="tx1"/>
              </a:solidFill>
              <a:prstDash val="solid"/>
            </a:ln>
          </c:spPr>
          <c:invertIfNegative val="0"/>
          <c:cat>
            <c:strRef>
              <c:f>Sheet1!$B$1:$C$1</c:f>
              <c:strCache>
                <c:ptCount val="2"/>
                <c:pt idx="0">
                  <c:v>Men</c:v>
                </c:pt>
                <c:pt idx="1">
                  <c:v>Women</c:v>
                </c:pt>
              </c:strCache>
            </c:strRef>
          </c:cat>
          <c:val>
            <c:numRef>
              <c:f>Sheet1!$B$3:$C$3</c:f>
              <c:numCache>
                <c:formatCode>General</c:formatCode>
                <c:ptCount val="2"/>
                <c:pt idx="0">
                  <c:v>18.5</c:v>
                </c:pt>
                <c:pt idx="1">
                  <c:v>25.4</c:v>
                </c:pt>
              </c:numCache>
            </c:numRef>
          </c:val>
        </c:ser>
        <c:ser>
          <c:idx val="2"/>
          <c:order val="2"/>
          <c:tx>
            <c:strRef>
              <c:f>Sheet1!$A$4</c:f>
              <c:strCache>
                <c:ptCount val="1"/>
                <c:pt idx="0">
                  <c:v>Hispanic</c:v>
                </c:pt>
              </c:strCache>
            </c:strRef>
          </c:tx>
          <c:spPr>
            <a:solidFill>
              <a:schemeClr val="hlink"/>
            </a:solidFill>
            <a:ln w="12700">
              <a:solidFill>
                <a:schemeClr val="tx1"/>
              </a:solidFill>
              <a:prstDash val="solid"/>
            </a:ln>
          </c:spPr>
          <c:invertIfNegative val="0"/>
          <c:cat>
            <c:strRef>
              <c:f>Sheet1!$B$1:$C$1</c:f>
              <c:strCache>
                <c:ptCount val="2"/>
                <c:pt idx="0">
                  <c:v>Men</c:v>
                </c:pt>
                <c:pt idx="1">
                  <c:v>Women</c:v>
                </c:pt>
              </c:strCache>
            </c:strRef>
          </c:cat>
          <c:val>
            <c:numRef>
              <c:f>Sheet1!$B$4:$C$4</c:f>
              <c:numCache>
                <c:formatCode>General</c:formatCode>
                <c:ptCount val="2"/>
                <c:pt idx="0">
                  <c:v>18.3</c:v>
                </c:pt>
                <c:pt idx="1">
                  <c:v>14.1</c:v>
                </c:pt>
              </c:numCache>
            </c:numRef>
          </c:val>
        </c:ser>
        <c:dLbls>
          <c:showLegendKey val="0"/>
          <c:showVal val="0"/>
          <c:showCatName val="0"/>
          <c:showSerName val="0"/>
          <c:showPercent val="0"/>
          <c:showBubbleSize val="0"/>
        </c:dLbls>
        <c:gapWidth val="150"/>
        <c:gapDepth val="0"/>
        <c:shape val="box"/>
        <c:axId val="116296192"/>
        <c:axId val="113295360"/>
        <c:axId val="0"/>
      </c:bar3DChart>
      <c:catAx>
        <c:axId val="116296192"/>
        <c:scaling>
          <c:orientation val="minMax"/>
        </c:scaling>
        <c:delete val="0"/>
        <c:axPos val="b"/>
        <c:numFmt formatCode="General" sourceLinked="1"/>
        <c:majorTickMark val="out"/>
        <c:minorTickMark val="none"/>
        <c:tickLblPos val="low"/>
        <c:spPr>
          <a:ln w="3175">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113295360"/>
        <c:crosses val="autoZero"/>
        <c:auto val="1"/>
        <c:lblAlgn val="ctr"/>
        <c:lblOffset val="100"/>
        <c:tickLblSkip val="1"/>
        <c:tickMarkSkip val="1"/>
        <c:noMultiLvlLbl val="0"/>
      </c:catAx>
      <c:valAx>
        <c:axId val="113295360"/>
        <c:scaling>
          <c:orientation val="minMax"/>
        </c:scaling>
        <c:delete val="0"/>
        <c:axPos val="l"/>
        <c:majorGridlines>
          <c:spPr>
            <a:ln w="3175">
              <a:solidFill>
                <a:schemeClr val="tx1"/>
              </a:solidFill>
              <a:prstDash val="solid"/>
            </a:ln>
          </c:spPr>
        </c:majorGridlines>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116296192"/>
        <c:crosses val="autoZero"/>
        <c:crossBetween val="between"/>
      </c:valAx>
      <c:spPr>
        <a:noFill/>
        <a:ln w="25399">
          <a:noFill/>
        </a:ln>
      </c:spPr>
    </c:plotArea>
    <c:legend>
      <c:legendPos val="r"/>
      <c:layout>
        <c:manualLayout>
          <c:xMode val="edge"/>
          <c:yMode val="edge"/>
          <c:x val="0.81885856079404462"/>
          <c:y val="0.38151658767772512"/>
          <c:w val="0.17617866004962779"/>
          <c:h val="0.23696682464454977"/>
        </c:manualLayout>
      </c:layout>
      <c:overlay val="0"/>
      <c:spPr>
        <a:noFill/>
        <a:ln w="3175">
          <a:solidFill>
            <a:schemeClr val="tx1"/>
          </a:solidFill>
          <a:prstDash val="solid"/>
        </a:ln>
      </c:spPr>
      <c:txPr>
        <a:bodyPr/>
        <a:lstStyle/>
        <a:p>
          <a:pPr>
            <a:defRPr sz="1655"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hPercent val="6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bar3DChart>
        <c:barDir val="col"/>
        <c:grouping val="clustered"/>
        <c:varyColors val="0"/>
        <c:ser>
          <c:idx val="0"/>
          <c:order val="0"/>
          <c:tx>
            <c:strRef>
              <c:f>Sheet1!$A$2</c:f>
              <c:strCache>
                <c:ptCount val="1"/>
                <c:pt idx="0">
                  <c:v>Female</c:v>
                </c:pt>
              </c:strCache>
            </c:strRef>
          </c:tx>
          <c:spPr>
            <a:solidFill>
              <a:schemeClr val="accent1"/>
            </a:solidFill>
            <a:ln w="12700">
              <a:solidFill>
                <a:schemeClr val="tx1"/>
              </a:solidFill>
              <a:prstDash val="solid"/>
            </a:ln>
          </c:spPr>
          <c:invertIfNegative val="0"/>
          <c:cat>
            <c:strRef>
              <c:f>Sheet1!$B$1:$C$1</c:f>
              <c:strCache>
                <c:ptCount val="2"/>
                <c:pt idx="0">
                  <c:v>Physical activity</c:v>
                </c:pt>
                <c:pt idx="1">
                  <c:v>Phys Ed Classes</c:v>
                </c:pt>
              </c:strCache>
            </c:strRef>
          </c:cat>
          <c:val>
            <c:numRef>
              <c:f>Sheet1!$B$2:$C$2</c:f>
              <c:numCache>
                <c:formatCode>General</c:formatCode>
                <c:ptCount val="2"/>
                <c:pt idx="0">
                  <c:v>17.7</c:v>
                </c:pt>
                <c:pt idx="1">
                  <c:v>24</c:v>
                </c:pt>
              </c:numCache>
            </c:numRef>
          </c:val>
        </c:ser>
        <c:ser>
          <c:idx val="1"/>
          <c:order val="1"/>
          <c:tx>
            <c:strRef>
              <c:f>Sheet1!$A$3</c:f>
              <c:strCache>
                <c:ptCount val="1"/>
                <c:pt idx="0">
                  <c:v>Male</c:v>
                </c:pt>
              </c:strCache>
            </c:strRef>
          </c:tx>
          <c:spPr>
            <a:solidFill>
              <a:schemeClr val="accent2"/>
            </a:solidFill>
            <a:ln w="12700">
              <a:solidFill>
                <a:schemeClr val="tx1"/>
              </a:solidFill>
              <a:prstDash val="solid"/>
            </a:ln>
          </c:spPr>
          <c:invertIfNegative val="0"/>
          <c:cat>
            <c:strRef>
              <c:f>Sheet1!$B$1:$C$1</c:f>
              <c:strCache>
                <c:ptCount val="2"/>
                <c:pt idx="0">
                  <c:v>Physical activity</c:v>
                </c:pt>
                <c:pt idx="1">
                  <c:v>Phys Ed Classes</c:v>
                </c:pt>
              </c:strCache>
            </c:strRef>
          </c:cat>
          <c:val>
            <c:numRef>
              <c:f>Sheet1!$B$3:$C$3</c:f>
              <c:numCache>
                <c:formatCode>General</c:formatCode>
                <c:ptCount val="2"/>
                <c:pt idx="0">
                  <c:v>36.6</c:v>
                </c:pt>
                <c:pt idx="1">
                  <c:v>34.9</c:v>
                </c:pt>
              </c:numCache>
            </c:numRef>
          </c:val>
        </c:ser>
        <c:dLbls>
          <c:showLegendKey val="0"/>
          <c:showVal val="0"/>
          <c:showCatName val="0"/>
          <c:showSerName val="0"/>
          <c:showPercent val="0"/>
          <c:showBubbleSize val="0"/>
        </c:dLbls>
        <c:gapWidth val="150"/>
        <c:shape val="box"/>
        <c:axId val="259307520"/>
        <c:axId val="258971840"/>
        <c:axId val="0"/>
      </c:bar3DChart>
      <c:catAx>
        <c:axId val="259307520"/>
        <c:scaling>
          <c:orientation val="minMax"/>
        </c:scaling>
        <c:delete val="0"/>
        <c:axPos val="b"/>
        <c:numFmt formatCode="General" sourceLinked="1"/>
        <c:majorTickMark val="none"/>
        <c:minorTickMark val="none"/>
        <c:tickLblPos val="low"/>
        <c:spPr>
          <a:ln w="3175">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58971840"/>
        <c:crosses val="autoZero"/>
        <c:auto val="1"/>
        <c:lblAlgn val="ctr"/>
        <c:lblOffset val="100"/>
        <c:tickLblSkip val="1"/>
        <c:tickMarkSkip val="1"/>
        <c:noMultiLvlLbl val="0"/>
      </c:catAx>
      <c:valAx>
        <c:axId val="258971840"/>
        <c:scaling>
          <c:orientation val="minMax"/>
        </c:scaling>
        <c:delete val="0"/>
        <c:axPos val="l"/>
        <c:majorGridlines>
          <c:spPr>
            <a:ln w="3175">
              <a:solidFill>
                <a:schemeClr val="tx1"/>
              </a:solidFill>
              <a:prstDash val="solid"/>
            </a:ln>
          </c:spPr>
        </c:majorGridlines>
        <c:numFmt formatCode="General" sourceLinked="1"/>
        <c:majorTickMark val="none"/>
        <c:minorTickMark val="none"/>
        <c:tickLblPos val="nextTo"/>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59307520"/>
        <c:crosses val="autoZero"/>
        <c:crossBetween val="between"/>
      </c:valAx>
      <c:spPr>
        <a:noFill/>
        <a:ln w="25399">
          <a:noFill/>
        </a:ln>
      </c:spPr>
    </c:plotArea>
    <c:legend>
      <c:legendPos val="r"/>
      <c:layout/>
      <c:overlay val="0"/>
    </c:legend>
    <c:plotVisOnly val="1"/>
    <c:dispBlanksAs val="gap"/>
    <c:showDLblsOverMax val="0"/>
  </c:chart>
  <c:spPr>
    <a:noFill/>
    <a:ln>
      <a:noFill/>
    </a:ln>
  </c:spPr>
  <c:txPr>
    <a:bodyPr/>
    <a:lstStyle/>
    <a:p>
      <a:pPr>
        <a:defRPr sz="18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5.4590570719602979E-2"/>
          <c:y val="5.2132701421800945E-2"/>
          <c:w val="0.74937965260545902"/>
          <c:h val="0.81753554502369663"/>
        </c:manualLayout>
      </c:layout>
      <c:bar3DChart>
        <c:barDir val="col"/>
        <c:grouping val="clustered"/>
        <c:varyColors val="0"/>
        <c:ser>
          <c:idx val="0"/>
          <c:order val="0"/>
          <c:tx>
            <c:strRef>
              <c:f>Sheet1!$A$2</c:f>
              <c:strCache>
                <c:ptCount val="1"/>
                <c:pt idx="0">
                  <c:v>Organized</c:v>
                </c:pt>
              </c:strCache>
            </c:strRef>
          </c:tx>
          <c:spPr>
            <a:solidFill>
              <a:schemeClr val="accent1"/>
            </a:solidFill>
            <a:ln w="12700">
              <a:solidFill>
                <a:schemeClr val="tx1"/>
              </a:solidFill>
              <a:prstDash val="solid"/>
            </a:ln>
          </c:spPr>
          <c:invertIfNegative val="0"/>
          <c:cat>
            <c:strRef>
              <c:f>Sheet1!$B$1:$F$1</c:f>
              <c:strCache>
                <c:ptCount val="5"/>
                <c:pt idx="0">
                  <c:v>Age 9</c:v>
                </c:pt>
                <c:pt idx="1">
                  <c:v>Age 10</c:v>
                </c:pt>
                <c:pt idx="2">
                  <c:v>Age 11</c:v>
                </c:pt>
                <c:pt idx="3">
                  <c:v>Age 12</c:v>
                </c:pt>
                <c:pt idx="4">
                  <c:v>Age 13</c:v>
                </c:pt>
              </c:strCache>
            </c:strRef>
          </c:cat>
          <c:val>
            <c:numRef>
              <c:f>Sheet1!$B$2:$F$2</c:f>
              <c:numCache>
                <c:formatCode>General</c:formatCode>
                <c:ptCount val="5"/>
                <c:pt idx="0">
                  <c:v>36.1</c:v>
                </c:pt>
                <c:pt idx="1">
                  <c:v>37.5</c:v>
                </c:pt>
                <c:pt idx="2">
                  <c:v>43.1</c:v>
                </c:pt>
                <c:pt idx="3">
                  <c:v>37.700000000000003</c:v>
                </c:pt>
                <c:pt idx="4">
                  <c:v>38.1</c:v>
                </c:pt>
              </c:numCache>
            </c:numRef>
          </c:val>
        </c:ser>
        <c:ser>
          <c:idx val="1"/>
          <c:order val="1"/>
          <c:tx>
            <c:strRef>
              <c:f>Sheet1!$A$3</c:f>
              <c:strCache>
                <c:ptCount val="1"/>
                <c:pt idx="0">
                  <c:v>Free-time</c:v>
                </c:pt>
              </c:strCache>
            </c:strRef>
          </c:tx>
          <c:spPr>
            <a:solidFill>
              <a:schemeClr val="accent2"/>
            </a:solidFill>
            <a:ln w="12700">
              <a:solidFill>
                <a:schemeClr val="tx1"/>
              </a:solidFill>
              <a:prstDash val="solid"/>
            </a:ln>
          </c:spPr>
          <c:invertIfNegative val="0"/>
          <c:cat>
            <c:strRef>
              <c:f>Sheet1!$B$1:$F$1</c:f>
              <c:strCache>
                <c:ptCount val="5"/>
                <c:pt idx="0">
                  <c:v>Age 9</c:v>
                </c:pt>
                <c:pt idx="1">
                  <c:v>Age 10</c:v>
                </c:pt>
                <c:pt idx="2">
                  <c:v>Age 11</c:v>
                </c:pt>
                <c:pt idx="3">
                  <c:v>Age 12</c:v>
                </c:pt>
                <c:pt idx="4">
                  <c:v>Age 13</c:v>
                </c:pt>
              </c:strCache>
            </c:strRef>
          </c:cat>
          <c:val>
            <c:numRef>
              <c:f>Sheet1!$B$3:$F$3</c:f>
              <c:numCache>
                <c:formatCode>General</c:formatCode>
                <c:ptCount val="5"/>
                <c:pt idx="0">
                  <c:v>75.8</c:v>
                </c:pt>
                <c:pt idx="1">
                  <c:v>77</c:v>
                </c:pt>
                <c:pt idx="2">
                  <c:v>78</c:v>
                </c:pt>
                <c:pt idx="3">
                  <c:v>77.5</c:v>
                </c:pt>
                <c:pt idx="4">
                  <c:v>78</c:v>
                </c:pt>
              </c:numCache>
            </c:numRef>
          </c:val>
        </c:ser>
        <c:dLbls>
          <c:showLegendKey val="0"/>
          <c:showVal val="0"/>
          <c:showCatName val="0"/>
          <c:showSerName val="0"/>
          <c:showPercent val="0"/>
          <c:showBubbleSize val="0"/>
        </c:dLbls>
        <c:gapWidth val="150"/>
        <c:gapDepth val="0"/>
        <c:shape val="box"/>
        <c:axId val="259372544"/>
        <c:axId val="258972416"/>
        <c:axId val="0"/>
      </c:bar3DChart>
      <c:catAx>
        <c:axId val="259372544"/>
        <c:scaling>
          <c:orientation val="minMax"/>
        </c:scaling>
        <c:delete val="0"/>
        <c:axPos val="b"/>
        <c:numFmt formatCode="General" sourceLinked="1"/>
        <c:majorTickMark val="out"/>
        <c:minorTickMark val="none"/>
        <c:tickLblPos val="low"/>
        <c:spPr>
          <a:ln w="3175">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58972416"/>
        <c:crosses val="autoZero"/>
        <c:auto val="1"/>
        <c:lblAlgn val="ctr"/>
        <c:lblOffset val="100"/>
        <c:tickLblSkip val="1"/>
        <c:tickMarkSkip val="1"/>
        <c:noMultiLvlLbl val="0"/>
      </c:catAx>
      <c:valAx>
        <c:axId val="258972416"/>
        <c:scaling>
          <c:orientation val="minMax"/>
        </c:scaling>
        <c:delete val="0"/>
        <c:axPos val="l"/>
        <c:majorGridlines>
          <c:spPr>
            <a:ln w="3175">
              <a:solidFill>
                <a:schemeClr val="tx1"/>
              </a:solidFill>
              <a:prstDash val="solid"/>
            </a:ln>
          </c:spPr>
        </c:majorGridlines>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59372544"/>
        <c:crosses val="autoZero"/>
        <c:crossBetween val="between"/>
      </c:valAx>
      <c:spPr>
        <a:noFill/>
        <a:ln w="25399">
          <a:noFill/>
        </a:ln>
      </c:spPr>
    </c:plotArea>
    <c:legend>
      <c:legendPos val="r"/>
      <c:layout>
        <c:manualLayout>
          <c:xMode val="edge"/>
          <c:yMode val="edge"/>
          <c:x val="0.81761786600496278"/>
          <c:y val="0.4218009478672986"/>
          <c:w val="0.17741935483870969"/>
          <c:h val="0.15876777251184834"/>
        </c:manualLayout>
      </c:layout>
      <c:overlay val="0"/>
      <c:spPr>
        <a:noFill/>
        <a:ln w="3175">
          <a:solidFill>
            <a:schemeClr val="tx1"/>
          </a:solidFill>
          <a:prstDash val="solid"/>
        </a:ln>
      </c:spPr>
      <c:txPr>
        <a:bodyPr/>
        <a:lstStyle/>
        <a:p>
          <a:pPr>
            <a:defRPr sz="1655"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787FB-53C8-4448-9686-DE92AAD2E745}" type="datetimeFigureOut">
              <a:rPr lang="en-US" smtClean="0"/>
              <a:t>3/13/2015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735D9E-AEA7-4287-A41E-267EB28CEE1C}" type="slidenum">
              <a:rPr lang="en-US" smtClean="0"/>
              <a:t>‹#›</a:t>
            </a:fld>
            <a:endParaRPr lang="en-US"/>
          </a:p>
        </p:txBody>
      </p:sp>
    </p:spTree>
    <p:extLst>
      <p:ext uri="{BB962C8B-B14F-4D97-AF65-F5344CB8AC3E}">
        <p14:creationId xmlns:p14="http://schemas.microsoft.com/office/powerpoint/2010/main" val="304640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264952E-B435-4F1D-BE65-C5736022A5D8}" type="slidenum">
              <a:rPr lang="en-US" altLang="en-US" sz="1200" smtClean="0"/>
              <a:pPr/>
              <a:t>2</a:t>
            </a:fld>
            <a:endParaRPr lang="en-US" alt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Childhood obesity rates have doubled in the U.S. over the last 30 years. </a:t>
            </a:r>
          </a:p>
          <a:p>
            <a:r>
              <a:rPr lang="en-US" altLang="en-US" dirty="0" smtClean="0"/>
              <a:t>The distribution of body-mass index (BMI) has shifted in a skewed fashion, such that the heaviest children, at greatest risk of complications, have become even heavier.</a:t>
            </a:r>
            <a:r>
              <a:rPr lang="en-US" altLang="en-US" dirty="0" smtClean="0">
                <a:hlinkClick r:id="" action="ppaction://noaction"/>
              </a:rPr>
              <a:t>8</a:t>
            </a:r>
            <a:r>
              <a:rPr lang="en-US" altLang="en-US" dirty="0" smtClean="0"/>
              <a:t> This epidemic has affected a wide age range, most ethnic groups, and people of every socioeconomic status, though sometimes in disproportionate ways.</a:t>
            </a:r>
            <a:r>
              <a:rPr lang="en-US" altLang="en-US" dirty="0" smtClean="0">
                <a:hlinkClick r:id="" action="ppaction://noaction"/>
              </a:rPr>
              <a:t>9</a:t>
            </a:r>
            <a:r>
              <a:rPr lang="en-US" altLang="en-US" dirty="0" smtClean="0"/>
              <a:t> and </a:t>
            </a:r>
            <a:r>
              <a:rPr lang="en-US" altLang="en-US" dirty="0" smtClean="0">
                <a:hlinkClick r:id="" action="ppaction://noaction"/>
              </a:rPr>
              <a:t>10</a:t>
            </a:r>
            <a:r>
              <a:rPr lang="en-US" altLang="en-US" dirty="0" smtClean="0"/>
              <a:t> In the USA, prevalence rose more than twice as fast among minority groups compared with white groups, exacerbating pre-existing racial-ethnic disparities.</a:t>
            </a:r>
            <a:r>
              <a:rPr lang="en-US" altLang="en-US" dirty="0" smtClean="0">
                <a:hlinkClick r:id="" action="ppaction://noaction"/>
              </a:rPr>
              <a:t>10</a:t>
            </a:r>
            <a:r>
              <a:rPr lang="en-US" altLang="en-US" dirty="0" smtClean="0"/>
              <a:t> The urban poor in developed countries might be especially vulnerable because of poor diet</a:t>
            </a:r>
            <a:r>
              <a:rPr lang="en-US" altLang="en-US" dirty="0" smtClean="0">
                <a:hlinkClick r:id="" action="ppaction://noaction"/>
              </a:rPr>
              <a:t>11</a:t>
            </a:r>
            <a:r>
              <a:rPr lang="en-US" altLang="en-US" dirty="0" smtClean="0"/>
              <a:t> and limited opportunity for physical activity.</a:t>
            </a:r>
            <a:r>
              <a:rPr lang="en-US" altLang="en-US" dirty="0" smtClean="0">
                <a:hlinkClick r:id="" action="ppaction://noaction"/>
              </a:rPr>
              <a:t>12</a:t>
            </a:r>
            <a:r>
              <a:rPr lang="en-US" altLang="en-US" dirty="0" smtClean="0"/>
              <a:t> Conversely, childhood obesity is most frequent in upper socioeconomic strata of developing nations, where </a:t>
            </a:r>
            <a:r>
              <a:rPr lang="en-US" altLang="en-US" dirty="0" err="1" smtClean="0"/>
              <a:t>overnutrition</a:t>
            </a:r>
            <a:r>
              <a:rPr lang="en-US" altLang="en-US" dirty="0" smtClean="0"/>
              <a:t> and </a:t>
            </a:r>
            <a:r>
              <a:rPr lang="en-US" altLang="en-US" dirty="0" err="1" smtClean="0"/>
              <a:t>undernutrition</a:t>
            </a:r>
            <a:r>
              <a:rPr lang="en-US" altLang="en-US" dirty="0" smtClean="0"/>
              <a:t> coexist, probably owing to adoption of an increasingly Western lifestyle.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4CD2380-6E7D-4DE9-9649-2F3ED5DEDB04}" type="slidenum">
              <a:rPr lang="en-US" altLang="en-US" sz="1200" smtClean="0"/>
              <a:pPr/>
              <a:t>14</a:t>
            </a:fld>
            <a:endParaRPr lang="en-US" altLang="en-US" sz="12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Narrow" pitchFamily="34" charset="0"/>
              </a:rPr>
              <a:t>Research suggests that genetic make-up determines the limits of metabolic function, but the </a:t>
            </a:r>
            <a:r>
              <a:rPr lang="en-US" altLang="en-US" u="sng" smtClean="0">
                <a:solidFill>
                  <a:srgbClr val="5A1FDD"/>
                </a:solidFill>
                <a:latin typeface="Arial Narrow" pitchFamily="34" charset="0"/>
              </a:rPr>
              <a:t>environmental experience</a:t>
            </a:r>
            <a:r>
              <a:rPr lang="en-US" altLang="en-US" smtClean="0">
                <a:latin typeface="Arial Narrow" pitchFamily="34" charset="0"/>
              </a:rPr>
              <a:t> is what contributes to obesity and metabolic disease.</a:t>
            </a:r>
          </a:p>
          <a:p>
            <a:endParaRPr lang="en-US" altLang="en-US" smtClean="0">
              <a:latin typeface="Arial Narrow" pitchFamily="34" charset="0"/>
            </a:endParaRPr>
          </a:p>
          <a:p>
            <a:r>
              <a:rPr lang="en-US" altLang="en-US" smtClean="0">
                <a:latin typeface="Arial Narrow" pitchFamily="34" charset="0"/>
              </a:rPr>
              <a:t>Therefore, in predisposed children, sedentary, non-nutritious environments challenge metabolic capacity and promote overweight conditions, reduced fitness, further inactivity, and increased sedentary behaviors, leading to clinically significant obesity, insulin sensitivity, and ultimately to type 2 Diabetes.</a:t>
            </a:r>
          </a:p>
          <a:p>
            <a:endParaRPr lang="en-US" altLang="en-US" smtClean="0">
              <a:latin typeface="Arial Narrow" pitchFamily="34" charset="0"/>
            </a:endParaRPr>
          </a:p>
          <a:p>
            <a:r>
              <a:rPr lang="en-US" altLang="en-US" smtClean="0">
                <a:latin typeface="Arial Narrow" pitchFamily="34" charset="0"/>
              </a:rPr>
              <a:t>Increasing physical activity and improving nutrition may significantly and beneficially effect this series of events.</a:t>
            </a:r>
          </a:p>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C0E16DB-9657-4650-8093-35FAB9A9BE25}" type="slidenum">
              <a:rPr lang="en-US" altLang="en-US" sz="1200" smtClean="0"/>
              <a:pPr/>
              <a:t>15</a:t>
            </a:fld>
            <a:endParaRPr lang="en-US" altLang="en-US"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Narrow" pitchFamily="34" charset="0"/>
              </a:rPr>
              <a:t>These factors may contribute as much as 80% of the causes of childhood obesity: reduced physical activity and the abundance of high calorie foods</a:t>
            </a:r>
          </a:p>
          <a:p>
            <a:pPr algn="ctr"/>
            <a:endParaRPr lang="en-US" altLang="en-US" smtClean="0">
              <a:latin typeface="Arial Narrow" pitchFamily="34" charset="0"/>
            </a:endParaRPr>
          </a:p>
          <a:p>
            <a:r>
              <a:rPr lang="en-US" altLang="en-US" smtClean="0">
                <a:solidFill>
                  <a:srgbClr val="5A1FDD"/>
                </a:solidFill>
                <a:latin typeface="Arial Narrow" pitchFamily="34" charset="0"/>
              </a:rPr>
              <a:t>The current environmental experience of young children includes few opportunities for physical activity and an overabundance of high calorie foods.</a:t>
            </a:r>
          </a:p>
          <a:p>
            <a:endParaRPr lang="en-US" altLang="en-US" smtClean="0">
              <a:solidFill>
                <a:srgbClr val="5A1FDD"/>
              </a:solidFill>
              <a:latin typeface="Arial Narrow" pitchFamily="34" charset="0"/>
            </a:endParaRPr>
          </a:p>
          <a:p>
            <a:r>
              <a:rPr lang="en-US" altLang="en-US" sz="1100" smtClean="0">
                <a:latin typeface="Arial Narrow" pitchFamily="34" charset="0"/>
              </a:rPr>
              <a:t>Irregular meal patterns, snacking and dining out, and sedentary behaviors such as television watching and absence of regular physical activity are dominant trends.</a:t>
            </a:r>
          </a:p>
          <a:p>
            <a:endParaRPr lang="en-US" altLang="en-US" sz="1000" smtClean="0">
              <a:latin typeface="Arial Narrow" pitchFamily="34" charset="0"/>
            </a:endParaRPr>
          </a:p>
          <a:p>
            <a:r>
              <a:rPr lang="en-US" altLang="en-US" smtClean="0">
                <a:latin typeface="Arial Narrow" pitchFamily="34" charset="0"/>
              </a:rPr>
              <a:t>The American Academy of Pediatrics recommends a limit of 14 hours of TV and computer time per week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C177356-F44F-46D1-BE9D-FD4C5B078E9F}" type="slidenum">
              <a:rPr lang="en-US" altLang="en-US" sz="1200" smtClean="0"/>
              <a:pPr/>
              <a:t>16</a:t>
            </a:fld>
            <a:endParaRPr lang="en-US" alt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Narrow" pitchFamily="34" charset="0"/>
              </a:rPr>
              <a:t>Recent studies show a consistent rise in the prevalence of obesity among preschool children from low income families.</a:t>
            </a:r>
          </a:p>
          <a:p>
            <a:r>
              <a:rPr lang="en-US" altLang="en-US" smtClean="0">
                <a:latin typeface="Arial Narrow" pitchFamily="34" charset="0"/>
              </a:rPr>
              <a:t>The role of food insecurity in the </a:t>
            </a:r>
            <a:r>
              <a:rPr lang="en-US" altLang="en-US" u="sng" smtClean="0">
                <a:solidFill>
                  <a:srgbClr val="FF0000"/>
                </a:solidFill>
                <a:latin typeface="Arial Narrow" pitchFamily="34" charset="0"/>
              </a:rPr>
              <a:t>inverse relationship</a:t>
            </a:r>
            <a:r>
              <a:rPr lang="en-US" altLang="en-US" smtClean="0">
                <a:latin typeface="Arial Narrow" pitchFamily="34" charset="0"/>
              </a:rPr>
              <a:t> of obesity and low socioeconomic status is evident but not well understood.</a:t>
            </a:r>
          </a:p>
          <a:p>
            <a:r>
              <a:rPr lang="en-US" altLang="en-US" smtClean="0">
                <a:latin typeface="Arial Narrow" pitchFamily="34" charset="0"/>
              </a:rPr>
              <a:t>It is clear that people from low socioeconomic status should be encouraged to seek safe areas for their families and children to be outdoors for recreation and healthy physical activity. Low income families can benefit from nutrition education to stretch their money and to serve healthy foods with limited budget.</a:t>
            </a:r>
          </a:p>
          <a:p>
            <a:r>
              <a:rPr lang="en-US" altLang="en-US" smtClean="0">
                <a:latin typeface="Arial Narrow" pitchFamily="34" charset="0"/>
              </a:rPr>
              <a:t>However, physicians are reluctant to address these issues in low income families. </a:t>
            </a:r>
          </a:p>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7256964-976D-4D11-A4F7-B3A1F41B5123}" type="slidenum">
              <a:rPr lang="en-US" altLang="en-US" sz="1200" smtClean="0"/>
              <a:pPr/>
              <a:t>17</a:t>
            </a:fld>
            <a:endParaRPr lang="en-US" altLang="en-US"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FB5CC38-1F7D-4662-B265-1490ABF521DB}" type="slidenum">
              <a:rPr lang="en-US" altLang="en-US" sz="1200" smtClean="0"/>
              <a:pPr/>
              <a:t>18</a:t>
            </a:fld>
            <a:endParaRPr lang="en-US" alt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critical periods for obesity development begin in the womb. The nutritional environment during pregnancy can influence nutrient use of the fetus years into the future. For example, a restrictive nutrient environment in the womb can set a metabolic tone that operations very differently if the adult environment is one of abundance. </a:t>
            </a:r>
          </a:p>
          <a:p>
            <a:endParaRPr lang="en-US" altLang="en-US" smtClean="0"/>
          </a:p>
          <a:p>
            <a:r>
              <a:rPr lang="en-US" altLang="en-US" smtClean="0"/>
              <a:t>Other critical periods are early childhood and adolescence. During early childhood, children develop and set their eating habits for life. That is when a good role model (one that accepts all foods, eats a lot of fruits and vegetables, and lean meats) can make a huge difference. </a:t>
            </a:r>
          </a:p>
          <a:p>
            <a:endParaRPr lang="en-US" altLang="en-US" smtClean="0"/>
          </a:p>
          <a:p>
            <a:r>
              <a:rPr lang="en-US" altLang="en-US" smtClean="0"/>
              <a:t>Adolescence is a time when the final food patterns are set, but it is a time when peer influence is the strongest and when eating out, fast food and quick meals are the mainstay.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4B21E14-BF4B-43CF-B59A-05B7F18264EB}" type="slidenum">
              <a:rPr lang="en-US" altLang="en-US" sz="1200" smtClean="0"/>
              <a:pPr/>
              <a:t>19</a:t>
            </a:fld>
            <a:endParaRPr lang="en-US" altLang="en-US" sz="120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Restriction of energy and nutrients during pregnancy can lead to increased risk of chronic disease development in adulthood and later in life. Energy restriction early in pregnancy can lead to smaller size at birth and increased risk of obesity in later life.  Energy restriction at a later phase during pregnancy can lead to reduced kidney/liver/organ function and increased risk of hypertension/diabetes.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A1EEC9B-207B-48C5-91B8-6848CE062275}" type="slidenum">
              <a:rPr lang="en-US" altLang="en-US" sz="1200" smtClean="0"/>
              <a:pPr/>
              <a:t>20</a:t>
            </a:fld>
            <a:endParaRPr lang="en-US" alt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Normal weight gain in infants is doubling of birth weight by 6 months, and tripling by first birthday. Tripling weight sooner than one year increases risk of obesity in later life. Normal weight gain during year 2 is 5.5 to 9.9 lbs. During year 3 normal weight gain is about 4 to 6.5 lbs. Thereafter about 4 to 6 lbs a year.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BB80A83-9E10-4CCB-86E5-CC4C1CEBD6F2}" type="slidenum">
              <a:rPr lang="en-US" altLang="en-US" sz="1200" smtClean="0"/>
              <a:pPr/>
              <a:t>21</a:t>
            </a:fld>
            <a:endParaRPr lang="en-US" altLang="en-US"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A catch-up growth is experienced between birth and 2 y of age in infants who were growth restricted in utero. They have an increased fatness around their abdomen by the age 5 years.  This has been seen in several large scale studies where pregnant women were forced to restrict calories due to famine or war. </a:t>
            </a:r>
          </a:p>
          <a:p>
            <a:r>
              <a:rPr lang="en-US" altLang="en-US" smtClean="0"/>
              <a:t>Normal weight gain is desirable for infants. Babies double their birth weight during the first four to six months. During the first week of life, however, a too-rapid gain in weight may increase the risk of future weight problems. Each additional 100 grams of weight gained during the first eight days increased a baby's risk of becoming an overweight adult by about 10 percent. Rapid weight gain during the first four months increased the risk of being overweight at age seven. A higher rate of obesity Is found at age 20 among African Americans who gained weight rapidly during the first four months. There is an association between rapid weight gain in the first four months (112 days) and being overweight in adulthood. However, the first week of life may be particularly sensitive. Animal studies have shown that overfeeding in the first few days of life lead to long-term obesity, possibly from programming in the developing brain or the endocrine system. </a:t>
            </a:r>
          </a:p>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719826F-5C10-4D66-909B-443263FDB70E}" type="slidenum">
              <a:rPr lang="en-US" altLang="en-US" sz="1200" smtClean="0"/>
              <a:pPr/>
              <a:t>22</a:t>
            </a:fld>
            <a:endParaRPr lang="en-US" alt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Narrow" pitchFamily="34" charset="0"/>
              </a:rPr>
              <a:t>Current research indicates that breast-fed babies children  have a lower risk of obesity than formula-fed children.</a:t>
            </a:r>
          </a:p>
          <a:p>
            <a:r>
              <a:rPr lang="en-US" altLang="en-US" smtClean="0">
                <a:latin typeface="Arial Narrow" pitchFamily="34" charset="0"/>
              </a:rPr>
              <a:t>Infants fed longer at the breast have a lower risk of childhood obesity, probably because the habit of eating in moderation comes about.</a:t>
            </a:r>
          </a:p>
          <a:p>
            <a:r>
              <a:rPr lang="en-US" altLang="en-US" smtClean="0">
                <a:latin typeface="Arial Narrow" pitchFamily="34" charset="0"/>
              </a:rPr>
              <a:t>Human milk contains just the right amount of fatty acids, lactose, water, and amino acids for human digestion, brain development, and growth. </a:t>
            </a:r>
          </a:p>
          <a:p>
            <a:r>
              <a:rPr lang="en-US" altLang="en-US" smtClean="0">
                <a:latin typeface="Arial Narrow" pitchFamily="34" charset="0"/>
              </a:rPr>
              <a:t>Cow's milk contains a different type of protein (casein) than breast milk (lactalbumin). This is good for calves, but human infants can have difficulty digesting it. </a:t>
            </a:r>
          </a:p>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F920E3F-E772-4ECF-9304-6D7CD26F3557}" type="slidenum">
              <a:rPr lang="en-US" altLang="en-US" sz="1200" smtClean="0"/>
              <a:pPr/>
              <a:t>23</a:t>
            </a:fld>
            <a:endParaRPr lang="en-US" alt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smtClean="0">
                <a:solidFill>
                  <a:srgbClr val="5A1FDD"/>
                </a:solidFill>
                <a:latin typeface="Arial Narrow" pitchFamily="34" charset="0"/>
              </a:rPr>
              <a:t>Convenience and Cost:</a:t>
            </a:r>
          </a:p>
          <a:p>
            <a:pPr lvl="1"/>
            <a:r>
              <a:rPr lang="en-US" altLang="en-US" sz="1300" smtClean="0">
                <a:latin typeface="Arial Narrow" pitchFamily="34" charset="0"/>
              </a:rPr>
              <a:t>Frees the mother up from the time and expense involved in buying and preparing formula and washing bottles. Human milk is ready to go and sterile, allowing the mother to spend more time with her baby.</a:t>
            </a:r>
          </a:p>
          <a:p>
            <a:pPr lvl="1"/>
            <a:endParaRPr lang="en-US" altLang="en-US" sz="1300" smtClean="0">
              <a:latin typeface="Arial Narrow" pitchFamily="34" charset="0"/>
            </a:endParaRPr>
          </a:p>
          <a:p>
            <a:r>
              <a:rPr lang="en-US" altLang="en-US" u="sng" smtClean="0">
                <a:solidFill>
                  <a:srgbClr val="5A1FDD"/>
                </a:solidFill>
                <a:latin typeface="Arial Narrow" pitchFamily="34" charset="0"/>
              </a:rPr>
              <a:t>Fewer Allergies and Intolerances: </a:t>
            </a:r>
          </a:p>
          <a:p>
            <a:pPr lvl="1"/>
            <a:r>
              <a:rPr lang="en-US" altLang="en-US" sz="1300" smtClean="0">
                <a:latin typeface="Arial Narrow" pitchFamily="34" charset="0"/>
              </a:rPr>
              <a:t>Breastfeeding also reduces the chances of allergies, especially in allergy-prone infants. Key time to attain this benefit is during the first 4-6 months of an infant’s life</a:t>
            </a:r>
          </a:p>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A20B59B-A915-417B-9DA2-A147A0F77591}" type="slidenum">
              <a:rPr lang="en-US" altLang="en-US" sz="1200" smtClean="0"/>
              <a:pPr/>
              <a:t>3</a:t>
            </a:fld>
            <a:endParaRPr lang="en-US" alt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smtClean="0">
                <a:solidFill>
                  <a:schemeClr val="tx1"/>
                </a:solidFill>
                <a:effectLst/>
                <a:latin typeface="+mn-lt"/>
                <a:ea typeface="+mn-ea"/>
                <a:cs typeface="+mn-cs"/>
              </a:rPr>
              <a:t>Childhood obesity has more than doubled in children and quadrupled in adolescents in the past 30 years.</a:t>
            </a:r>
            <a:r>
              <a:rPr lang="en-US" sz="1200" b="0" i="0" kern="1200" baseline="30000" dirty="0" smtClean="0">
                <a:solidFill>
                  <a:schemeClr val="tx1"/>
                </a:solidFill>
                <a:effectLst/>
                <a:latin typeface="+mn-lt"/>
                <a:ea typeface="+mn-ea"/>
                <a:cs typeface="+mn-cs"/>
              </a:rPr>
              <a:t>1, 2</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percentage of children aged 6–11 years in the United States who were obese increased from 7% in 1980 to nearly 18% in 2012. Similarly, the percentage of adolescents aged 12–19 years who were obese increased from 5% to nearly 21% over the same period.</a:t>
            </a:r>
            <a:r>
              <a:rPr lang="en-US" sz="1200" b="0" i="0" kern="1200" baseline="30000" dirty="0" smtClean="0">
                <a:solidFill>
                  <a:schemeClr val="tx1"/>
                </a:solidFill>
                <a:effectLst/>
                <a:latin typeface="+mn-lt"/>
                <a:ea typeface="+mn-ea"/>
                <a:cs typeface="+mn-cs"/>
              </a:rPr>
              <a:t>1, 2</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2012, more than one third of children and adolescents were overweight or obese.</a:t>
            </a:r>
            <a:r>
              <a:rPr lang="en-US" sz="1200" b="0" i="0" kern="1200" baseline="30000" dirty="0" smtClean="0">
                <a:solidFill>
                  <a:schemeClr val="tx1"/>
                </a:solidFill>
                <a:effectLst/>
                <a:latin typeface="+mn-lt"/>
                <a:ea typeface="+mn-ea"/>
                <a:cs typeface="+mn-cs"/>
              </a:rPr>
              <a:t>1</a:t>
            </a:r>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Overweight</a:t>
            </a:r>
            <a:r>
              <a:rPr lang="en-US" sz="1200" b="0" i="0" kern="1200" dirty="0" smtClean="0">
                <a:solidFill>
                  <a:schemeClr val="tx1"/>
                </a:solidFill>
                <a:effectLst/>
                <a:latin typeface="+mn-lt"/>
                <a:ea typeface="+mn-ea"/>
                <a:cs typeface="+mn-cs"/>
              </a:rPr>
              <a:t> is defined as having excess body weight for a particular height from fat, muscle, bone, water, or a combination of these factors.</a:t>
            </a:r>
            <a:r>
              <a:rPr lang="en-US" sz="1200" b="0" i="0" kern="1200" baseline="30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Obesity</a:t>
            </a:r>
            <a:r>
              <a:rPr lang="en-US" sz="1200" b="0" i="0" kern="1200" dirty="0" smtClean="0">
                <a:solidFill>
                  <a:schemeClr val="tx1"/>
                </a:solidFill>
                <a:effectLst/>
                <a:latin typeface="+mn-lt"/>
                <a:ea typeface="+mn-ea"/>
                <a:cs typeface="+mn-cs"/>
              </a:rPr>
              <a:t> is defined as having excess body fat.</a:t>
            </a:r>
            <a:r>
              <a:rPr lang="en-US" sz="1200" b="0" i="0" kern="1200" baseline="30000" dirty="0" smtClean="0">
                <a:solidFill>
                  <a:schemeClr val="tx1"/>
                </a:solidFill>
                <a:effectLst/>
                <a:latin typeface="+mn-lt"/>
                <a:ea typeface="+mn-ea"/>
                <a:cs typeface="+mn-cs"/>
              </a:rPr>
              <a:t>4</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Overweight and obesity are the result of “caloric imbalance”—too few calories expended for the amount of calories consumed—and are affected by various genetic, behavioral, and environmental factors.</a:t>
            </a:r>
            <a:r>
              <a:rPr lang="en-US" sz="1200" b="0" i="0" kern="1200" baseline="30000" dirty="0" smtClean="0">
                <a:solidFill>
                  <a:schemeClr val="tx1"/>
                </a:solidFill>
                <a:effectLst/>
                <a:latin typeface="+mn-lt"/>
                <a:ea typeface="+mn-ea"/>
                <a:cs typeface="+mn-cs"/>
              </a:rPr>
              <a:t>5,6</a:t>
            </a:r>
            <a:endParaRPr lang="en-US" sz="1200" b="0" i="0" kern="1200" dirty="0" smtClean="0">
              <a:solidFill>
                <a:schemeClr val="tx1"/>
              </a:solidFill>
              <a:effectLst/>
              <a:latin typeface="+mn-lt"/>
              <a:ea typeface="+mn-ea"/>
              <a:cs typeface="+mn-cs"/>
            </a:endParaRPr>
          </a:p>
          <a:p>
            <a:r>
              <a:rPr lang="en-US" altLang="en-US" dirty="0" smtClean="0"/>
              <a:t>CDC 2015</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90BC5C9-B0D5-4CB1-BBC4-C7121B1A9E9B}" type="slidenum">
              <a:rPr lang="en-US" altLang="en-US" sz="1200" smtClean="0"/>
              <a:pPr/>
              <a:t>24</a:t>
            </a:fld>
            <a:endParaRPr lang="en-US" alt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addition to the nutritional components, breast milk contains a wealth of bioactive components that may have beneficial non-nutritional functions . These include a wide range of specific and non-specific antimicrobial factors; cytokines and anti-inflammatory substances; and hormones, growth modulators, and digestive enzymes (table 1), many of which have multiple activities. These components may be of particular importance for young infants because of the immaturity of the host defense and digestive systems early in life. Some antimicrobial components, for example, are active both within the breast, minimizing the risk of breast infection and mastitis, and within the baby's gastrointestinal and respiratory tracts, protecting the mucosal surfaces from infection by bacteria, viruses, and parasites [9]. </a:t>
            </a:r>
            <a:r>
              <a:rPr lang="en-US" altLang="en-US" dirty="0" err="1" smtClean="0"/>
              <a:t>Casomorphins</a:t>
            </a:r>
            <a:r>
              <a:rPr lang="en-US" altLang="en-US" dirty="0" smtClean="0"/>
              <a:t>, opioid-like substances that may affect infant behavior and mood in addition to a range of other functions, are produced in the baby's intestines by the degradation of breast milk casein [17]. Many bioactive substances are also valuable nutrient sources and ultimately are digested and absorbed in the normal way. Protease inhibitors in breast milk may afford a degree of protection from digestion for some breast milk components [8]. A sufficient proportion of antimicrobial proteins, for example, escape digestion and emerge in the feces, suggesting that antimicrobial activity continues throughout the length of the infant's gastrointestinal tract [10].</a:t>
            </a:r>
          </a:p>
          <a:p>
            <a:endParaRPr lang="en-US" altLang="en-US" dirty="0" smtClean="0"/>
          </a:p>
          <a:p>
            <a:r>
              <a:rPr lang="en-US" altLang="en-US" b="1" dirty="0" smtClean="0"/>
              <a:t>Antimicrobial factors</a:t>
            </a:r>
          </a:p>
          <a:p>
            <a:r>
              <a:rPr lang="en-US" altLang="en-US" dirty="0" smtClean="0"/>
              <a:t>secretory IgA, IgM, IgG </a:t>
            </a:r>
            <a:br>
              <a:rPr lang="en-US" altLang="en-US" dirty="0" smtClean="0"/>
            </a:br>
            <a:r>
              <a:rPr lang="en-US" altLang="en-US" dirty="0" err="1" smtClean="0"/>
              <a:t>lactoferrin</a:t>
            </a:r>
            <a:r>
              <a:rPr lang="en-US" altLang="en-US" dirty="0" smtClean="0"/>
              <a:t/>
            </a:r>
            <a:br>
              <a:rPr lang="en-US" altLang="en-US" dirty="0" smtClean="0"/>
            </a:br>
            <a:r>
              <a:rPr lang="en-US" altLang="en-US" dirty="0" smtClean="0"/>
              <a:t>lysozyme</a:t>
            </a:r>
            <a:br>
              <a:rPr lang="en-US" altLang="en-US" dirty="0" smtClean="0"/>
            </a:br>
            <a:r>
              <a:rPr lang="en-US" altLang="en-US" dirty="0" smtClean="0"/>
              <a:t>complement C3</a:t>
            </a:r>
            <a:br>
              <a:rPr lang="en-US" altLang="en-US" dirty="0" smtClean="0"/>
            </a:br>
            <a:r>
              <a:rPr lang="en-US" altLang="en-US" dirty="0" smtClean="0"/>
              <a:t>leucocytes</a:t>
            </a:r>
            <a:br>
              <a:rPr lang="en-US" altLang="en-US" dirty="0" smtClean="0"/>
            </a:br>
            <a:r>
              <a:rPr lang="en-US" altLang="en-US" dirty="0" err="1" smtClean="0"/>
              <a:t>bifidus</a:t>
            </a:r>
            <a:r>
              <a:rPr lang="en-US" altLang="en-US" dirty="0" smtClean="0"/>
              <a:t> factor</a:t>
            </a:r>
            <a:br>
              <a:rPr lang="en-US" altLang="en-US" dirty="0" smtClean="0"/>
            </a:br>
            <a:r>
              <a:rPr lang="en-US" altLang="en-US" dirty="0" smtClean="0"/>
              <a:t>lipids and fatty acids</a:t>
            </a:r>
            <a:br>
              <a:rPr lang="en-US" altLang="en-US" dirty="0" smtClean="0"/>
            </a:br>
            <a:r>
              <a:rPr lang="en-US" altLang="en-US" dirty="0" smtClean="0"/>
              <a:t>antiviral </a:t>
            </a:r>
            <a:r>
              <a:rPr lang="en-US" altLang="en-US" dirty="0" err="1" smtClean="0"/>
              <a:t>mucins</a:t>
            </a:r>
            <a:r>
              <a:rPr lang="en-US" altLang="en-US" dirty="0" smtClean="0"/>
              <a:t>, GAGs</a:t>
            </a:r>
            <a:br>
              <a:rPr lang="en-US" altLang="en-US" dirty="0" smtClean="0"/>
            </a:br>
            <a:r>
              <a:rPr lang="en-US" altLang="en-US" dirty="0" smtClean="0"/>
              <a:t>oligosaccharides</a:t>
            </a:r>
          </a:p>
          <a:p>
            <a:r>
              <a:rPr lang="en-US" altLang="en-US" b="1" dirty="0" smtClean="0"/>
              <a:t>Cytokines and anti-inflammatory factors</a:t>
            </a:r>
          </a:p>
          <a:p>
            <a:r>
              <a:rPr lang="en-US" altLang="en-US" dirty="0" err="1" smtClean="0"/>
              <a:t>tumour</a:t>
            </a:r>
            <a:r>
              <a:rPr lang="en-US" altLang="en-US" dirty="0" smtClean="0"/>
              <a:t> necrosis factor</a:t>
            </a:r>
            <a:br>
              <a:rPr lang="en-US" altLang="en-US" dirty="0" smtClean="0"/>
            </a:br>
            <a:r>
              <a:rPr lang="en-US" altLang="en-US" dirty="0" smtClean="0"/>
              <a:t>interleukins</a:t>
            </a:r>
            <a:br>
              <a:rPr lang="en-US" altLang="en-US" dirty="0" smtClean="0"/>
            </a:br>
            <a:r>
              <a:rPr lang="en-US" altLang="en-US" dirty="0" smtClean="0"/>
              <a:t>interferon-g</a:t>
            </a:r>
            <a:br>
              <a:rPr lang="en-US" altLang="en-US" dirty="0" smtClean="0"/>
            </a:br>
            <a:r>
              <a:rPr lang="en-US" altLang="en-US" dirty="0" smtClean="0"/>
              <a:t>prostaglandins</a:t>
            </a:r>
            <a:br>
              <a:rPr lang="en-US" altLang="en-US" dirty="0" smtClean="0"/>
            </a:br>
            <a:r>
              <a:rPr lang="en-US" altLang="en-US" dirty="0" smtClean="0"/>
              <a:t>a1-antichymotrypsin</a:t>
            </a:r>
            <a:br>
              <a:rPr lang="en-US" altLang="en-US" dirty="0" smtClean="0"/>
            </a:br>
            <a:r>
              <a:rPr lang="en-US" altLang="en-US" dirty="0" smtClean="0"/>
              <a:t>a1-antitrypsin</a:t>
            </a:r>
            <a:br>
              <a:rPr lang="en-US" altLang="en-US" dirty="0" smtClean="0"/>
            </a:br>
            <a:r>
              <a:rPr lang="en-US" altLang="en-US" dirty="0" smtClean="0"/>
              <a:t>platelet-activating factor: acetyl hydrolase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5B74A7C-DF20-43C0-BFFD-17BBD0D62E6D}" type="slidenum">
              <a:rPr lang="en-US" altLang="en-US" sz="1200" smtClean="0"/>
              <a:pPr/>
              <a:t>25</a:t>
            </a:fld>
            <a:endParaRPr lang="en-US"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Adolescence represents a third critical period when overweight may occur and may increase the risks of the sequelae of obesity in adulthood. The risk of becoming overweight during adolescence appears to be higher among girls than among boys, perhaps because adolescence in girls is characterized by a relative increase in fatness. Several studies have suggested that up to 80 percent of overweight adolescents will become obese adults. Furthermore, obesity that was present in adolescence has been shown to increase mortality among adult men and to increase the risks of cardiovascular disease and diabetes in adult men and women. The changes in body composition that occur during adolescence have been well described. In boys, fat-free mass tends to increase, body fat as a percentage of body weight decreases, and fat tends to be deposited abdominally. In girls, both fat and fat-free mass increase, fat-free mass as a percentage of body weight decreases, and fat tends to be deposited in the buttocks. In both sexes, factors that contribute to the quantity of body fat and abdominal fat distribution appear to increase the risk of subsequent complications.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A4763BC-FD6C-4BDD-B166-5876037E30E9}" type="slidenum">
              <a:rPr lang="en-US" altLang="en-US" sz="1200" smtClean="0"/>
              <a:pPr/>
              <a:t>26</a:t>
            </a:fld>
            <a:endParaRPr lang="en-US" altLang="en-US"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836B057-B3A7-40A3-80BF-3B3DBE9DA474}" type="slidenum">
              <a:rPr lang="en-US" altLang="en-US" sz="1200" smtClean="0"/>
              <a:pPr/>
              <a:t>27</a:t>
            </a:fld>
            <a:endParaRPr lang="en-US" altLang="en-US" sz="12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Narrow" pitchFamily="34" charset="0"/>
              </a:rPr>
              <a:t>According to the Centers for Disease Control and Prevention, </a:t>
            </a:r>
            <a:r>
              <a:rPr lang="en-US" altLang="en-US" smtClean="0">
                <a:solidFill>
                  <a:srgbClr val="FF0000"/>
                </a:solidFill>
                <a:latin typeface="Arial Narrow" pitchFamily="34" charset="0"/>
              </a:rPr>
              <a:t>51%</a:t>
            </a:r>
            <a:r>
              <a:rPr lang="en-US" altLang="en-US" smtClean="0">
                <a:latin typeface="Arial Narrow" pitchFamily="34" charset="0"/>
              </a:rPr>
              <a:t> of children and adolescents eat less than one serving a day of fruit, and </a:t>
            </a:r>
            <a:r>
              <a:rPr lang="en-US" altLang="en-US" smtClean="0">
                <a:solidFill>
                  <a:srgbClr val="FF0000"/>
                </a:solidFill>
                <a:latin typeface="Arial Narrow" pitchFamily="34" charset="0"/>
              </a:rPr>
              <a:t>29%</a:t>
            </a:r>
            <a:r>
              <a:rPr lang="en-US" altLang="en-US" smtClean="0">
                <a:latin typeface="Arial Narrow" pitchFamily="34" charset="0"/>
              </a:rPr>
              <a:t> eat less than one serving a day of vegetables that are not fried.</a:t>
            </a:r>
          </a:p>
          <a:p>
            <a:r>
              <a:rPr lang="en-US" altLang="en-US" smtClean="0">
                <a:latin typeface="Arial Narrow" pitchFamily="34" charset="0"/>
              </a:rPr>
              <a:t>According to the US Department of Agriculture (USDA), children drink </a:t>
            </a:r>
            <a:r>
              <a:rPr lang="en-US" altLang="en-US" smtClean="0">
                <a:solidFill>
                  <a:schemeClr val="tx2"/>
                </a:solidFill>
                <a:latin typeface="Arial Narrow" pitchFamily="34" charset="0"/>
              </a:rPr>
              <a:t>16%</a:t>
            </a:r>
            <a:r>
              <a:rPr lang="en-US" altLang="en-US" smtClean="0">
                <a:latin typeface="Arial Narrow" pitchFamily="34" charset="0"/>
              </a:rPr>
              <a:t> less milk now than in the late 1970’s and </a:t>
            </a:r>
            <a:r>
              <a:rPr lang="en-US" altLang="en-US" smtClean="0">
                <a:solidFill>
                  <a:schemeClr val="tx2"/>
                </a:solidFill>
                <a:latin typeface="Arial Narrow" pitchFamily="34" charset="0"/>
              </a:rPr>
              <a:t>16%</a:t>
            </a:r>
            <a:r>
              <a:rPr lang="en-US" altLang="en-US" smtClean="0">
                <a:latin typeface="Arial Narrow" pitchFamily="34" charset="0"/>
              </a:rPr>
              <a:t> more carbonated soft drinks.</a:t>
            </a:r>
          </a:p>
          <a:p>
            <a:r>
              <a:rPr lang="en-US" altLang="en-US" smtClean="0">
                <a:latin typeface="Arial Narrow" pitchFamily="34" charset="0"/>
              </a:rPr>
              <a:t>The consumption of non-citrus juices such as grape and apple mixtures has increased by </a:t>
            </a:r>
            <a:r>
              <a:rPr lang="en-US" altLang="en-US" smtClean="0">
                <a:solidFill>
                  <a:srgbClr val="FF0000"/>
                </a:solidFill>
                <a:latin typeface="Arial Narrow" pitchFamily="34" charset="0"/>
              </a:rPr>
              <a:t>280%.</a:t>
            </a:r>
          </a:p>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69F0568-6588-460D-9B7B-E95A00BE8291}" type="slidenum">
              <a:rPr lang="en-US" altLang="en-US" sz="1200" smtClean="0"/>
              <a:pPr/>
              <a:t>28</a:t>
            </a:fld>
            <a:endParaRPr lang="en-US" altLang="en-US" sz="12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Narrow" pitchFamily="34" charset="0"/>
              </a:rPr>
              <a:t>Have an </a:t>
            </a:r>
            <a:r>
              <a:rPr lang="en-US" altLang="en-US" u="sng" smtClean="0">
                <a:latin typeface="Arial Narrow" pitchFamily="34" charset="0"/>
              </a:rPr>
              <a:t>advantage</a:t>
            </a:r>
            <a:r>
              <a:rPr lang="en-US" altLang="en-US" smtClean="0">
                <a:latin typeface="Arial Narrow" pitchFamily="34" charset="0"/>
              </a:rPr>
              <a:t> over adults in dealing with obesity, in that their bodies can use stored energy for </a:t>
            </a:r>
            <a:r>
              <a:rPr lang="en-US" altLang="en-US" smtClean="0">
                <a:solidFill>
                  <a:srgbClr val="FF0000"/>
                </a:solidFill>
                <a:latin typeface="Arial Narrow" pitchFamily="34" charset="0"/>
              </a:rPr>
              <a:t>growth</a:t>
            </a:r>
          </a:p>
          <a:p>
            <a:r>
              <a:rPr lang="en-US" altLang="en-US" smtClean="0">
                <a:latin typeface="Arial Narrow" pitchFamily="34" charset="0"/>
              </a:rPr>
              <a:t>Thus, if weight can be moderated, increases in height and resulting lean body tissue may reduce the percentage of body weight accounted for as stored fat, yielding a more healthful weight-to-height ratio.</a:t>
            </a:r>
          </a:p>
          <a:p>
            <a:r>
              <a:rPr lang="en-US" altLang="en-US" smtClean="0">
                <a:latin typeface="Arial Narrow" pitchFamily="34" charset="0"/>
              </a:rPr>
              <a:t>The focus should be more on nutrient-dense foods and healthy snacks.</a:t>
            </a:r>
          </a:p>
          <a:p>
            <a:r>
              <a:rPr lang="en-US" altLang="en-US" smtClean="0">
                <a:latin typeface="Arial Narrow" pitchFamily="34" charset="0"/>
              </a:rPr>
              <a:t>Limitation of high-fat and high-energy foods, such as sugar-laden carbonated beverages and high-fat milk is important as well.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B10E7C-6A75-49DE-ACAC-B3981E07D331}" type="slidenum">
              <a:rPr lang="en-US" altLang="en-US" sz="1200" smtClean="0"/>
              <a:pPr/>
              <a:t>29</a:t>
            </a:fld>
            <a:endParaRPr lang="en-US" altLang="en-US" sz="120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EF02110-7316-46FA-A494-85C9CEEC7C41}" type="slidenum">
              <a:rPr lang="en-US" altLang="en-US" sz="1200" smtClean="0"/>
              <a:pPr/>
              <a:t>30</a:t>
            </a:fld>
            <a:endParaRPr lang="en-US" altLang="en-US"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smtClean="0">
                <a:solidFill>
                  <a:srgbClr val="1BA610"/>
                </a:solidFill>
                <a:latin typeface="Arial Narrow" pitchFamily="34" charset="0"/>
              </a:rPr>
              <a:t>Nationwide in 1999</a:t>
            </a:r>
            <a:r>
              <a:rPr lang="en-US" altLang="en-US" smtClean="0">
                <a:latin typeface="Arial Narrow" pitchFamily="34" charset="0"/>
              </a:rPr>
              <a:t>, approximately 56% of high school students were enrolled in a physical education (PE) class and only 29% attended PE daily.</a:t>
            </a:r>
          </a:p>
          <a:p>
            <a:r>
              <a:rPr lang="en-US" altLang="en-US" smtClean="0">
                <a:latin typeface="Arial Narrow" pitchFamily="34" charset="0"/>
              </a:rPr>
              <a:t>Participation in high school sports was 55%, with a higher participation rate from male students (62%) versus females (48%).</a:t>
            </a:r>
          </a:p>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3E007A2-BD65-48A7-8DDF-7EB5F5864F54}" type="slidenum">
              <a:rPr lang="en-US" altLang="en-US" sz="1200" smtClean="0"/>
              <a:pPr/>
              <a:t>31</a:t>
            </a:fld>
            <a:endParaRPr lang="en-US" altLang="en-US" sz="120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77E26C1-7DCE-4347-9FFD-8D429175A00E}" type="slidenum">
              <a:rPr lang="en-US" altLang="en-US" sz="1200" smtClean="0"/>
              <a:pPr/>
              <a:t>32</a:t>
            </a:fld>
            <a:endParaRPr lang="en-US" altLang="en-US" sz="12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About 25 percent of young people (ages 12–21 years) participate in light to moderate activity (e.g., walking, bicycling) nearly every day. </a:t>
            </a:r>
          </a:p>
          <a:p>
            <a:r>
              <a:rPr lang="en-US" altLang="en-US" smtClean="0"/>
              <a:t>About 50 percent regularly engage in vigorous physical activity. </a:t>
            </a:r>
          </a:p>
          <a:p>
            <a:r>
              <a:rPr lang="en-US" altLang="en-US" smtClean="0"/>
              <a:t>Approximately 25 percent report </a:t>
            </a:r>
            <a:r>
              <a:rPr lang="en-US" altLang="en-US" b="1" i="1" smtClean="0"/>
              <a:t>no vigorous physical activity,</a:t>
            </a:r>
            <a:r>
              <a:rPr lang="en-US" altLang="en-US" smtClean="0"/>
              <a:t> and 14 percent report no recent vigorous or light to moderate physical activity.</a:t>
            </a:r>
          </a:p>
          <a:p>
            <a:r>
              <a:rPr lang="en-US" altLang="en-US" smtClean="0"/>
              <a:t>http://www.overweightteen.com/statistics.html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DCC7B0B-B710-4113-9F03-F88DC009EF23}" type="slidenum">
              <a:rPr lang="en-US" altLang="en-US" sz="1200" smtClean="0"/>
              <a:pPr/>
              <a:t>33</a:t>
            </a:fld>
            <a:endParaRPr lang="en-US" altLang="en-US" sz="12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Participation in physical activity by children 9-13 years of age. </a:t>
            </a:r>
          </a:p>
          <a:p>
            <a:r>
              <a:rPr lang="en-US" altLang="en-US" smtClean="0"/>
              <a:t>More males than females participate in free time physical activity. About equal number participate in organized activity outside of school. </a:t>
            </a:r>
          </a:p>
          <a:p>
            <a:endParaRPr lang="en-US" altLang="en-US" smtClean="0"/>
          </a:p>
          <a:p>
            <a:endParaRPr lang="en-US" altLang="en-US" smtClean="0"/>
          </a:p>
          <a:p>
            <a:r>
              <a:rPr lang="en-US" altLang="en-US" smtClean="0"/>
              <a:t>CDC 2003</a:t>
            </a:r>
          </a:p>
          <a:p>
            <a:r>
              <a:rPr lang="en-US" altLang="en-US" smtClean="0"/>
              <a:t>http://www.cdc.gov/mmwr/preview/mmwrhtml/mm5233a1.htm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EE2809E-B000-4255-BD9F-5E803B441AEB}" type="slidenum">
              <a:rPr lang="en-US" altLang="en-US" sz="1200" smtClean="0"/>
              <a:pPr/>
              <a:t>7</a:t>
            </a:fld>
            <a:endParaRPr lang="en-US" alt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Overall, boys and girls are about equally likely to be overweight. However, some differences exist within racial and ethnic subgroups.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5F8BA12-470D-4679-8099-E27537F2A1A1}" type="slidenum">
              <a:rPr lang="en-US" altLang="en-US" sz="1200" smtClean="0"/>
              <a:pPr/>
              <a:t>34</a:t>
            </a:fld>
            <a:endParaRPr lang="en-US" altLang="en-US" sz="12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More children participate in free time physical activity than organize activity across 9 to 13 years of age.</a:t>
            </a:r>
          </a:p>
          <a:p>
            <a:endParaRPr lang="en-US" altLang="en-US" smtClean="0"/>
          </a:p>
          <a:p>
            <a:r>
              <a:rPr lang="en-US" altLang="en-US" smtClean="0"/>
              <a:t>CDC 2003</a:t>
            </a:r>
          </a:p>
          <a:p>
            <a:r>
              <a:rPr lang="en-US" altLang="en-US" smtClean="0"/>
              <a:t>http://www.cdc.gov/mmwr/preview/mmwrhtml/mm5233a1.htm</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216EB1F-2D37-4AEE-95B2-F0097121535F}" type="slidenum">
              <a:rPr lang="en-US" altLang="en-US" sz="1200" smtClean="0"/>
              <a:pPr/>
              <a:t>35</a:t>
            </a:fld>
            <a:endParaRPr lang="en-US" altLang="en-US" sz="120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smtClean="0">
                <a:solidFill>
                  <a:schemeClr val="accent1"/>
                </a:solidFill>
                <a:latin typeface="Arial Narrow" pitchFamily="34" charset="0"/>
              </a:rPr>
              <a:t>60 minutes or more</a:t>
            </a:r>
            <a:r>
              <a:rPr lang="en-US" altLang="en-US" smtClean="0">
                <a:latin typeface="Arial Narrow" pitchFamily="34" charset="0"/>
              </a:rPr>
              <a:t> of moderate to intense physical activity </a:t>
            </a:r>
            <a:r>
              <a:rPr lang="en-US" altLang="en-US" i="1" smtClean="0">
                <a:solidFill>
                  <a:srgbClr val="FF0000"/>
                </a:solidFill>
                <a:latin typeface="Arial Narrow" pitchFamily="34" charset="0"/>
              </a:rPr>
              <a:t>per day</a:t>
            </a:r>
            <a:r>
              <a:rPr lang="en-US" altLang="en-US" smtClean="0">
                <a:latin typeface="Arial Narrow" pitchFamily="34" charset="0"/>
              </a:rPr>
              <a:t> for children and adolescents</a:t>
            </a:r>
          </a:p>
          <a:p>
            <a:r>
              <a:rPr lang="en-US" altLang="en-US" smtClean="0">
                <a:latin typeface="Arial Narrow" pitchFamily="34" charset="0"/>
              </a:rPr>
              <a:t>An overall active lifestyle will not only help children to attain a healthy body weight, but also help to keep a similar body weight later in life.</a:t>
            </a:r>
          </a:p>
          <a:p>
            <a:r>
              <a:rPr lang="en-US" altLang="en-US" u="sng" smtClean="0">
                <a:solidFill>
                  <a:srgbClr val="5A1FDD"/>
                </a:solidFill>
                <a:latin typeface="Arial Narrow" pitchFamily="34" charset="0"/>
              </a:rPr>
              <a:t>Two good ideas to plan for activity include</a:t>
            </a:r>
            <a:r>
              <a:rPr lang="en-US" altLang="en-US" smtClean="0">
                <a:latin typeface="Arial Narrow" pitchFamily="34" charset="0"/>
              </a:rPr>
              <a:t>:</a:t>
            </a:r>
          </a:p>
          <a:p>
            <a:pPr lvl="1"/>
            <a:r>
              <a:rPr lang="en-US" altLang="en-US" smtClean="0">
                <a:latin typeface="Arial Narrow" pitchFamily="34" charset="0"/>
              </a:rPr>
              <a:t>Getting the family together for a brisk walk after dinner</a:t>
            </a:r>
          </a:p>
          <a:p>
            <a:pPr lvl="1"/>
            <a:r>
              <a:rPr lang="en-US" altLang="en-US" smtClean="0">
                <a:latin typeface="Arial Narrow" pitchFamily="34" charset="0"/>
              </a:rPr>
              <a:t>Finding an after-school sport the child enjoys</a:t>
            </a:r>
          </a:p>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F7F2258-D46F-4D6C-BEBD-40FCC942D8FB}" type="slidenum">
              <a:rPr lang="en-US" altLang="en-US" sz="1200" smtClean="0"/>
              <a:pPr/>
              <a:t>36</a:t>
            </a:fld>
            <a:endParaRPr lang="en-US" alt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BA32946-B134-403C-A113-B4A96251A9BA}" type="slidenum">
              <a:rPr lang="en-US" altLang="en-US" sz="1200" smtClean="0"/>
              <a:pPr/>
              <a:t>37</a:t>
            </a:fld>
            <a:endParaRPr lang="en-US" alt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Narrow" pitchFamily="34" charset="0"/>
              </a:rPr>
              <a:t>Provide healthy, low calorie snacks such as fruits and vegetables. </a:t>
            </a:r>
          </a:p>
          <a:p>
            <a:r>
              <a:rPr lang="en-US" altLang="en-US" dirty="0" smtClean="0">
                <a:latin typeface="Arial Narrow" pitchFamily="34" charset="0"/>
              </a:rPr>
              <a:t>Place portions of snack foods on plates. Put the rest away. </a:t>
            </a:r>
          </a:p>
          <a:p>
            <a:r>
              <a:rPr lang="en-US" altLang="en-US" dirty="0" smtClean="0">
                <a:latin typeface="Arial Narrow" pitchFamily="34" charset="0"/>
              </a:rPr>
              <a:t>Allow children to only eat while sitting at the dining table or in the </a:t>
            </a:r>
            <a:r>
              <a:rPr lang="en-US" altLang="en-US" dirty="0" smtClean="0">
                <a:latin typeface="Arial Narrow" pitchFamily="34" charset="0"/>
              </a:rPr>
              <a:t>kitchen</a:t>
            </a:r>
          </a:p>
          <a:p>
            <a:r>
              <a:rPr lang="en-US" altLang="en-US" dirty="0" smtClean="0">
                <a:latin typeface="Arial Narrow" pitchFamily="34" charset="0"/>
              </a:rPr>
              <a:t>This </a:t>
            </a:r>
            <a:r>
              <a:rPr lang="en-US" altLang="en-US" dirty="0" smtClean="0">
                <a:latin typeface="Arial Narrow" pitchFamily="34" charset="0"/>
              </a:rPr>
              <a:t>could eliminate endless hours of snacking in front of the TV and make family members more conscious of when the child is </a:t>
            </a:r>
            <a:r>
              <a:rPr lang="en-US" altLang="en-US" dirty="0" smtClean="0">
                <a:latin typeface="Arial Narrow" pitchFamily="34" charset="0"/>
              </a:rPr>
              <a:t>eating.</a:t>
            </a:r>
          </a:p>
          <a:p>
            <a:r>
              <a:rPr lang="en-US" sz="1200" b="0" i="0" kern="1200" dirty="0" smtClean="0">
                <a:solidFill>
                  <a:schemeClr val="tx1"/>
                </a:solidFill>
                <a:effectLst/>
                <a:latin typeface="+mn-lt"/>
                <a:ea typeface="+mn-ea"/>
                <a:cs typeface="+mn-cs"/>
              </a:rPr>
              <a:t>Aerobic activity should make up most of your child's 60 or more minutes of physical activity each day. This can include either moderate-intensity aerobic activity, such as brisk walking, or vigorous-intensity activity, such as running. Be sure to include vigorous-intensity aerobic activity on at least 3 days per week.</a:t>
            </a:r>
          </a:p>
          <a:p>
            <a:r>
              <a:rPr lang="en-US" sz="1200" b="0" i="0" kern="1200" dirty="0" smtClean="0">
                <a:solidFill>
                  <a:schemeClr val="tx1"/>
                </a:solidFill>
                <a:effectLst/>
                <a:latin typeface="+mn-lt"/>
                <a:ea typeface="+mn-ea"/>
                <a:cs typeface="+mn-cs"/>
              </a:rPr>
              <a:t>Include muscle strengthening activities, such as gymnastics or push-ups, at least 3 days per week as part of your child's 60 or more minutes.</a:t>
            </a:r>
          </a:p>
          <a:p>
            <a:r>
              <a:rPr lang="en-US" sz="1200" b="0" i="0" kern="1200" dirty="0" smtClean="0">
                <a:solidFill>
                  <a:schemeClr val="tx1"/>
                </a:solidFill>
                <a:effectLst/>
                <a:latin typeface="+mn-lt"/>
                <a:ea typeface="+mn-ea"/>
                <a:cs typeface="+mn-cs"/>
              </a:rPr>
              <a:t>Include bone strengthening activities, such as jumping rope or running, at least 3 days per week as part of your child's 60 or more minutes.</a:t>
            </a:r>
            <a:endParaRPr lang="en-US" altLang="en-US" dirty="0" smtClean="0">
              <a:latin typeface="Arial Narrow" pitchFamily="34" charset="0"/>
            </a:endParaRPr>
          </a:p>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E92EF60-141C-49BF-82CA-09CA78B1EDCE}" type="slidenum">
              <a:rPr lang="en-US" altLang="en-US" sz="1200" smtClean="0"/>
              <a:pPr/>
              <a:t>38</a:t>
            </a:fld>
            <a:endParaRPr lang="en-US" altLang="en-US" sz="12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45CE03-BF74-4A23-B941-8EF790C9A9D9}" type="slidenum">
              <a:rPr lang="en-US" altLang="en-US" sz="1200" smtClean="0"/>
              <a:pPr/>
              <a:t>8</a:t>
            </a:fld>
            <a:endParaRPr lang="en-US" alt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JAMA 295: 1549, </a:t>
            </a:r>
          </a:p>
          <a:p>
            <a:r>
              <a:rPr lang="en-US" altLang="en-US" smtClean="0"/>
              <a:t>Among AA adolescents ages 12 to 19, girls are more likely than boys to be overweight (25 percent versus 19 percent, respectively, in 2003-2004). </a:t>
            </a:r>
          </a:p>
          <a:p>
            <a:endParaRPr lang="en-US" altLang="en-US" smtClean="0"/>
          </a:p>
          <a:p>
            <a:r>
              <a:rPr lang="en-US" altLang="en-US" smtClean="0"/>
              <a:t>Among adolescent girls ages 12 to19 in 2003-2004, AA were substantially more likely to be overweight than Caucasian and Mexican American youth (25 percent versus 15 percent and 14 percent, respectively). Among children ages 6 to 11, Mexican American boys are significantly more likely than AA boys to be overweight and AA girls are more likely than Caucasian girls to be overweight.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B42F35-EE88-4594-AC65-48D9FE23D644}" type="slidenum">
              <a:rPr lang="en-US" altLang="en-US" sz="1200" smtClean="0"/>
              <a:pPr/>
              <a:t>9</a:t>
            </a:fld>
            <a:endParaRPr lang="en-US" alt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Narrow" pitchFamily="34" charset="0"/>
              </a:rPr>
              <a:t>Obesity results when susceptible individuals are placed in “adverse” environments.</a:t>
            </a:r>
          </a:p>
          <a:p>
            <a:r>
              <a:rPr lang="en-US" altLang="en-US" smtClean="0">
                <a:latin typeface="Arial Narrow" pitchFamily="34" charset="0"/>
              </a:rPr>
              <a:t>In children under 6 years of age, the most important of the environmental factors is parental obesity.</a:t>
            </a:r>
          </a:p>
          <a:p>
            <a:r>
              <a:rPr lang="en-US" altLang="en-US" smtClean="0">
                <a:latin typeface="Arial Narrow" pitchFamily="34" charset="0"/>
              </a:rPr>
              <a:t>Research shows that parental inactivity strongly predicts child inactivity.</a:t>
            </a:r>
          </a:p>
          <a:p>
            <a:r>
              <a:rPr lang="en-US" altLang="en-US" smtClean="0">
                <a:latin typeface="Arial Narrow" pitchFamily="34" charset="0"/>
              </a:rPr>
              <a:t>Parental influences are early determinants of food attitudes and practices in young children which can leave a lasting impression.</a:t>
            </a:r>
          </a:p>
          <a:p>
            <a:r>
              <a:rPr lang="en-US" altLang="en-US" smtClean="0"/>
              <a:t>Children and adolescents are considered at high risk for overweight if</a:t>
            </a:r>
          </a:p>
          <a:p>
            <a:r>
              <a:rPr lang="en-US" altLang="en-US" smtClean="0"/>
              <a:t>One or both parents are overweight.</a:t>
            </a:r>
          </a:p>
          <a:p>
            <a:r>
              <a:rPr lang="en-US" altLang="en-US" smtClean="0"/>
              <a:t>They are from families with low incomes.</a:t>
            </a:r>
          </a:p>
          <a:p>
            <a:r>
              <a:rPr lang="en-US" altLang="en-US" smtClean="0"/>
              <a:t>They have a chronic disease or disability that limits mobility.</a:t>
            </a:r>
          </a:p>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8C2AE81-9A23-494A-B514-CBCAF38DE2B6}" type="slidenum">
              <a:rPr lang="en-US" altLang="en-US" sz="1200" smtClean="0"/>
              <a:pPr/>
              <a:t>10</a:t>
            </a:fld>
            <a:endParaRPr lang="en-US" alt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Excess weight in childhood and adolescence has been found to predict overweight in adults. Overweight children, aged 10 to 14, with at least one overweight or obese parent (BMI</a:t>
            </a:r>
            <a:r>
              <a:rPr lang="en-US" altLang="en-US" u="sng" smtClean="0"/>
              <a:t>&gt;</a:t>
            </a:r>
            <a:r>
              <a:rPr lang="en-US" altLang="en-US" smtClean="0"/>
              <a:t> 27.3 for women and </a:t>
            </a:r>
            <a:r>
              <a:rPr lang="en-US" altLang="en-US" u="sng" smtClean="0"/>
              <a:t>&gt;</a:t>
            </a:r>
            <a:r>
              <a:rPr lang="en-US" altLang="en-US" smtClean="0"/>
              <a:t> 27.8 for men in one study), were reported to have a 79 percent likelihood of overweight persisting into adulthood. </a:t>
            </a:r>
          </a:p>
          <a:p>
            <a:r>
              <a:rPr lang="en-US" altLang="en-US" smtClean="0">
                <a:latin typeface="Arial Narrow" pitchFamily="34" charset="0"/>
              </a:rPr>
              <a:t>Children with two obese parents have an 80% chance of developing obesity during their lifetime.</a:t>
            </a:r>
          </a:p>
          <a:p>
            <a:endParaRPr lang="en-US" altLang="en-US" smtClean="0">
              <a:latin typeface="Arial Narrow" pitchFamily="34" charset="0"/>
            </a:endParaRPr>
          </a:p>
          <a:p>
            <a:r>
              <a:rPr lang="en-US" altLang="en-US" smtClean="0">
                <a:latin typeface="Arial Narrow" pitchFamily="34" charset="0"/>
              </a:rPr>
              <a:t>With one obese parent, that risk drops to a 40%  chance of developing obesity.</a:t>
            </a:r>
          </a:p>
          <a:p>
            <a:endParaRPr lang="en-US" altLang="en-US" smtClean="0">
              <a:latin typeface="Arial Narrow" pitchFamily="34" charset="0"/>
            </a:endParaRPr>
          </a:p>
          <a:p>
            <a:r>
              <a:rPr lang="en-US" altLang="en-US" smtClean="0">
                <a:latin typeface="Arial Narrow" pitchFamily="34" charset="0"/>
              </a:rPr>
              <a:t>Only 7% of children born to lean parents will develop childhood obesity.</a:t>
            </a:r>
          </a:p>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9DA7691-F983-47D6-823C-B979134CFFB1}" type="slidenum">
              <a:rPr lang="en-US" altLang="en-US" sz="1200" smtClean="0"/>
              <a:pPr/>
              <a:t>11</a:t>
            </a:fld>
            <a:endParaRPr lang="en-US" altLang="en-US" sz="120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Narrow" pitchFamily="34" charset="0"/>
              </a:rPr>
              <a:t>In the </a:t>
            </a:r>
            <a:r>
              <a:rPr lang="en-US" altLang="en-US" u="sng" smtClean="0">
                <a:solidFill>
                  <a:srgbClr val="FF0000"/>
                </a:solidFill>
                <a:latin typeface="Arial Narrow" pitchFamily="34" charset="0"/>
              </a:rPr>
              <a:t>short-term</a:t>
            </a:r>
            <a:r>
              <a:rPr lang="en-US" altLang="en-US" smtClean="0">
                <a:latin typeface="Arial Narrow" pitchFamily="34" charset="0"/>
              </a:rPr>
              <a:t>, ridicule, embarrassment, and depression are the main consequences of such obesity.</a:t>
            </a:r>
          </a:p>
          <a:p>
            <a:r>
              <a:rPr lang="en-US" altLang="en-US" smtClean="0">
                <a:latin typeface="Arial Narrow" pitchFamily="34" charset="0"/>
              </a:rPr>
              <a:t>In the </a:t>
            </a:r>
            <a:r>
              <a:rPr lang="en-US" altLang="en-US" u="sng" smtClean="0">
                <a:solidFill>
                  <a:srgbClr val="FF0000"/>
                </a:solidFill>
                <a:latin typeface="Arial Narrow" pitchFamily="34" charset="0"/>
              </a:rPr>
              <a:t>long-term</a:t>
            </a:r>
            <a:r>
              <a:rPr lang="en-US" altLang="en-US" smtClean="0">
                <a:latin typeface="Arial Narrow" pitchFamily="34" charset="0"/>
              </a:rPr>
              <a:t>, significant health problems associated with obesity, such as cardiovascular disease, type 2 diabetes, and hypertension, usually don’t appear until adulthood.</a:t>
            </a:r>
          </a:p>
          <a:p>
            <a:r>
              <a:rPr lang="en-US" altLang="en-US" smtClean="0">
                <a:latin typeface="Arial Narrow" pitchFamily="34" charset="0"/>
              </a:rPr>
              <a:t>However, an increase in these health-related complications have recently been noted in children.</a:t>
            </a:r>
          </a:p>
          <a:p>
            <a:r>
              <a:rPr lang="en-US" altLang="en-US" b="1" smtClean="0"/>
              <a:t>Health Effects</a:t>
            </a:r>
            <a:endParaRPr lang="en-US" altLang="en-US" smtClean="0"/>
          </a:p>
          <a:p>
            <a:r>
              <a:rPr lang="en-US" altLang="en-US" smtClean="0"/>
              <a:t>Many adverse health effects associated with overweight are observed in children and adolescents. Overweight during childhood and particularly adolescence is related to increased morbidity and mortality in later life.</a:t>
            </a:r>
          </a:p>
          <a:p>
            <a:r>
              <a:rPr lang="en-US" altLang="en-US" b="1" smtClean="0"/>
              <a:t>Asthma</a:t>
            </a:r>
            <a:endParaRPr lang="en-US" altLang="en-US" smtClean="0"/>
          </a:p>
          <a:p>
            <a:pPr lvl="1"/>
            <a:r>
              <a:rPr lang="en-US" altLang="en-US" smtClean="0"/>
              <a:t>Prevalence of overweight is reported to be significantly higher in children and adolescents with moderate to severe asthma compared to a peer group. </a:t>
            </a:r>
          </a:p>
          <a:p>
            <a:r>
              <a:rPr lang="en-US" altLang="en-US" b="1" smtClean="0"/>
              <a:t>Diabetes (Type 2)</a:t>
            </a:r>
            <a:r>
              <a:rPr lang="en-US" altLang="en-US" smtClean="0"/>
              <a:t> </a:t>
            </a:r>
          </a:p>
          <a:p>
            <a:pPr lvl="1"/>
            <a:r>
              <a:rPr lang="en-US" altLang="en-US" smtClean="0"/>
              <a:t>Type 2 diabetes in children and adolescents has increased dramatically in a short period. The parallel increase of obesity in children and adolescents is reported to be the most significant factor for the rise in diabetes. </a:t>
            </a:r>
          </a:p>
          <a:p>
            <a:pPr lvl="1"/>
            <a:r>
              <a:rPr lang="en-US" altLang="en-US" smtClean="0"/>
              <a:t>Type 2 diabetes accounted for 2 to 4 percent of all childhood diabetes before 1992, but skyrocketed to 16 percent by 1994. </a:t>
            </a:r>
          </a:p>
          <a:p>
            <a:pPr lvl="1"/>
            <a:r>
              <a:rPr lang="en-US" altLang="en-US" smtClean="0"/>
              <a:t>Obese children and adolescents are reported to be 12.6 times more likely than non-obese to have high fasting blood insulin levels, a risk factor for type 2 diabetes. </a:t>
            </a:r>
          </a:p>
          <a:p>
            <a:pPr lvl="1"/>
            <a:r>
              <a:rPr lang="en-US" altLang="en-US" smtClean="0"/>
              <a:t>Type 2 diabetes is predominant among African American and Hispanic youngsters, with a particularly high rate among those of Mexican descent. </a:t>
            </a:r>
          </a:p>
          <a:p>
            <a:r>
              <a:rPr lang="en-US" altLang="en-US" b="1" smtClean="0"/>
              <a:t>Hypertension</a:t>
            </a:r>
            <a:r>
              <a:rPr lang="en-US" altLang="en-US" smtClean="0"/>
              <a:t> </a:t>
            </a:r>
          </a:p>
          <a:p>
            <a:pPr lvl="1"/>
            <a:r>
              <a:rPr lang="en-US" altLang="en-US" smtClean="0"/>
              <a:t>Persistently elevated blood pressure levels have been found to occur about 9 times more frequently among obese children and adolescents (ages 5 to 18) than in non-obese. </a:t>
            </a:r>
          </a:p>
          <a:p>
            <a:pPr lvl="1"/>
            <a:r>
              <a:rPr lang="en-US" altLang="en-US" smtClean="0"/>
              <a:t>Obese children and adolescents are reported to be 2.4 times more likely to have high diastolic blood pressure and 4.5 times more likely to have high systolic blood pressure than their non-obese peers. </a:t>
            </a:r>
          </a:p>
          <a:p>
            <a:r>
              <a:rPr lang="en-US" altLang="en-US" b="1" smtClean="0"/>
              <a:t>Orthopedic Complications</a:t>
            </a:r>
            <a:r>
              <a:rPr lang="en-US" altLang="en-US" smtClean="0"/>
              <a:t> </a:t>
            </a:r>
          </a:p>
          <a:p>
            <a:pPr lvl="1"/>
            <a:r>
              <a:rPr lang="en-US" altLang="en-US" smtClean="0"/>
              <a:t>Among growing youth, bone and cartilage in the process of development are not strong enough to bear excess weight. As a result, a variety of orthopedic complications occur in children and adolescents with obesity. In young children, excess weight can lead to bowing and overgrowth of leg bones. </a:t>
            </a:r>
          </a:p>
          <a:p>
            <a:pPr lvl="1"/>
            <a:r>
              <a:rPr lang="en-US" altLang="en-US" smtClean="0"/>
              <a:t>Increased weight on the growth plate of the hip can cause pain and limit range of motion. Between 30 to 50 percent of children with this condition are overweight. </a:t>
            </a:r>
          </a:p>
          <a:p>
            <a:r>
              <a:rPr lang="en-US" altLang="en-US" b="1" smtClean="0"/>
              <a:t>Psychosocial Effects &amp; Stigma</a:t>
            </a:r>
            <a:r>
              <a:rPr lang="en-US" altLang="en-US" smtClean="0"/>
              <a:t> </a:t>
            </a:r>
          </a:p>
          <a:p>
            <a:pPr lvl="1"/>
            <a:r>
              <a:rPr lang="en-US" altLang="en-US" smtClean="0"/>
              <a:t>Overweight children are often taller than the non-overweight. </a:t>
            </a:r>
          </a:p>
          <a:p>
            <a:pPr lvl="1"/>
            <a:r>
              <a:rPr lang="en-US" altLang="en-US" smtClean="0"/>
              <a:t>White girls, who develop a negative body image, are at a greater risk for the subsequent development of eating disorders. </a:t>
            </a:r>
          </a:p>
          <a:p>
            <a:pPr lvl="1"/>
            <a:r>
              <a:rPr lang="en-US" altLang="en-US" smtClean="0"/>
              <a:t>Adolescent females who are overweight have reported experiences with stigmatization such as direct and intentional weight-related teasing, jokes and derogatory name calling, as well as less intentional, potentially hurtful comments by peers, family members, employers and strangers. </a:t>
            </a:r>
          </a:p>
          <a:p>
            <a:pPr lvl="1"/>
            <a:r>
              <a:rPr lang="en-US" altLang="en-US" smtClean="0"/>
              <a:t>Overweight children and adolescents report negative assumptions made about them by others, including being inactive or lazy, being strong and tougher than others, not having feelings, and being unclean. </a:t>
            </a:r>
          </a:p>
          <a:p>
            <a:r>
              <a:rPr lang="en-US" altLang="en-US" smtClean="0"/>
              <a:t>Besides the physical effects of overweight and obesity, there are considerable psychological and</a:t>
            </a:r>
          </a:p>
          <a:p>
            <a:r>
              <a:rPr lang="en-US" altLang="en-US" smtClean="0"/>
              <a:t>social effects, including low self-esteem,16 depression, and body dissatisfaction.16,49 There are</a:t>
            </a:r>
          </a:p>
          <a:p>
            <a:r>
              <a:rPr lang="en-US" altLang="en-US" smtClean="0"/>
              <a:t>indications of a positive association between physical activity and well-being (independent of</a:t>
            </a:r>
          </a:p>
          <a:p>
            <a:r>
              <a:rPr lang="en-US" altLang="en-US" smtClean="0"/>
              <a:t>social class and health status), self-esteem, and possibly cognitive functioning.32 Psychological</a:t>
            </a:r>
          </a:p>
          <a:p>
            <a:r>
              <a:rPr lang="en-US" altLang="en-US" smtClean="0"/>
              <a:t>consequences of obesity seem to affect girls more than boys. In a study in 1961,50 children (aged</a:t>
            </a:r>
          </a:p>
          <a:p>
            <a:r>
              <a:rPr lang="en-US" altLang="en-US" smtClean="0"/>
              <a:t>10-11 years) were presented with pictures and asked who they would most like to be friends</a:t>
            </a:r>
          </a:p>
          <a:p>
            <a:r>
              <a:rPr lang="en-US" altLang="en-US" smtClean="0"/>
              <a:t>with. The pictures included children with varying ‘handicaps’. The obese child was always ranked</a:t>
            </a:r>
          </a:p>
          <a:p>
            <a:r>
              <a:rPr lang="en-US" altLang="en-US" smtClean="0"/>
              <a:t>last, irrespective of the ranking child’s gender, race, socio-economic status, living environment or</a:t>
            </a:r>
          </a:p>
          <a:p>
            <a:r>
              <a:rPr lang="en-US" altLang="en-US" smtClean="0"/>
              <a:t>disability. This study was repeated in 200151 with the results indicating that social reaction to</a:t>
            </a:r>
          </a:p>
          <a:p>
            <a:r>
              <a:rPr lang="en-US" altLang="en-US" smtClean="0"/>
              <a:t>obese children has worsened since the study 40 years earlier. Obese children are at increased risk of discrimination. Obese adolescent girls are less likely to be accepted into university, and less likely to be married and to be economically ‘well off’ in</a:t>
            </a:r>
          </a:p>
          <a:p>
            <a:r>
              <a:rPr lang="en-US" altLang="en-US" smtClean="0"/>
              <a:t>adulthood.52 Being overweight or obese is also more likely to have a negative impact on life</a:t>
            </a:r>
          </a:p>
          <a:p>
            <a:r>
              <a:rPr lang="en-US" altLang="en-US" smtClean="0"/>
              <a:t>satisfaction and the future life aspirations of young women. This may be because girls are</a:t>
            </a:r>
          </a:p>
          <a:p>
            <a:r>
              <a:rPr lang="en-US" altLang="en-US" smtClean="0"/>
              <a:t>judged specifically on body shape more than boys.</a:t>
            </a:r>
            <a:endParaRPr lang="en-US" altLang="en-US" smtClean="0">
              <a:latin typeface="Arial Narrow" pitchFamily="34" charset="0"/>
            </a:endParaRPr>
          </a:p>
          <a:p>
            <a:r>
              <a:rPr lang="en-US" altLang="en-US" b="1" smtClean="0"/>
              <a:t>Sleep Apnea</a:t>
            </a:r>
            <a:r>
              <a:rPr lang="en-US" altLang="en-US" smtClean="0"/>
              <a:t> </a:t>
            </a:r>
          </a:p>
          <a:p>
            <a:pPr lvl="1"/>
            <a:r>
              <a:rPr lang="en-US" altLang="en-US" smtClean="0"/>
              <a:t>Sleep apnea, the absence of breathing during sleep, occurs in about 7 percent of children with obesity. Deficits in logical thinking are common in children with obesity and sleep apnea. </a:t>
            </a:r>
          </a:p>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3BC8153-0C0D-4A8A-B3CD-F3C4B5E4F701}" type="slidenum">
              <a:rPr lang="en-US" altLang="en-US" sz="1200" smtClean="0"/>
              <a:pPr/>
              <a:t>12</a:t>
            </a:fld>
            <a:endParaRPr lang="en-US" alt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0D9D884-EFD0-42D7-B4D3-83E91B03CF57}" type="slidenum">
              <a:rPr lang="en-US" altLang="en-US" sz="1200" smtClean="0"/>
              <a:pPr/>
              <a:t>13</a:t>
            </a:fld>
            <a:endParaRPr lang="en-US" altLang="en-U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3/13/2015</a:t>
            </a:r>
            <a:endParaRPr lang="en-US"/>
          </a:p>
        </p:txBody>
      </p:sp>
      <p:sp>
        <p:nvSpPr>
          <p:cNvPr id="6" name="Slide Number Placeholder 5"/>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3/13/2015</a:t>
            </a:r>
            <a:endParaRPr lang="en-US"/>
          </a:p>
        </p:txBody>
      </p:sp>
      <p:sp>
        <p:nvSpPr>
          <p:cNvPr id="6" name="Slide Number Placeholder 5"/>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3/13/2015</a:t>
            </a:r>
            <a:endParaRPr lang="en-US"/>
          </a:p>
        </p:txBody>
      </p:sp>
      <p:sp>
        <p:nvSpPr>
          <p:cNvPr id="6" name="Slide Number Placeholder 5"/>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73163" y="1981200"/>
            <a:ext cx="7772400" cy="4114800"/>
          </a:xfrm>
        </p:spPr>
        <p:txBody>
          <a:bodyPr/>
          <a:lstStyle/>
          <a:p>
            <a:pPr lvl="0"/>
            <a:endParaRPr lang="en-US" noProof="0" smtClean="0"/>
          </a:p>
        </p:txBody>
      </p:sp>
      <p:sp>
        <p:nvSpPr>
          <p:cNvPr id="4" name="Rectangle 27"/>
          <p:cNvSpPr>
            <a:spLocks noGrp="1" noChangeArrowheads="1"/>
          </p:cNvSpPr>
          <p:nvPr>
            <p:ph type="dt" sz="half" idx="10"/>
          </p:nvPr>
        </p:nvSpPr>
        <p:spPr>
          <a:ln/>
        </p:spPr>
        <p:txBody>
          <a:bodyPr/>
          <a:lstStyle>
            <a:lvl1pPr>
              <a:defRPr/>
            </a:lvl1pPr>
          </a:lstStyle>
          <a:p>
            <a:pPr>
              <a:defRPr/>
            </a:pPr>
            <a:r>
              <a:rPr lang="en-US" smtClean="0"/>
              <a:t>3/13/2015</a:t>
            </a: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D5F5E7DF-7B08-4293-A619-515172CED58D}" type="slidenum">
              <a:rPr lang="en-US"/>
              <a:pPr>
                <a:defRPr/>
              </a:pPr>
              <a:t>‹#›</a:t>
            </a:fld>
            <a:endParaRPr lang="en-US"/>
          </a:p>
        </p:txBody>
      </p:sp>
    </p:spTree>
    <p:extLst>
      <p:ext uri="{BB962C8B-B14F-4D97-AF65-F5344CB8AC3E}">
        <p14:creationId xmlns:p14="http://schemas.microsoft.com/office/powerpoint/2010/main" val="1265935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086600" cy="11430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447800"/>
            <a:ext cx="8610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3/13/2015</a:t>
            </a:r>
            <a:endParaRPr lang="en-US"/>
          </a:p>
        </p:txBody>
      </p:sp>
      <p:sp>
        <p:nvSpPr>
          <p:cNvPr id="6" name="Slide Number Placeholder 5"/>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3/13/2015</a:t>
            </a:r>
            <a:endParaRPr lang="en-US"/>
          </a:p>
        </p:txBody>
      </p:sp>
      <p:sp>
        <p:nvSpPr>
          <p:cNvPr id="7" name="Slide Number Placeholder 6"/>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3/13/2015</a:t>
            </a:r>
            <a:endParaRPr lang="en-US"/>
          </a:p>
        </p:txBody>
      </p:sp>
      <p:sp>
        <p:nvSpPr>
          <p:cNvPr id="9" name="Slide Number Placeholder 8"/>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7543800" y="914400"/>
            <a:ext cx="1447800" cy="365125"/>
          </a:xfrm>
        </p:spPr>
        <p:txBody>
          <a:bodyPr/>
          <a:lstStyle/>
          <a:p>
            <a:r>
              <a:rPr lang="en-US" smtClean="0"/>
              <a:t>3/13/2015</a:t>
            </a:r>
            <a:endParaRPr lang="en-US"/>
          </a:p>
        </p:txBody>
      </p:sp>
      <p:sp>
        <p:nvSpPr>
          <p:cNvPr id="5" name="Slide Number Placeholder 4"/>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0000" y="838200"/>
            <a:ext cx="1143000" cy="365125"/>
          </a:xfrm>
        </p:spPr>
        <p:txBody>
          <a:bodyPr/>
          <a:lstStyle/>
          <a:p>
            <a:r>
              <a:rPr lang="en-US" smtClean="0"/>
              <a:t>3/13/2015</a:t>
            </a:r>
            <a:endParaRPr lang="en-US"/>
          </a:p>
        </p:txBody>
      </p:sp>
      <p:sp>
        <p:nvSpPr>
          <p:cNvPr id="4" name="Slide Number Placeholder 3"/>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008313" cy="76200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3/13/2015</a:t>
            </a:r>
            <a:endParaRPr lang="en-US"/>
          </a:p>
        </p:txBody>
      </p:sp>
      <p:sp>
        <p:nvSpPr>
          <p:cNvPr id="7" name="Slide Number Placeholder 6"/>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3/13/2015</a:t>
            </a:r>
            <a:endParaRPr lang="en-US"/>
          </a:p>
        </p:txBody>
      </p:sp>
      <p:sp>
        <p:nvSpPr>
          <p:cNvPr id="7" name="Slide Number Placeholder 6"/>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629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696200" y="914400"/>
            <a:ext cx="1066800" cy="30480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3/13/2015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A14E5-A88B-4B61-9C31-23D7A1F1920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images.google.com/imgres?imgurl=http://www.moondragon.org/images/pregnantbelly.jpg&amp;imgrefurl=http://www.moondragon.org/pregnancy/pregnancyinfo.html&amp;h=262&amp;w=175&amp;sz=3&amp;tbnid=eqaZRRRQd8IJ:&amp;tbnh=106&amp;tbnw=71&amp;start=223&amp;prev=/images?q%3Dpregnancy%26start%3D220%26hl%3Den%26lr%3D%26sa%3D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mages.google.com/imgres?imgurl=http://www.istockphoto.com/file_thumbview_approve/181734/2/angled_bottle.jpg&amp;imgrefurl=http://www.istockphoto.com/imageindex/181/7/181734/&amp;h=270&amp;w=180&amp;sz=6&amp;tbnid=UXrFMlzZKKQJ:&amp;tbnh=108&amp;tbnw=72&amp;start=13&amp;prev=/images?q%3Dformula%2Bfed%2Binfant%26hl%3Den%26lr%3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com/imgres?imgurl=http://www.robynsnest.com/images/motherchild.gif&amp;imgrefurl=http://www.robynsnest.com/foodallegprev.htm&amp;h=647&amp;w=401&amp;sz=5&amp;tbnid=p-PhqtxXXp8J:&amp;tbnh=134&amp;tbnw=83&amp;start=13&amp;prev=/images?q%3Dfood%2Ballergy%26hl%3Den%26lr%3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images.google.com/imgres?imgurl=http://media.nasaexplores.com/lessons/04-057/images/money.gif&amp;imgrefurl=http://www.nasaexplores.com/show_58_teacher_st.php?id%3D040621163148&amp;h=198&amp;w=197&amp;sz=3&amp;tbnid=bL3eszCpaysJ:&amp;tbnh=98&amp;tbnw=98&amp;start=20&amp;prev=/images?q%3Dmoney%2Bcartoon%26hl%3Den%26lr%3D" TargetMode="Externa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images.google.com/imgres?imgurl=http://www.bridestreasures.com/ShopSite/media/1946%20SOCCER%20BANK%20B.jpg&amp;imgrefurl=http://www.bridestreasures.com/ShopSite/page29.html&amp;h=334&amp;w=400&amp;sz=27&amp;tbnid=dKZKiQpSl-8J:&amp;tbnh=100&amp;tbnw=120&amp;start=7&amp;prev=/images?q%3Dsoccer%26hl%3Den%26lr%3D" TargetMode="External"/><Relationship Id="rId7" Type="http://schemas.openxmlformats.org/officeDocument/2006/relationships/hyperlink" Target="http://images.google.com/imgres?imgurl=http://www.grace-collection.com/images/basketball.JPG&amp;imgrefurl=http://www.hesston.edu/academic/faculty/nelsonk/PhysicsResearch/Basketball/Mainpage.htm&amp;h=337&amp;w=360&amp;sz=62&amp;tbnid=ujXFXrLqxBwJ:&amp;tbnh=109&amp;tbnw=116&amp;start=8&amp;prev=/images?q%3Da%2Bbasketball%26hl%3Den%26lr%3D"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images.google.com/imgres?imgurl=http://www.reedleycollege.com/facilities/CampusTour/images/track.jpg&amp;imgrefurl=http://www.reedleycollege.com/facilities/CampusTour/sportsfacilities.htm&amp;h=363&amp;w=540&amp;sz=16&amp;tbnid=jkqy3Ff1aocJ:&amp;tbnh=87&amp;tbnw=129&amp;start=2&amp;prev=/images?q%3Dtrack%26hl%3Den%26lr%3D" TargetMode="External"/><Relationship Id="rId10" Type="http://schemas.openxmlformats.org/officeDocument/2006/relationships/image" Target="../media/image20.jpeg"/><Relationship Id="rId4" Type="http://schemas.openxmlformats.org/officeDocument/2006/relationships/image" Target="../media/image17.jpeg"/><Relationship Id="rId9" Type="http://schemas.openxmlformats.org/officeDocument/2006/relationships/hyperlink" Target="http://images.google.com/imgres?imgurl=http://www.ci.san-luis-obispo.ca.us/publicworks/images/swim-center/pool2.jpg&amp;imgrefurl=http://www.ci.san-luis-obispo.ca.us/publicworks/swimcenter.asp&amp;h=344&amp;w=430&amp;sz=40&amp;tbnid=L-BJMp9t5HMJ:&amp;tbnh=98&amp;tbnw=123&amp;start=19&amp;prev=/images?q%3Dolympic%2Bpool%26hl%3Den%26lr%3D"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myplate.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cdc.gov/physicalactivity/everyone/guidelines/children.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choosemyplate.gov/pregnancy-breastfeeding.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physicalactivityplan.org/reportcard.php" TargetMode="External"/><Relationship Id="rId5" Type="http://schemas.openxmlformats.org/officeDocument/2006/relationships/hyperlink" Target="http://www.cdc.gov/" TargetMode="External"/><Relationship Id="rId4" Type="http://schemas.openxmlformats.org/officeDocument/2006/relationships/hyperlink" Target="http://www.obesity.org/resources-for/childhood-overweight.ht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82975"/>
            <a:ext cx="7772400" cy="1470025"/>
          </a:xfrm>
        </p:spPr>
        <p:txBody>
          <a:bodyPr/>
          <a:lstStyle/>
          <a:p>
            <a:r>
              <a:rPr lang="en-US" dirty="0" smtClean="0">
                <a:solidFill>
                  <a:srgbClr val="333399"/>
                </a:solidFill>
                <a:latin typeface="Century Gothic" panose="020B0502020202020204" pitchFamily="34" charset="0"/>
              </a:rPr>
              <a:t>Childhood Obesity</a:t>
            </a:r>
            <a:endParaRPr lang="en-US" dirty="0">
              <a:latin typeface="Century Gothic" panose="020B0502020202020204" pitchFamily="34" charset="0"/>
            </a:endParaRPr>
          </a:p>
        </p:txBody>
      </p:sp>
      <p:sp>
        <p:nvSpPr>
          <p:cNvPr id="3" name="Subtitle 2"/>
          <p:cNvSpPr>
            <a:spLocks noGrp="1"/>
          </p:cNvSpPr>
          <p:nvPr>
            <p:ph type="subTitle" idx="1"/>
          </p:nvPr>
        </p:nvSpPr>
        <p:spPr>
          <a:xfrm>
            <a:off x="1371600" y="4953000"/>
            <a:ext cx="6400800" cy="1752600"/>
          </a:xfrm>
        </p:spPr>
        <p:txBody>
          <a:bodyPr/>
          <a:lstStyle/>
          <a:p>
            <a:r>
              <a:rPr lang="en-US" b="1" dirty="0">
                <a:solidFill>
                  <a:srgbClr val="002060"/>
                </a:solidFill>
              </a:rPr>
              <a:t>Heli J. Roy, PhD, RD</a:t>
            </a:r>
          </a:p>
          <a:p>
            <a:r>
              <a:rPr lang="en-US" dirty="0">
                <a:solidFill>
                  <a:srgbClr val="002060"/>
                </a:solidFill>
              </a:rPr>
              <a:t>Pennington Biomedical Research </a:t>
            </a:r>
            <a:r>
              <a:rPr lang="en-US" dirty="0" smtClean="0">
                <a:solidFill>
                  <a:srgbClr val="002060"/>
                </a:solidFill>
              </a:rPr>
              <a:t>Center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98CAE0-E719-407B-8F7D-5B7355FA0914}" type="slidenum">
              <a:rPr lang="en-US" altLang="en-US" sz="1400" smtClean="0">
                <a:latin typeface="Arial" charset="0"/>
              </a:rPr>
              <a:pPr eaLnBrk="1" hangingPunct="1"/>
              <a:t>10</a:t>
            </a:fld>
            <a:endParaRPr lang="en-US" altLang="en-US" sz="1400" smtClean="0">
              <a:latin typeface="Arial" charset="0"/>
            </a:endParaRPr>
          </a:p>
        </p:txBody>
      </p:sp>
      <p:sp>
        <p:nvSpPr>
          <p:cNvPr id="10244" name="Rectangle 2"/>
          <p:cNvSpPr>
            <a:spLocks noGrp="1" noChangeArrowheads="1"/>
          </p:cNvSpPr>
          <p:nvPr>
            <p:ph type="title"/>
          </p:nvPr>
        </p:nvSpPr>
        <p:spPr/>
        <p:txBody>
          <a:bodyPr/>
          <a:lstStyle/>
          <a:p>
            <a:pPr eaLnBrk="1" hangingPunct="1"/>
            <a:r>
              <a:rPr lang="en-US" altLang="en-US" dirty="0" smtClean="0"/>
              <a:t>Childhood Obesity: </a:t>
            </a:r>
            <a:br>
              <a:rPr lang="en-US" altLang="en-US" dirty="0" smtClean="0"/>
            </a:br>
            <a:r>
              <a:rPr lang="en-US" altLang="en-US" sz="2600" u="sng" dirty="0" smtClean="0">
                <a:latin typeface="Arial Narrow" pitchFamily="34" charset="0"/>
              </a:rPr>
              <a:t>Risks for the future</a:t>
            </a:r>
          </a:p>
        </p:txBody>
      </p:sp>
      <p:sp>
        <p:nvSpPr>
          <p:cNvPr id="10245" name="Rectangle 3"/>
          <p:cNvSpPr>
            <a:spLocks noGrp="1" noChangeArrowheads="1"/>
          </p:cNvSpPr>
          <p:nvPr>
            <p:ph type="body" idx="1"/>
          </p:nvPr>
        </p:nvSpPr>
        <p:spPr>
          <a:xfrm>
            <a:off x="457201" y="1981200"/>
            <a:ext cx="7924800" cy="4114800"/>
          </a:xfrm>
        </p:spPr>
        <p:txBody>
          <a:bodyPr>
            <a:normAutofit/>
          </a:bodyPr>
          <a:lstStyle/>
          <a:p>
            <a:pPr eaLnBrk="1" hangingPunct="1"/>
            <a:r>
              <a:rPr lang="en-US" altLang="en-US" sz="2800" dirty="0" smtClean="0"/>
              <a:t>Excess weight in childhood and adolescence has been found to predict overweight in adults. </a:t>
            </a:r>
          </a:p>
          <a:p>
            <a:pPr eaLnBrk="1" hangingPunct="1"/>
            <a:r>
              <a:rPr lang="en-US" altLang="en-US" sz="2800" dirty="0" smtClean="0"/>
              <a:t>Overweight children, aged 10 to 14, with at least one overweight or obese parent (BMI</a:t>
            </a:r>
            <a:r>
              <a:rPr lang="en-US" altLang="en-US" sz="2800" u="sng" dirty="0" smtClean="0"/>
              <a:t>&gt;</a:t>
            </a:r>
            <a:r>
              <a:rPr lang="en-US" altLang="en-US" sz="2800" dirty="0" smtClean="0"/>
              <a:t> 27.3 for women and </a:t>
            </a:r>
            <a:r>
              <a:rPr lang="en-US" altLang="en-US" sz="2800" u="sng" dirty="0" smtClean="0"/>
              <a:t>&gt;</a:t>
            </a:r>
            <a:r>
              <a:rPr lang="en-US" altLang="en-US" sz="2800" dirty="0" smtClean="0"/>
              <a:t> 27.8 for men in one study), have a 79 percent likelihood of overweight persisting into adulthood. </a:t>
            </a:r>
          </a:p>
        </p:txBody>
      </p:sp>
      <p:sp>
        <p:nvSpPr>
          <p:cNvPr id="6"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6DE71CD-657A-453A-9279-3634031F3A18}" type="slidenum">
              <a:rPr lang="en-US" altLang="en-US" sz="1400" smtClean="0">
                <a:latin typeface="Arial" charset="0"/>
              </a:rPr>
              <a:pPr eaLnBrk="1" hangingPunct="1"/>
              <a:t>11</a:t>
            </a:fld>
            <a:endParaRPr lang="en-US" altLang="en-US" sz="1400" smtClean="0">
              <a:latin typeface="Arial" charset="0"/>
            </a:endParaRPr>
          </a:p>
        </p:txBody>
      </p:sp>
      <p:sp>
        <p:nvSpPr>
          <p:cNvPr id="11268" name="Rectangle 2"/>
          <p:cNvSpPr>
            <a:spLocks noGrp="1" noChangeArrowheads="1"/>
          </p:cNvSpPr>
          <p:nvPr>
            <p:ph type="title"/>
          </p:nvPr>
        </p:nvSpPr>
        <p:spPr/>
        <p:txBody>
          <a:bodyPr/>
          <a:lstStyle/>
          <a:p>
            <a:pPr algn="ctr" eaLnBrk="1" hangingPunct="1"/>
            <a:r>
              <a:rPr lang="en-US" altLang="en-US" sz="3400" smtClean="0"/>
              <a:t>Adverse Health Effects of Obesity</a:t>
            </a:r>
          </a:p>
        </p:txBody>
      </p:sp>
      <p:sp>
        <p:nvSpPr>
          <p:cNvPr id="11269" name="Rectangle 3"/>
          <p:cNvSpPr>
            <a:spLocks noGrp="1" noChangeArrowheads="1"/>
          </p:cNvSpPr>
          <p:nvPr>
            <p:ph type="body" idx="1"/>
          </p:nvPr>
        </p:nvSpPr>
        <p:spPr/>
        <p:txBody>
          <a:bodyPr/>
          <a:lstStyle/>
          <a:p>
            <a:pPr eaLnBrk="1" hangingPunct="1"/>
            <a:r>
              <a:rPr lang="en-US" altLang="en-US" sz="2400" smtClean="0"/>
              <a:t>Asthma – increased in the overweight and obese child.</a:t>
            </a:r>
          </a:p>
          <a:p>
            <a:pPr eaLnBrk="1" hangingPunct="1"/>
            <a:r>
              <a:rPr lang="en-US" altLang="en-US" sz="2400" smtClean="0"/>
              <a:t>Diabetes – obese children are 12.6 times more likely to have high fasting blood insulin levels.</a:t>
            </a:r>
          </a:p>
          <a:p>
            <a:pPr eaLnBrk="1" hangingPunct="1"/>
            <a:r>
              <a:rPr lang="en-US" altLang="en-US" sz="2400" smtClean="0"/>
              <a:t>Hypertension – 9 times more prevalent in obese children and adolescents.</a:t>
            </a:r>
          </a:p>
          <a:p>
            <a:pPr eaLnBrk="1" hangingPunct="1"/>
            <a:r>
              <a:rPr lang="en-US" altLang="en-US" sz="2400" smtClean="0"/>
              <a:t>Orthopedic – developing bone and cartilage cannot support the excess weight.</a:t>
            </a:r>
          </a:p>
          <a:p>
            <a:pPr eaLnBrk="1" hangingPunct="1"/>
            <a:r>
              <a:rPr lang="en-US" altLang="en-US" sz="2400" smtClean="0"/>
              <a:t>Psycho-social aspects: ridicule, embarrassment, and depression are the main consequences of obesity.</a:t>
            </a:r>
          </a:p>
          <a:p>
            <a:pPr eaLnBrk="1" hangingPunct="1"/>
            <a:r>
              <a:rPr lang="en-US" altLang="en-US" sz="2400" smtClean="0"/>
              <a:t>Sleep apnea – occurs in 7% of children with obesity.</a:t>
            </a:r>
          </a:p>
        </p:txBody>
      </p:sp>
      <p:sp>
        <p:nvSpPr>
          <p:cNvPr id="6"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213D9AA-A7D4-4AE0-8C62-CD8DE6D1ED00}" type="slidenum">
              <a:rPr lang="en-US" altLang="en-US" sz="1400" smtClean="0">
                <a:latin typeface="Arial" charset="0"/>
              </a:rPr>
              <a:pPr eaLnBrk="1" hangingPunct="1"/>
              <a:t>12</a:t>
            </a:fld>
            <a:endParaRPr lang="en-US" altLang="en-US" sz="1400" smtClean="0">
              <a:latin typeface="Arial" charset="0"/>
            </a:endParaRPr>
          </a:p>
        </p:txBody>
      </p:sp>
      <p:sp>
        <p:nvSpPr>
          <p:cNvPr id="12292" name="Rectangle 2"/>
          <p:cNvSpPr>
            <a:spLocks noGrp="1" noChangeArrowheads="1"/>
          </p:cNvSpPr>
          <p:nvPr>
            <p:ph type="title"/>
          </p:nvPr>
        </p:nvSpPr>
        <p:spPr>
          <a:xfrm>
            <a:off x="304800" y="1231604"/>
            <a:ext cx="8382000" cy="1143000"/>
          </a:xfrm>
        </p:spPr>
        <p:txBody>
          <a:bodyPr>
            <a:normAutofit/>
          </a:bodyPr>
          <a:lstStyle/>
          <a:p>
            <a:pPr eaLnBrk="1" hangingPunct="1">
              <a:lnSpc>
                <a:spcPct val="75000"/>
              </a:lnSpc>
              <a:spcBef>
                <a:spcPct val="5000"/>
              </a:spcBef>
            </a:pPr>
            <a:r>
              <a:rPr lang="en-US" altLang="en-US" sz="2000" dirty="0" smtClean="0">
                <a:solidFill>
                  <a:schemeClr val="tx1"/>
                </a:solidFill>
                <a:latin typeface="+mn-lt"/>
              </a:rPr>
              <a:t>Being overweight or obese increases the risk of developing many chronic diseases and health conditions, including the following: </a:t>
            </a:r>
          </a:p>
        </p:txBody>
      </p:sp>
      <p:sp>
        <p:nvSpPr>
          <p:cNvPr id="12293" name="Rectangle 3"/>
          <p:cNvSpPr>
            <a:spLocks noGrp="1" noChangeArrowheads="1"/>
          </p:cNvSpPr>
          <p:nvPr>
            <p:ph type="body" idx="1"/>
          </p:nvPr>
        </p:nvSpPr>
        <p:spPr>
          <a:xfrm>
            <a:off x="304800" y="2133600"/>
            <a:ext cx="8610600" cy="4343400"/>
          </a:xfrm>
        </p:spPr>
        <p:txBody>
          <a:bodyPr/>
          <a:lstStyle/>
          <a:p>
            <a:pPr eaLnBrk="1" hangingPunct="1">
              <a:lnSpc>
                <a:spcPct val="90000"/>
              </a:lnSpc>
            </a:pPr>
            <a:r>
              <a:rPr lang="en-US" altLang="en-US" sz="2400" dirty="0" smtClean="0"/>
              <a:t>Hypertension </a:t>
            </a:r>
          </a:p>
          <a:p>
            <a:pPr eaLnBrk="1" hangingPunct="1">
              <a:lnSpc>
                <a:spcPct val="90000"/>
              </a:lnSpc>
            </a:pPr>
            <a:r>
              <a:rPr lang="en-US" altLang="en-US" sz="2400" dirty="0" smtClean="0"/>
              <a:t>Dyslipidemia (for example, high total cholesterol or high levels of triglycerides) </a:t>
            </a:r>
          </a:p>
          <a:p>
            <a:pPr eaLnBrk="1" hangingPunct="1">
              <a:lnSpc>
                <a:spcPct val="90000"/>
              </a:lnSpc>
            </a:pPr>
            <a:r>
              <a:rPr lang="en-US" altLang="en-US" sz="2400" dirty="0" smtClean="0"/>
              <a:t>Type 2 diabetes </a:t>
            </a:r>
          </a:p>
          <a:p>
            <a:pPr eaLnBrk="1" hangingPunct="1">
              <a:lnSpc>
                <a:spcPct val="90000"/>
              </a:lnSpc>
            </a:pPr>
            <a:r>
              <a:rPr lang="en-US" altLang="en-US" sz="2400" dirty="0" smtClean="0"/>
              <a:t>Coronary heart disease </a:t>
            </a:r>
          </a:p>
          <a:p>
            <a:pPr eaLnBrk="1" hangingPunct="1">
              <a:lnSpc>
                <a:spcPct val="90000"/>
              </a:lnSpc>
            </a:pPr>
            <a:r>
              <a:rPr lang="en-US" altLang="en-US" sz="2400" dirty="0" smtClean="0"/>
              <a:t>Stroke </a:t>
            </a:r>
          </a:p>
          <a:p>
            <a:pPr eaLnBrk="1" hangingPunct="1">
              <a:lnSpc>
                <a:spcPct val="90000"/>
              </a:lnSpc>
            </a:pPr>
            <a:r>
              <a:rPr lang="en-US" altLang="en-US" sz="2400" dirty="0" smtClean="0"/>
              <a:t>Gallbladder disease </a:t>
            </a:r>
          </a:p>
          <a:p>
            <a:pPr eaLnBrk="1" hangingPunct="1">
              <a:lnSpc>
                <a:spcPct val="90000"/>
              </a:lnSpc>
            </a:pPr>
            <a:r>
              <a:rPr lang="en-US" altLang="en-US" sz="2400" dirty="0" smtClean="0"/>
              <a:t>Osteoarthritis </a:t>
            </a:r>
          </a:p>
          <a:p>
            <a:pPr eaLnBrk="1" hangingPunct="1">
              <a:lnSpc>
                <a:spcPct val="90000"/>
              </a:lnSpc>
            </a:pPr>
            <a:r>
              <a:rPr lang="en-US" altLang="en-US" sz="2400" dirty="0" smtClean="0"/>
              <a:t>Sleep apnea and respiratory problems </a:t>
            </a:r>
          </a:p>
          <a:p>
            <a:pPr eaLnBrk="1" hangingPunct="1">
              <a:lnSpc>
                <a:spcPct val="90000"/>
              </a:lnSpc>
            </a:pPr>
            <a:r>
              <a:rPr lang="en-US" altLang="en-US" sz="2400" dirty="0" smtClean="0"/>
              <a:t>Some cancers (endometrial, breast, and colon) </a:t>
            </a:r>
          </a:p>
        </p:txBody>
      </p:sp>
      <p:sp>
        <p:nvSpPr>
          <p:cNvPr id="6" name="Rectangle 2"/>
          <p:cNvSpPr txBox="1">
            <a:spLocks noChangeArrowheads="1"/>
          </p:cNvSpPr>
          <p:nvPr/>
        </p:nvSpPr>
        <p:spPr>
          <a:xfrm>
            <a:off x="8860" y="62023"/>
            <a:ext cx="7086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pPr>
              <a:lnSpc>
                <a:spcPct val="75000"/>
              </a:lnSpc>
              <a:spcBef>
                <a:spcPct val="5000"/>
              </a:spcBef>
            </a:pPr>
            <a:r>
              <a:rPr lang="en-US" altLang="en-US" sz="2400" dirty="0" smtClean="0"/>
              <a:t>Increased Health Risks</a:t>
            </a:r>
          </a:p>
        </p:txBody>
      </p:sp>
      <p:sp>
        <p:nvSpPr>
          <p:cNvPr id="7"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6"/>
          <p:cNvSpPr txBox="1">
            <a:spLocks noChangeArrowheads="1"/>
          </p:cNvSpPr>
          <p:nvPr/>
        </p:nvSpPr>
        <p:spPr bwMode="auto">
          <a:xfrm>
            <a:off x="1143000" y="2438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4000" dirty="0">
                <a:solidFill>
                  <a:schemeClr val="tx2"/>
                </a:solidFill>
                <a:latin typeface="+mn-lt"/>
              </a:rPr>
              <a:t>Environmental Factors</a:t>
            </a:r>
          </a:p>
        </p:txBody>
      </p:sp>
      <p:sp>
        <p:nvSpPr>
          <p:cNvPr id="2" name="Date Placeholder 1"/>
          <p:cNvSpPr>
            <a:spLocks noGrp="1"/>
          </p:cNvSpPr>
          <p:nvPr>
            <p:ph type="dt" sz="half" idx="10"/>
          </p:nvPr>
        </p:nvSpPr>
        <p:spPr/>
        <p:txBody>
          <a:bodyPr/>
          <a:lstStyle/>
          <a:p>
            <a:r>
              <a:rPr lang="en-US" smtClean="0"/>
              <a:t>3/13/2015</a:t>
            </a:r>
            <a:endParaRPr lang="en-US"/>
          </a:p>
        </p:txBody>
      </p:sp>
      <p:sp>
        <p:nvSpPr>
          <p:cNvPr id="4" name="Slide Number Placeholder 3"/>
          <p:cNvSpPr>
            <a:spLocks noGrp="1"/>
          </p:cNvSpPr>
          <p:nvPr>
            <p:ph type="sldNum" sz="quarter" idx="12"/>
          </p:nvPr>
        </p:nvSpPr>
        <p:spPr/>
        <p:txBody>
          <a:bodyPr/>
          <a:lstStyle/>
          <a:p>
            <a:fld id="{7A6A14E5-A88B-4B61-9C31-23D7A1F19200}" type="slidenum">
              <a:rPr lang="en-US" smtClean="0"/>
              <a:t>13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5972" y="3733800"/>
            <a:ext cx="3360656" cy="217322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EE79BAB-47E8-4932-9C15-4F0666293285}" type="slidenum">
              <a:rPr lang="en-US" altLang="en-US" sz="1400" smtClean="0">
                <a:latin typeface="Arial" charset="0"/>
              </a:rPr>
              <a:pPr eaLnBrk="1" hangingPunct="1"/>
              <a:t>14</a:t>
            </a:fld>
            <a:endParaRPr lang="en-US" altLang="en-US" sz="1400" smtClean="0">
              <a:latin typeface="Arial" charset="0"/>
            </a:endParaRPr>
          </a:p>
        </p:txBody>
      </p:sp>
      <p:sp>
        <p:nvSpPr>
          <p:cNvPr id="14340" name="Rectangle 2"/>
          <p:cNvSpPr>
            <a:spLocks noGrp="1" noChangeArrowheads="1"/>
          </p:cNvSpPr>
          <p:nvPr>
            <p:ph type="title"/>
          </p:nvPr>
        </p:nvSpPr>
        <p:spPr/>
        <p:txBody>
          <a:bodyPr/>
          <a:lstStyle/>
          <a:p>
            <a:pPr eaLnBrk="1" hangingPunct="1"/>
            <a:r>
              <a:rPr lang="en-US" altLang="en-US" dirty="0" smtClean="0"/>
              <a:t>Childhood Obesity: </a:t>
            </a:r>
            <a:br>
              <a:rPr lang="en-US" altLang="en-US" dirty="0" smtClean="0"/>
            </a:br>
            <a:r>
              <a:rPr lang="en-US" altLang="en-US" sz="2600" u="sng" dirty="0" smtClean="0">
                <a:latin typeface="Arial Narrow" pitchFamily="34" charset="0"/>
              </a:rPr>
              <a:t>gene vs environment</a:t>
            </a:r>
          </a:p>
        </p:txBody>
      </p:sp>
      <p:sp>
        <p:nvSpPr>
          <p:cNvPr id="14341" name="Rectangle 3"/>
          <p:cNvSpPr>
            <a:spLocks noGrp="1" noChangeArrowheads="1"/>
          </p:cNvSpPr>
          <p:nvPr>
            <p:ph type="body" idx="1"/>
          </p:nvPr>
        </p:nvSpPr>
        <p:spPr>
          <a:xfrm>
            <a:off x="457200" y="1600200"/>
            <a:ext cx="8488363" cy="4800600"/>
          </a:xfrm>
        </p:spPr>
        <p:txBody>
          <a:bodyPr>
            <a:normAutofit/>
          </a:bodyPr>
          <a:lstStyle/>
          <a:p>
            <a:pPr eaLnBrk="1" hangingPunct="1">
              <a:lnSpc>
                <a:spcPct val="80000"/>
              </a:lnSpc>
            </a:pPr>
            <a:r>
              <a:rPr lang="en-US" altLang="en-US" sz="2800" dirty="0" smtClean="0"/>
              <a:t>Genetic make-up is shaped by environmental experience.</a:t>
            </a:r>
          </a:p>
          <a:p>
            <a:pPr eaLnBrk="1" hangingPunct="1">
              <a:lnSpc>
                <a:spcPct val="80000"/>
              </a:lnSpc>
            </a:pPr>
            <a:r>
              <a:rPr lang="en-US" altLang="en-US" sz="2800" dirty="0" smtClean="0"/>
              <a:t>In pre-disposed children, non-nutritious environments with little chance for physical activity can lead to behaviors that promote obesity, that can lead to clinically significant obesity, insulin sensitivity, and ultimately to type 2 Diabetes.</a:t>
            </a:r>
          </a:p>
          <a:p>
            <a:pPr eaLnBrk="1" hangingPunct="1">
              <a:lnSpc>
                <a:spcPct val="80000"/>
              </a:lnSpc>
            </a:pPr>
            <a:r>
              <a:rPr lang="en-US" altLang="en-US" sz="2800" dirty="0" smtClean="0"/>
              <a:t>In pre-disposed children, appropriate physical activity and good nutrition are the key to staying lean.</a:t>
            </a:r>
          </a:p>
        </p:txBody>
      </p:sp>
      <p:sp>
        <p:nvSpPr>
          <p:cNvPr id="6"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8900914-742E-4BA0-B649-1F4928455699}" type="slidenum">
              <a:rPr lang="en-US" altLang="en-US" sz="1400" smtClean="0">
                <a:latin typeface="Arial" charset="0"/>
              </a:rPr>
              <a:pPr eaLnBrk="1" hangingPunct="1"/>
              <a:t>15</a:t>
            </a:fld>
            <a:endParaRPr lang="en-US" altLang="en-US" sz="1400" smtClean="0">
              <a:latin typeface="Arial" charset="0"/>
            </a:endParaRPr>
          </a:p>
        </p:txBody>
      </p:sp>
      <p:sp>
        <p:nvSpPr>
          <p:cNvPr id="15364" name="Rectangle 2"/>
          <p:cNvSpPr>
            <a:spLocks noGrp="1" noChangeArrowheads="1"/>
          </p:cNvSpPr>
          <p:nvPr>
            <p:ph type="title"/>
          </p:nvPr>
        </p:nvSpPr>
        <p:spPr/>
        <p:txBody>
          <a:bodyPr/>
          <a:lstStyle/>
          <a:p>
            <a:pPr eaLnBrk="1" hangingPunct="1"/>
            <a:r>
              <a:rPr lang="en-US" altLang="en-US" dirty="0" smtClean="0"/>
              <a:t>Childhood Obesity:             </a:t>
            </a:r>
            <a:r>
              <a:rPr lang="en-US" altLang="en-US" sz="2600" u="sng" dirty="0" smtClean="0">
                <a:latin typeface="Arial Narrow" pitchFamily="34" charset="0"/>
              </a:rPr>
              <a:t>Environmental Factors</a:t>
            </a:r>
          </a:p>
        </p:txBody>
      </p:sp>
      <p:sp>
        <p:nvSpPr>
          <p:cNvPr id="15365" name="Rectangle 3"/>
          <p:cNvSpPr>
            <a:spLocks noGrp="1" noChangeArrowheads="1"/>
          </p:cNvSpPr>
          <p:nvPr>
            <p:ph type="body" idx="1"/>
          </p:nvPr>
        </p:nvSpPr>
        <p:spPr>
          <a:xfrm>
            <a:off x="457200" y="1600200"/>
            <a:ext cx="8153400" cy="4191000"/>
          </a:xfrm>
        </p:spPr>
        <p:txBody>
          <a:bodyPr>
            <a:normAutofit lnSpcReduction="10000"/>
          </a:bodyPr>
          <a:lstStyle/>
          <a:p>
            <a:pPr eaLnBrk="1" hangingPunct="1">
              <a:lnSpc>
                <a:spcPct val="90000"/>
              </a:lnSpc>
            </a:pPr>
            <a:r>
              <a:rPr lang="en-US" altLang="en-US" sz="2400" dirty="0" smtClean="0"/>
              <a:t>Reduced physical activity vs overabundance of high calorie foods.</a:t>
            </a:r>
          </a:p>
          <a:p>
            <a:pPr lvl="1" eaLnBrk="1" hangingPunct="1">
              <a:lnSpc>
                <a:spcPct val="90000"/>
              </a:lnSpc>
            </a:pPr>
            <a:r>
              <a:rPr lang="en-US" altLang="en-US" sz="2000" dirty="0" smtClean="0"/>
              <a:t>About 80% of the causes of childhood obesity.</a:t>
            </a:r>
          </a:p>
          <a:p>
            <a:pPr eaLnBrk="1" hangingPunct="1">
              <a:lnSpc>
                <a:spcPct val="90000"/>
              </a:lnSpc>
            </a:pPr>
            <a:r>
              <a:rPr lang="en-US" altLang="en-US" sz="2400" dirty="0" smtClean="0"/>
              <a:t>Irregular meals, snacking, dining out, and sedentary behaviors such as television watching and absence of regular physical activity are dominant trends.</a:t>
            </a:r>
          </a:p>
          <a:p>
            <a:pPr lvl="1">
              <a:lnSpc>
                <a:spcPct val="90000"/>
              </a:lnSpc>
            </a:pPr>
            <a:r>
              <a:rPr lang="en-US" altLang="en-US" sz="2000" dirty="0" smtClean="0"/>
              <a:t>The American Academy of Pediatrics recommends l</a:t>
            </a:r>
            <a:r>
              <a:rPr lang="en-US" sz="2000" dirty="0" smtClean="0"/>
              <a:t>imiting </a:t>
            </a:r>
            <a:r>
              <a:rPr lang="en-US" sz="2000" dirty="0"/>
              <a:t>the amount of total entertainment screen time to less than 1 to 2 hours per day</a:t>
            </a:r>
            <a:r>
              <a:rPr lang="en-US" sz="2000" dirty="0" smtClean="0"/>
              <a:t>.</a:t>
            </a:r>
          </a:p>
          <a:p>
            <a:pPr lvl="1">
              <a:lnSpc>
                <a:spcPct val="90000"/>
              </a:lnSpc>
            </a:pPr>
            <a:r>
              <a:rPr lang="en-US" sz="2000" dirty="0"/>
              <a:t>Discourage screen media exposure for </a:t>
            </a:r>
            <a:r>
              <a:rPr lang="en-US" sz="2000" dirty="0" smtClean="0"/>
              <a:t>children under 2 years of age.</a:t>
            </a:r>
          </a:p>
          <a:p>
            <a:pPr lvl="1">
              <a:lnSpc>
                <a:spcPct val="90000"/>
              </a:lnSpc>
            </a:pPr>
            <a:r>
              <a:rPr lang="en-US" sz="2000" dirty="0"/>
              <a:t>Keep the TV set and </a:t>
            </a:r>
            <a:r>
              <a:rPr lang="en-US" sz="2000" dirty="0" smtClean="0"/>
              <a:t>Internet connected </a:t>
            </a:r>
            <a:r>
              <a:rPr lang="en-US" sz="2000" dirty="0"/>
              <a:t>electronic devices out of the child’s </a:t>
            </a:r>
            <a:r>
              <a:rPr lang="en-US" sz="2000" dirty="0" smtClean="0"/>
              <a:t>bedroom.</a:t>
            </a:r>
            <a:endParaRPr lang="en-US" altLang="en-US" sz="2000" dirty="0" smtClean="0"/>
          </a:p>
        </p:txBody>
      </p:sp>
      <p:sp>
        <p:nvSpPr>
          <p:cNvPr id="2" name="TextBox 1"/>
          <p:cNvSpPr txBox="1"/>
          <p:nvPr/>
        </p:nvSpPr>
        <p:spPr>
          <a:xfrm>
            <a:off x="7010400" y="5867400"/>
            <a:ext cx="1699248" cy="307777"/>
          </a:xfrm>
          <a:prstGeom prst="rect">
            <a:avLst/>
          </a:prstGeom>
          <a:noFill/>
        </p:spPr>
        <p:txBody>
          <a:bodyPr wrap="none" rtlCol="0">
            <a:spAutoFit/>
          </a:bodyPr>
          <a:lstStyle/>
          <a:p>
            <a:r>
              <a:rPr lang="en-US" sz="1400" dirty="0" smtClean="0"/>
              <a:t>AA Pediatrics 2013</a:t>
            </a:r>
            <a:endParaRPr lang="en-US" sz="1400" dirty="0"/>
          </a:p>
        </p:txBody>
      </p:sp>
      <p:sp>
        <p:nvSpPr>
          <p:cNvPr id="7"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4904820-7D37-4EF2-9C30-E8B7BA90DCA8}" type="slidenum">
              <a:rPr lang="en-US" altLang="en-US" sz="1400" smtClean="0">
                <a:latin typeface="Arial" charset="0"/>
              </a:rPr>
              <a:pPr eaLnBrk="1" hangingPunct="1"/>
              <a:t>16</a:t>
            </a:fld>
            <a:endParaRPr lang="en-US" altLang="en-US" sz="1400" smtClean="0">
              <a:latin typeface="Arial" charset="0"/>
            </a:endParaRPr>
          </a:p>
        </p:txBody>
      </p:sp>
      <p:sp>
        <p:nvSpPr>
          <p:cNvPr id="16388" name="Rectangle 2"/>
          <p:cNvSpPr>
            <a:spLocks noGrp="1" noChangeArrowheads="1"/>
          </p:cNvSpPr>
          <p:nvPr>
            <p:ph type="title"/>
          </p:nvPr>
        </p:nvSpPr>
        <p:spPr/>
        <p:txBody>
          <a:bodyPr/>
          <a:lstStyle/>
          <a:p>
            <a:pPr eaLnBrk="1" hangingPunct="1"/>
            <a:r>
              <a:rPr lang="en-US" altLang="en-US" dirty="0" smtClean="0"/>
              <a:t>Childhood Obesity:             </a:t>
            </a:r>
            <a:r>
              <a:rPr lang="en-US" altLang="en-US" sz="2600" u="sng" dirty="0" smtClean="0">
                <a:latin typeface="Arial Narrow" pitchFamily="34" charset="0"/>
              </a:rPr>
              <a:t>Socioeconomic Factors</a:t>
            </a:r>
          </a:p>
        </p:txBody>
      </p:sp>
      <p:sp>
        <p:nvSpPr>
          <p:cNvPr id="16389" name="Rectangle 3"/>
          <p:cNvSpPr>
            <a:spLocks noGrp="1" noChangeArrowheads="1"/>
          </p:cNvSpPr>
          <p:nvPr>
            <p:ph type="body" idx="1"/>
          </p:nvPr>
        </p:nvSpPr>
        <p:spPr/>
        <p:txBody>
          <a:bodyPr/>
          <a:lstStyle/>
          <a:p>
            <a:pPr eaLnBrk="1" hangingPunct="1"/>
            <a:r>
              <a:rPr lang="en-US" altLang="en-US" dirty="0" smtClean="0"/>
              <a:t>Rise in the prevalence of obesity among preschool children from low income families.</a:t>
            </a:r>
          </a:p>
          <a:p>
            <a:pPr eaLnBrk="1" hangingPunct="1"/>
            <a:r>
              <a:rPr lang="en-US" altLang="en-US" u="sng" dirty="0" smtClean="0">
                <a:solidFill>
                  <a:srgbClr val="008080"/>
                </a:solidFill>
              </a:rPr>
              <a:t>There is an inverse relationship</a:t>
            </a:r>
            <a:r>
              <a:rPr lang="en-US" altLang="en-US" dirty="0" smtClean="0">
                <a:solidFill>
                  <a:srgbClr val="008080"/>
                </a:solidFill>
              </a:rPr>
              <a:t> </a:t>
            </a:r>
            <a:r>
              <a:rPr lang="en-US" altLang="en-US" dirty="0" smtClean="0"/>
              <a:t>of  obesity and SES.</a:t>
            </a:r>
          </a:p>
          <a:p>
            <a:pPr eaLnBrk="1" hangingPunct="1"/>
            <a:r>
              <a:rPr lang="en-US" altLang="en-US" dirty="0" smtClean="0"/>
              <a:t>Fewer options for physical activity and healthy food.</a:t>
            </a:r>
          </a:p>
        </p:txBody>
      </p:sp>
      <p:sp>
        <p:nvSpPr>
          <p:cNvPr id="6"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1143000" y="2438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4000" dirty="0">
                <a:solidFill>
                  <a:schemeClr val="tx2"/>
                </a:solidFill>
                <a:latin typeface="+mn-lt"/>
              </a:rPr>
              <a:t>Critical Periods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276600"/>
            <a:ext cx="4038600" cy="2688554"/>
          </a:xfrm>
          <a:prstGeom prst="rect">
            <a:avLst/>
          </a:prstGeom>
        </p:spPr>
      </p:pic>
      <p:sp>
        <p:nvSpPr>
          <p:cNvPr id="8"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4BAAD42-A3BA-4CD9-99AA-D9A15203B786}" type="slidenum">
              <a:rPr lang="en-US" altLang="en-US" sz="1400" smtClean="0">
                <a:latin typeface="Arial" charset="0"/>
              </a:rPr>
              <a:pPr eaLnBrk="1" hangingPunct="1"/>
              <a:t>18</a:t>
            </a:fld>
            <a:endParaRPr lang="en-US" altLang="en-US" sz="1400" smtClean="0">
              <a:latin typeface="Arial" charset="0"/>
            </a:endParaRPr>
          </a:p>
        </p:txBody>
      </p:sp>
      <p:sp>
        <p:nvSpPr>
          <p:cNvPr id="18436" name="Rectangle 2"/>
          <p:cNvSpPr>
            <a:spLocks noGrp="1" noChangeArrowheads="1"/>
          </p:cNvSpPr>
          <p:nvPr>
            <p:ph type="title"/>
          </p:nvPr>
        </p:nvSpPr>
        <p:spPr/>
        <p:txBody>
          <a:bodyPr/>
          <a:lstStyle/>
          <a:p>
            <a:pPr algn="ctr" eaLnBrk="1" hangingPunct="1"/>
            <a:r>
              <a:rPr lang="en-US" altLang="en-US" sz="3400" smtClean="0"/>
              <a:t>Critical Periods for the Development of Obesity</a:t>
            </a:r>
          </a:p>
        </p:txBody>
      </p:sp>
      <p:sp>
        <p:nvSpPr>
          <p:cNvPr id="18437" name="Rectangle 3"/>
          <p:cNvSpPr>
            <a:spLocks noGrp="1" noChangeArrowheads="1"/>
          </p:cNvSpPr>
          <p:nvPr>
            <p:ph type="body" idx="1"/>
          </p:nvPr>
        </p:nvSpPr>
        <p:spPr>
          <a:xfrm>
            <a:off x="1295400" y="1600200"/>
            <a:ext cx="7162800" cy="4495800"/>
          </a:xfrm>
        </p:spPr>
        <p:txBody>
          <a:bodyPr/>
          <a:lstStyle/>
          <a:p>
            <a:pPr algn="ctr" eaLnBrk="1" hangingPunct="1">
              <a:buFont typeface="Wingdings" pitchFamily="2" charset="2"/>
              <a:buNone/>
            </a:pPr>
            <a:endParaRPr lang="en-US" altLang="en-US" sz="2800" dirty="0" smtClean="0"/>
          </a:p>
          <a:p>
            <a:pPr algn="ctr" eaLnBrk="1" hangingPunct="1">
              <a:buFont typeface="Wingdings" pitchFamily="2" charset="2"/>
              <a:buNone/>
            </a:pPr>
            <a:r>
              <a:rPr lang="en-US" altLang="en-US" sz="2400" dirty="0" smtClean="0">
                <a:solidFill>
                  <a:srgbClr val="008080"/>
                </a:solidFill>
              </a:rPr>
              <a:t>Gestation</a:t>
            </a:r>
          </a:p>
          <a:p>
            <a:pPr algn="ctr" eaLnBrk="1" hangingPunct="1">
              <a:buFont typeface="Wingdings" pitchFamily="2" charset="2"/>
              <a:buNone/>
            </a:pPr>
            <a:r>
              <a:rPr lang="en-US" altLang="en-US" sz="2400" dirty="0" smtClean="0">
                <a:solidFill>
                  <a:srgbClr val="008080"/>
                </a:solidFill>
              </a:rPr>
              <a:t>5-6 years of age</a:t>
            </a:r>
          </a:p>
          <a:p>
            <a:pPr algn="ctr" eaLnBrk="1" hangingPunct="1">
              <a:buFont typeface="Wingdings" pitchFamily="2" charset="2"/>
              <a:buNone/>
            </a:pPr>
            <a:r>
              <a:rPr lang="en-US" altLang="en-US" sz="2400" dirty="0" smtClean="0">
                <a:solidFill>
                  <a:srgbClr val="008080"/>
                </a:solidFill>
              </a:rPr>
              <a:t>Adolescence</a:t>
            </a:r>
          </a:p>
          <a:p>
            <a:pPr algn="ctr" eaLnBrk="1" hangingPunct="1">
              <a:buFont typeface="Wingdings" pitchFamily="2" charset="2"/>
              <a:buNone/>
            </a:pPr>
            <a:endParaRPr lang="en-US" altLang="en-US" sz="2400" dirty="0" smtClean="0">
              <a:solidFill>
                <a:srgbClr val="FF0000"/>
              </a:solidFill>
            </a:endParaRPr>
          </a:p>
          <a:p>
            <a:pPr eaLnBrk="1" hangingPunct="1"/>
            <a:r>
              <a:rPr lang="en-US" altLang="en-US" sz="2400" dirty="0" smtClean="0"/>
              <a:t>Research indicates that weight and adiposity are significantly influenced by early life experiences.</a:t>
            </a:r>
          </a:p>
          <a:p>
            <a:pPr eaLnBrk="1" hangingPunct="1"/>
            <a:r>
              <a:rPr lang="en-US" altLang="en-US" sz="2400" dirty="0" smtClean="0"/>
              <a:t>The availability of nutrients during pregnancy, especially protein, has strong implications for future metabolic health.</a:t>
            </a:r>
          </a:p>
        </p:txBody>
      </p:sp>
      <p:pic>
        <p:nvPicPr>
          <p:cNvPr id="18438" name="Picture 5" descr="pregnantbell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599" y="2129631"/>
            <a:ext cx="811213"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 y="1828800"/>
            <a:ext cx="914400" cy="1371600"/>
          </a:xfrm>
          <a:prstGeom prst="rect">
            <a:avLst/>
          </a:prstGeom>
        </p:spPr>
      </p:pic>
      <p:sp>
        <p:nvSpPr>
          <p:cNvPr id="8"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69155C-11D6-4265-8840-05A2867AF516}" type="slidenum">
              <a:rPr lang="en-US" altLang="en-US" sz="1400" smtClean="0">
                <a:latin typeface="Arial" charset="0"/>
              </a:rPr>
              <a:pPr eaLnBrk="1" hangingPunct="1"/>
              <a:t>19</a:t>
            </a:fld>
            <a:endParaRPr lang="en-US" altLang="en-US" sz="1400" smtClean="0">
              <a:latin typeface="Arial" charset="0"/>
            </a:endParaRPr>
          </a:p>
        </p:txBody>
      </p:sp>
      <p:sp>
        <p:nvSpPr>
          <p:cNvPr id="19460" name="Rectangle 2"/>
          <p:cNvSpPr>
            <a:spLocks noGrp="1" noChangeArrowheads="1"/>
          </p:cNvSpPr>
          <p:nvPr>
            <p:ph type="title"/>
          </p:nvPr>
        </p:nvSpPr>
        <p:spPr/>
        <p:txBody>
          <a:bodyPr/>
          <a:lstStyle/>
          <a:p>
            <a:pPr eaLnBrk="1" hangingPunct="1"/>
            <a:r>
              <a:rPr lang="en-US" altLang="en-US" dirty="0" smtClean="0"/>
              <a:t>Growth and weight</a:t>
            </a:r>
            <a:r>
              <a:rPr lang="en-US" altLang="en-US" dirty="0" smtClean="0">
                <a:latin typeface="Arial Narrow" pitchFamily="34" charset="0"/>
              </a:rPr>
              <a:t> </a:t>
            </a:r>
            <a:br>
              <a:rPr lang="en-US" altLang="en-US" dirty="0" smtClean="0">
                <a:latin typeface="Arial Narrow" pitchFamily="34" charset="0"/>
              </a:rPr>
            </a:br>
            <a:r>
              <a:rPr lang="en-US" altLang="en-US" sz="2800" dirty="0" smtClean="0">
                <a:latin typeface="Arial Narrow" pitchFamily="34" charset="0"/>
              </a:rPr>
              <a:t>Gestation</a:t>
            </a:r>
          </a:p>
        </p:txBody>
      </p:sp>
      <p:sp>
        <p:nvSpPr>
          <p:cNvPr id="19461" name="Rectangle 3"/>
          <p:cNvSpPr>
            <a:spLocks noGrp="1" noChangeArrowheads="1"/>
          </p:cNvSpPr>
          <p:nvPr>
            <p:ph type="body" idx="1"/>
          </p:nvPr>
        </p:nvSpPr>
        <p:spPr/>
        <p:txBody>
          <a:bodyPr/>
          <a:lstStyle/>
          <a:p>
            <a:pPr eaLnBrk="1" hangingPunct="1"/>
            <a:r>
              <a:rPr lang="en-US" altLang="en-US" dirty="0" smtClean="0"/>
              <a:t>Protein restriction in the first trimester may lead to a risk for hypertension in later life. </a:t>
            </a:r>
          </a:p>
          <a:p>
            <a:pPr eaLnBrk="1" hangingPunct="1"/>
            <a:r>
              <a:rPr lang="en-US" altLang="en-US" dirty="0" smtClean="0"/>
              <a:t>Caloric restriction </a:t>
            </a:r>
            <a:r>
              <a:rPr lang="en-US" altLang="en-US" dirty="0" smtClean="0"/>
              <a:t>during pregnancy may </a:t>
            </a:r>
            <a:r>
              <a:rPr lang="en-US" altLang="en-US" dirty="0" smtClean="0"/>
              <a:t>lead to risk for diabetes, hypertension, and obesity.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785965"/>
            <a:ext cx="2233612" cy="2233612"/>
          </a:xfrm>
          <a:prstGeom prst="rect">
            <a:avLst/>
          </a:prstGeom>
        </p:spPr>
      </p:pic>
      <p:sp>
        <p:nvSpPr>
          <p:cNvPr id="7"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4294967295"/>
          </p:nvPr>
        </p:nvSpPr>
        <p:spPr>
          <a:xfrm>
            <a:off x="35814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dirty="0" smtClean="0">
                <a:latin typeface="Arial" charset="0"/>
              </a:rPr>
              <a:t>3/6/2015</a:t>
            </a:r>
          </a:p>
        </p:txBody>
      </p:sp>
      <p:sp>
        <p:nvSpPr>
          <p:cNvPr id="5123"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3AB6C6-4608-4BE6-9F28-5B84DCB29EA5}" type="slidenum">
              <a:rPr lang="en-US" altLang="en-US" sz="1400" smtClean="0">
                <a:latin typeface="Arial" charset="0"/>
              </a:rPr>
              <a:pPr eaLnBrk="1" hangingPunct="1"/>
              <a:t>2</a:t>
            </a:fld>
            <a:endParaRPr lang="en-US" altLang="en-US" sz="1400" smtClean="0">
              <a:latin typeface="Arial" charset="0"/>
            </a:endParaRPr>
          </a:p>
        </p:txBody>
      </p:sp>
      <p:sp>
        <p:nvSpPr>
          <p:cNvPr id="5124" name="Rectangle 2"/>
          <p:cNvSpPr>
            <a:spLocks noGrp="1" noChangeArrowheads="1"/>
          </p:cNvSpPr>
          <p:nvPr>
            <p:ph type="title"/>
          </p:nvPr>
        </p:nvSpPr>
        <p:spPr/>
        <p:txBody>
          <a:bodyPr/>
          <a:lstStyle/>
          <a:p>
            <a:pPr eaLnBrk="1" hangingPunct="1"/>
            <a:r>
              <a:rPr lang="en-US" altLang="en-US" smtClean="0"/>
              <a:t>Childhood obesity rates</a:t>
            </a:r>
          </a:p>
        </p:txBody>
      </p:sp>
      <p:sp>
        <p:nvSpPr>
          <p:cNvPr id="5125" name="Rectangle 3"/>
          <p:cNvSpPr>
            <a:spLocks noGrp="1" noChangeArrowheads="1"/>
          </p:cNvSpPr>
          <p:nvPr>
            <p:ph type="body" idx="1"/>
          </p:nvPr>
        </p:nvSpPr>
        <p:spPr>
          <a:xfrm>
            <a:off x="304800" y="1447800"/>
            <a:ext cx="8610600" cy="4343400"/>
          </a:xfrm>
        </p:spPr>
        <p:txBody>
          <a:bodyPr/>
          <a:lstStyle/>
          <a:p>
            <a:pPr eaLnBrk="1" hangingPunct="1"/>
            <a:r>
              <a:rPr lang="en-US" altLang="en-US" dirty="0" smtClean="0"/>
              <a:t>Childhood obesity rates have doubled in the U.S. over the last 30 years. </a:t>
            </a:r>
          </a:p>
          <a:p>
            <a:pPr eaLnBrk="1" hangingPunct="1"/>
            <a:r>
              <a:rPr lang="en-US" altLang="en-US" dirty="0" smtClean="0"/>
              <a:t>The distribution of body-mass index (BMI) has shifted, such that the heaviest children, at greatest risk of complications, have become even heavier. </a:t>
            </a:r>
          </a:p>
          <a:p>
            <a:pPr eaLnBrk="1" hangingPunct="1"/>
            <a:r>
              <a:rPr lang="en-US" altLang="en-US" dirty="0" smtClean="0"/>
              <a:t>Higher among minority groups.</a:t>
            </a:r>
          </a:p>
        </p:txBody>
      </p:sp>
      <p:sp>
        <p:nvSpPr>
          <p:cNvPr id="2" name="TextBox 1"/>
          <p:cNvSpPr txBox="1"/>
          <p:nvPr/>
        </p:nvSpPr>
        <p:spPr>
          <a:xfrm>
            <a:off x="7772400" y="5791200"/>
            <a:ext cx="684803" cy="369332"/>
          </a:xfrm>
          <a:prstGeom prst="rect">
            <a:avLst/>
          </a:prstGeom>
          <a:noFill/>
        </p:spPr>
        <p:txBody>
          <a:bodyPr wrap="none" rtlCol="0">
            <a:spAutoFit/>
          </a:bodyPr>
          <a:lstStyle/>
          <a:p>
            <a:r>
              <a:rPr lang="en-US" dirty="0" smtClean="0"/>
              <a:t>CDC</a:t>
            </a:r>
            <a:endParaRPr lang="en-US" dirty="0"/>
          </a:p>
        </p:txBody>
      </p:sp>
      <p:sp>
        <p:nvSpPr>
          <p:cNvPr id="7"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9805157-B6D4-495D-B005-6F4597CEFC0D}" type="slidenum">
              <a:rPr lang="en-US" altLang="en-US" sz="1400" smtClean="0">
                <a:latin typeface="Arial" charset="0"/>
              </a:rPr>
              <a:pPr eaLnBrk="1" hangingPunct="1"/>
              <a:t>20</a:t>
            </a:fld>
            <a:endParaRPr lang="en-US" altLang="en-US" sz="1400" smtClean="0">
              <a:latin typeface="Arial" charset="0"/>
            </a:endParaRPr>
          </a:p>
        </p:txBody>
      </p:sp>
      <p:sp>
        <p:nvSpPr>
          <p:cNvPr id="20484" name="Rectangle 2"/>
          <p:cNvSpPr>
            <a:spLocks noGrp="1" noChangeArrowheads="1"/>
          </p:cNvSpPr>
          <p:nvPr>
            <p:ph type="title"/>
          </p:nvPr>
        </p:nvSpPr>
        <p:spPr/>
        <p:txBody>
          <a:bodyPr/>
          <a:lstStyle/>
          <a:p>
            <a:pPr eaLnBrk="1" hangingPunct="1"/>
            <a:r>
              <a:rPr lang="en-US" altLang="en-US" dirty="0" smtClean="0"/>
              <a:t>Growth and weight</a:t>
            </a:r>
            <a:br>
              <a:rPr lang="en-US" altLang="en-US" dirty="0" smtClean="0"/>
            </a:br>
            <a:r>
              <a:rPr lang="en-US" altLang="en-US" sz="2800" dirty="0" smtClean="0"/>
              <a:t>Infancy and childhood</a:t>
            </a:r>
            <a:endParaRPr lang="en-US" altLang="en-US" dirty="0" smtClean="0"/>
          </a:p>
        </p:txBody>
      </p:sp>
      <p:sp>
        <p:nvSpPr>
          <p:cNvPr id="20485" name="Rectangle 3"/>
          <p:cNvSpPr>
            <a:spLocks noGrp="1" noChangeArrowheads="1"/>
          </p:cNvSpPr>
          <p:nvPr>
            <p:ph type="body" idx="1"/>
          </p:nvPr>
        </p:nvSpPr>
        <p:spPr>
          <a:xfrm>
            <a:off x="533400" y="1676400"/>
            <a:ext cx="8382001" cy="4419600"/>
          </a:xfrm>
        </p:spPr>
        <p:txBody>
          <a:bodyPr>
            <a:normAutofit/>
          </a:bodyPr>
          <a:lstStyle/>
          <a:p>
            <a:pPr eaLnBrk="1" hangingPunct="1">
              <a:lnSpc>
                <a:spcPct val="90000"/>
              </a:lnSpc>
            </a:pPr>
            <a:r>
              <a:rPr lang="en-US" altLang="en-US" sz="2400" dirty="0" smtClean="0"/>
              <a:t>Infants double birth weight by 6 months.</a:t>
            </a:r>
          </a:p>
          <a:p>
            <a:pPr eaLnBrk="1" hangingPunct="1">
              <a:lnSpc>
                <a:spcPct val="90000"/>
              </a:lnSpc>
            </a:pPr>
            <a:r>
              <a:rPr lang="en-US" altLang="en-US" sz="2400" dirty="0" smtClean="0"/>
              <a:t>Triple birth weight at 12 months</a:t>
            </a:r>
          </a:p>
          <a:p>
            <a:pPr eaLnBrk="1" hangingPunct="1">
              <a:lnSpc>
                <a:spcPct val="90000"/>
              </a:lnSpc>
              <a:buFont typeface="Wingdings" pitchFamily="2" charset="2"/>
              <a:buNone/>
            </a:pPr>
            <a:r>
              <a:rPr lang="en-US" altLang="en-US" sz="2400" dirty="0" smtClean="0"/>
              <a:t>	-</a:t>
            </a:r>
            <a:r>
              <a:rPr lang="en-US" altLang="en-US" sz="2000" dirty="0" smtClean="0"/>
              <a:t>Tripling birth weight before one year is associated with increased risk of   obesity</a:t>
            </a:r>
          </a:p>
          <a:p>
            <a:pPr eaLnBrk="1" hangingPunct="1">
              <a:lnSpc>
                <a:spcPct val="90000"/>
              </a:lnSpc>
            </a:pPr>
            <a:r>
              <a:rPr lang="en-US" altLang="en-US" sz="2400" dirty="0" smtClean="0"/>
              <a:t>In year 2, gain is 3.5-4.5 kg</a:t>
            </a:r>
          </a:p>
          <a:p>
            <a:pPr eaLnBrk="1" hangingPunct="1">
              <a:lnSpc>
                <a:spcPct val="90000"/>
              </a:lnSpc>
            </a:pPr>
            <a:r>
              <a:rPr lang="en-US" altLang="en-US" sz="2400" dirty="0" smtClean="0"/>
              <a:t>In year 3, gain is 2-3 kg</a:t>
            </a:r>
          </a:p>
          <a:p>
            <a:pPr eaLnBrk="1" hangingPunct="1">
              <a:lnSpc>
                <a:spcPct val="90000"/>
              </a:lnSpc>
            </a:pPr>
            <a:r>
              <a:rPr lang="en-US" altLang="en-US" sz="2400" dirty="0" smtClean="0"/>
              <a:t>Annually thereafter, gain is 2-3 kg</a:t>
            </a:r>
          </a:p>
          <a:p>
            <a:pPr eaLnBrk="1" hangingPunct="1">
              <a:lnSpc>
                <a:spcPct val="90000"/>
              </a:lnSpc>
            </a:pPr>
            <a:r>
              <a:rPr lang="en-US" altLang="en-US" sz="2400" dirty="0" smtClean="0"/>
              <a:t>Until 6 years of age, the </a:t>
            </a:r>
            <a:r>
              <a:rPr lang="en-US" altLang="en-US" sz="2400" u="sng" dirty="0" smtClean="0">
                <a:solidFill>
                  <a:srgbClr val="008080"/>
                </a:solidFill>
              </a:rPr>
              <a:t>number</a:t>
            </a:r>
            <a:r>
              <a:rPr lang="en-US" altLang="en-US" sz="2400" dirty="0" smtClean="0"/>
              <a:t> of fat cells increases (hyperplasia).</a:t>
            </a:r>
          </a:p>
          <a:p>
            <a:pPr eaLnBrk="1" hangingPunct="1">
              <a:lnSpc>
                <a:spcPct val="90000"/>
              </a:lnSpc>
            </a:pPr>
            <a:r>
              <a:rPr lang="en-US" altLang="en-US" sz="2400" dirty="0" smtClean="0"/>
              <a:t>After 6 years of age, the</a:t>
            </a:r>
            <a:r>
              <a:rPr lang="en-US" altLang="en-US" sz="2400" dirty="0" smtClean="0">
                <a:solidFill>
                  <a:srgbClr val="008080"/>
                </a:solidFill>
              </a:rPr>
              <a:t> </a:t>
            </a:r>
            <a:r>
              <a:rPr lang="en-US" altLang="en-US" sz="2400" u="sng" dirty="0" smtClean="0">
                <a:solidFill>
                  <a:srgbClr val="008080"/>
                </a:solidFill>
              </a:rPr>
              <a:t>size</a:t>
            </a:r>
            <a:r>
              <a:rPr lang="en-US" altLang="en-US" sz="2400" dirty="0" smtClean="0">
                <a:solidFill>
                  <a:srgbClr val="008080"/>
                </a:solidFill>
              </a:rPr>
              <a:t> </a:t>
            </a:r>
            <a:r>
              <a:rPr lang="en-US" altLang="en-US" sz="2400" dirty="0" smtClean="0"/>
              <a:t>of fat cells increases (hypertrophy).</a:t>
            </a:r>
          </a:p>
        </p:txBody>
      </p:sp>
      <p:sp>
        <p:nvSpPr>
          <p:cNvPr id="6"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04C430-F178-4600-B624-BC69A05D0470}" type="slidenum">
              <a:rPr lang="en-US" altLang="en-US" sz="1400" smtClean="0">
                <a:latin typeface="Arial" charset="0"/>
              </a:rPr>
              <a:pPr eaLnBrk="1" hangingPunct="1"/>
              <a:t>21</a:t>
            </a:fld>
            <a:endParaRPr lang="en-US" altLang="en-US" sz="1400" smtClean="0">
              <a:latin typeface="Arial" charset="0"/>
            </a:endParaRPr>
          </a:p>
        </p:txBody>
      </p:sp>
      <p:sp>
        <p:nvSpPr>
          <p:cNvPr id="21508" name="Rectangle 2"/>
          <p:cNvSpPr>
            <a:spLocks noGrp="1" noChangeArrowheads="1"/>
          </p:cNvSpPr>
          <p:nvPr>
            <p:ph type="title"/>
          </p:nvPr>
        </p:nvSpPr>
        <p:spPr/>
        <p:txBody>
          <a:bodyPr/>
          <a:lstStyle/>
          <a:p>
            <a:pPr eaLnBrk="1" hangingPunct="1"/>
            <a:r>
              <a:rPr lang="en-US" altLang="en-US" dirty="0" smtClean="0"/>
              <a:t>Growth and weight</a:t>
            </a:r>
            <a:br>
              <a:rPr lang="en-US" altLang="en-US" dirty="0" smtClean="0"/>
            </a:br>
            <a:r>
              <a:rPr lang="en-US" altLang="en-US" sz="2800" dirty="0" smtClean="0"/>
              <a:t>Catch up growth</a:t>
            </a:r>
          </a:p>
        </p:txBody>
      </p:sp>
      <p:sp>
        <p:nvSpPr>
          <p:cNvPr id="21509" name="Rectangle 3"/>
          <p:cNvSpPr>
            <a:spLocks noGrp="1" noChangeArrowheads="1"/>
          </p:cNvSpPr>
          <p:nvPr>
            <p:ph type="body" idx="1"/>
          </p:nvPr>
        </p:nvSpPr>
        <p:spPr>
          <a:xfrm>
            <a:off x="304800" y="1447800"/>
            <a:ext cx="8610600" cy="4648200"/>
          </a:xfrm>
        </p:spPr>
        <p:txBody>
          <a:bodyPr/>
          <a:lstStyle/>
          <a:p>
            <a:pPr eaLnBrk="1" hangingPunct="1"/>
            <a:r>
              <a:rPr lang="en-US" altLang="en-US" dirty="0" smtClean="0"/>
              <a:t>A catch-up between birth and 2 years of age, in infants who were growth restricted in utero.</a:t>
            </a:r>
          </a:p>
          <a:p>
            <a:pPr eaLnBrk="1" hangingPunct="1"/>
            <a:r>
              <a:rPr lang="en-US" altLang="en-US" dirty="0" smtClean="0"/>
              <a:t>This increases their fatness and the central fat deposition at 5 years of age.</a:t>
            </a:r>
          </a:p>
          <a:p>
            <a:pPr eaLnBrk="1" hangingPunct="1"/>
            <a:r>
              <a:rPr lang="en-US" altLang="en-US" dirty="0" smtClean="0"/>
              <a:t>Increased central adiposity persists through adulthood. </a:t>
            </a:r>
          </a:p>
        </p:txBody>
      </p:sp>
      <p:sp>
        <p:nvSpPr>
          <p:cNvPr id="6"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7C3499C-D9E5-4644-9B66-DAEF476D765A}" type="slidenum">
              <a:rPr lang="en-US" altLang="en-US" sz="1400" smtClean="0">
                <a:latin typeface="Arial" charset="0"/>
              </a:rPr>
              <a:pPr eaLnBrk="1" hangingPunct="1"/>
              <a:t>22</a:t>
            </a:fld>
            <a:endParaRPr lang="en-US" altLang="en-US" sz="1400" smtClean="0">
              <a:latin typeface="Arial" charset="0"/>
            </a:endParaRPr>
          </a:p>
        </p:txBody>
      </p:sp>
      <p:sp>
        <p:nvSpPr>
          <p:cNvPr id="22532" name="Rectangle 2"/>
          <p:cNvSpPr>
            <a:spLocks noGrp="1" noChangeArrowheads="1"/>
          </p:cNvSpPr>
          <p:nvPr>
            <p:ph type="title"/>
          </p:nvPr>
        </p:nvSpPr>
        <p:spPr/>
        <p:txBody>
          <a:bodyPr>
            <a:normAutofit fontScale="90000"/>
          </a:bodyPr>
          <a:lstStyle/>
          <a:p>
            <a:pPr eaLnBrk="1" hangingPunct="1"/>
            <a:r>
              <a:rPr lang="en-US" altLang="en-US" sz="3600" dirty="0" smtClean="0"/>
              <a:t>Growth and weight</a:t>
            </a:r>
            <a:br>
              <a:rPr lang="en-US" altLang="en-US" sz="3600" dirty="0" smtClean="0"/>
            </a:br>
            <a:r>
              <a:rPr lang="en-US" altLang="en-US" sz="2800" dirty="0" smtClean="0"/>
              <a:t>Breastfeeding</a:t>
            </a:r>
            <a:r>
              <a:rPr lang="en-US" altLang="en-US" sz="3600" dirty="0" smtClean="0"/>
              <a:t> </a:t>
            </a:r>
          </a:p>
        </p:txBody>
      </p:sp>
      <p:sp>
        <p:nvSpPr>
          <p:cNvPr id="22533" name="Rectangle 3"/>
          <p:cNvSpPr>
            <a:spLocks noGrp="1" noChangeArrowheads="1"/>
          </p:cNvSpPr>
          <p:nvPr>
            <p:ph type="body" idx="1"/>
          </p:nvPr>
        </p:nvSpPr>
        <p:spPr/>
        <p:txBody>
          <a:bodyPr/>
          <a:lstStyle/>
          <a:p>
            <a:pPr eaLnBrk="1" hangingPunct="1"/>
            <a:r>
              <a:rPr lang="en-US" altLang="en-US" sz="2800" dirty="0" smtClean="0"/>
              <a:t>Lower risk of obesity than formula-fed children.</a:t>
            </a:r>
          </a:p>
          <a:p>
            <a:pPr eaLnBrk="1" hangingPunct="1"/>
            <a:r>
              <a:rPr lang="en-US" altLang="en-US" sz="2800" dirty="0" smtClean="0"/>
              <a:t>Longer feeding - lower risk of childhood obesity.</a:t>
            </a:r>
          </a:p>
          <a:p>
            <a:pPr eaLnBrk="1" hangingPunct="1"/>
            <a:r>
              <a:rPr lang="en-US" altLang="en-US" sz="2800" dirty="0" smtClean="0"/>
              <a:t>Human milk:</a:t>
            </a:r>
          </a:p>
          <a:p>
            <a:pPr lvl="1" eaLnBrk="1" hangingPunct="1"/>
            <a:r>
              <a:rPr lang="en-US" altLang="en-US" sz="2400" dirty="0" smtClean="0"/>
              <a:t>the right amount of probiotic bacteria, iron, omega-3 fatty acids, lactose, water, and amino acids for human digestion, brain development, and growth. </a:t>
            </a:r>
          </a:p>
          <a:p>
            <a:pPr eaLnBrk="1" hangingPunct="1"/>
            <a:r>
              <a:rPr lang="en-US" altLang="en-US" sz="2800" dirty="0" smtClean="0"/>
              <a:t>Cow's milk:</a:t>
            </a:r>
          </a:p>
          <a:p>
            <a:pPr lvl="1" eaLnBrk="1" hangingPunct="1"/>
            <a:r>
              <a:rPr lang="en-US" altLang="en-US" sz="2400" dirty="0" smtClean="0"/>
              <a:t>different type of protein (casein) vs (</a:t>
            </a:r>
            <a:r>
              <a:rPr lang="en-US" altLang="en-US" sz="2400" dirty="0" err="1" smtClean="0"/>
              <a:t>lactalbumin</a:t>
            </a:r>
            <a:r>
              <a:rPr lang="en-US" altLang="en-US" sz="2400" dirty="0" smtClean="0"/>
              <a:t>), different fatty acid composition, </a:t>
            </a:r>
            <a:r>
              <a:rPr lang="en-US" altLang="en-US" sz="2400" dirty="0" smtClean="0"/>
              <a:t> and </a:t>
            </a:r>
            <a:r>
              <a:rPr lang="en-US" altLang="en-US" sz="2400" dirty="0" smtClean="0"/>
              <a:t>different immunoglobulins and growth factors.</a:t>
            </a:r>
          </a:p>
        </p:txBody>
      </p:sp>
      <p:pic>
        <p:nvPicPr>
          <p:cNvPr id="22534" name="Picture 5" descr="angled_bott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4343400"/>
            <a:ext cx="8223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EF4168-7FC3-4612-A9B4-08026D5D6EA0}" type="slidenum">
              <a:rPr lang="en-US" altLang="en-US" sz="1400" smtClean="0">
                <a:latin typeface="Arial" charset="0"/>
              </a:rPr>
              <a:pPr eaLnBrk="1" hangingPunct="1"/>
              <a:t>23</a:t>
            </a:fld>
            <a:endParaRPr lang="en-US" altLang="en-US" sz="1400" smtClean="0">
              <a:latin typeface="Arial" charset="0"/>
            </a:endParaRPr>
          </a:p>
        </p:txBody>
      </p:sp>
      <p:sp>
        <p:nvSpPr>
          <p:cNvPr id="23556" name="Rectangle 2"/>
          <p:cNvSpPr>
            <a:spLocks noGrp="1" noChangeArrowheads="1"/>
          </p:cNvSpPr>
          <p:nvPr>
            <p:ph type="title"/>
          </p:nvPr>
        </p:nvSpPr>
        <p:spPr/>
        <p:txBody>
          <a:bodyPr>
            <a:normAutofit fontScale="90000"/>
          </a:bodyPr>
          <a:lstStyle/>
          <a:p>
            <a:pPr eaLnBrk="1" hangingPunct="1"/>
            <a:r>
              <a:rPr lang="en-US" altLang="en-US" dirty="0" smtClean="0"/>
              <a:t>Growth and weight</a:t>
            </a:r>
            <a:br>
              <a:rPr lang="en-US" altLang="en-US" dirty="0" smtClean="0"/>
            </a:br>
            <a:r>
              <a:rPr lang="en-US" altLang="en-US" sz="2800" dirty="0" smtClean="0"/>
              <a:t>Breastfeeding </a:t>
            </a:r>
            <a:r>
              <a:rPr lang="en-US" altLang="en-US" dirty="0" smtClean="0"/>
              <a:t>                             </a:t>
            </a:r>
          </a:p>
        </p:txBody>
      </p:sp>
      <p:sp>
        <p:nvSpPr>
          <p:cNvPr id="23557" name="Rectangle 3"/>
          <p:cNvSpPr>
            <a:spLocks noGrp="1" noChangeArrowheads="1"/>
          </p:cNvSpPr>
          <p:nvPr>
            <p:ph type="body" idx="1"/>
          </p:nvPr>
        </p:nvSpPr>
        <p:spPr>
          <a:xfrm>
            <a:off x="304800" y="1447800"/>
            <a:ext cx="8610600" cy="4876800"/>
          </a:xfrm>
        </p:spPr>
        <p:txBody>
          <a:bodyPr/>
          <a:lstStyle/>
          <a:p>
            <a:pPr eaLnBrk="1" hangingPunct="1">
              <a:lnSpc>
                <a:spcPct val="90000"/>
              </a:lnSpc>
            </a:pPr>
            <a:r>
              <a:rPr lang="en-US" altLang="en-US" sz="2800" u="sng" dirty="0" smtClean="0">
                <a:solidFill>
                  <a:srgbClr val="5A1FDD"/>
                </a:solidFill>
              </a:rPr>
              <a:t>Convenience and Cost:</a:t>
            </a:r>
          </a:p>
          <a:p>
            <a:pPr lvl="1" eaLnBrk="1" hangingPunct="1">
              <a:lnSpc>
                <a:spcPct val="90000"/>
              </a:lnSpc>
            </a:pPr>
            <a:r>
              <a:rPr lang="en-US" altLang="en-US" sz="2700" dirty="0" smtClean="0"/>
              <a:t>Frees time </a:t>
            </a:r>
          </a:p>
          <a:p>
            <a:pPr lvl="1" eaLnBrk="1" hangingPunct="1">
              <a:lnSpc>
                <a:spcPct val="90000"/>
              </a:lnSpc>
            </a:pPr>
            <a:r>
              <a:rPr lang="en-US" altLang="en-US" sz="2700" dirty="0" smtClean="0"/>
              <a:t>Less expense </a:t>
            </a:r>
          </a:p>
          <a:p>
            <a:pPr lvl="1" eaLnBrk="1" hangingPunct="1">
              <a:lnSpc>
                <a:spcPct val="90000"/>
              </a:lnSpc>
            </a:pPr>
            <a:r>
              <a:rPr lang="en-US" altLang="en-US" sz="2700" dirty="0" smtClean="0"/>
              <a:t>Less work</a:t>
            </a:r>
          </a:p>
          <a:p>
            <a:pPr lvl="1" eaLnBrk="1" hangingPunct="1">
              <a:lnSpc>
                <a:spcPct val="90000"/>
              </a:lnSpc>
            </a:pPr>
            <a:r>
              <a:rPr lang="en-US" altLang="en-US" sz="2700" dirty="0" smtClean="0"/>
              <a:t>Sterile</a:t>
            </a:r>
          </a:p>
          <a:p>
            <a:pPr lvl="1" eaLnBrk="1" hangingPunct="1">
              <a:lnSpc>
                <a:spcPct val="90000"/>
              </a:lnSpc>
              <a:buFontTx/>
              <a:buNone/>
            </a:pPr>
            <a:endParaRPr lang="en-US" altLang="en-US" sz="2700" dirty="0" smtClean="0"/>
          </a:p>
          <a:p>
            <a:pPr eaLnBrk="1" hangingPunct="1">
              <a:lnSpc>
                <a:spcPct val="90000"/>
              </a:lnSpc>
            </a:pPr>
            <a:r>
              <a:rPr lang="en-US" altLang="en-US" sz="2800" u="sng" dirty="0" smtClean="0">
                <a:solidFill>
                  <a:srgbClr val="5A1FDD"/>
                </a:solidFill>
              </a:rPr>
              <a:t>Fewer Allergies and Intolerances: </a:t>
            </a:r>
          </a:p>
          <a:p>
            <a:pPr lvl="1" eaLnBrk="1" hangingPunct="1">
              <a:lnSpc>
                <a:spcPct val="90000"/>
              </a:lnSpc>
            </a:pPr>
            <a:r>
              <a:rPr lang="en-US" altLang="en-US" sz="2600" dirty="0" smtClean="0"/>
              <a:t>Provides probiotic bacteria</a:t>
            </a:r>
          </a:p>
          <a:p>
            <a:pPr lvl="1" eaLnBrk="1" hangingPunct="1">
              <a:lnSpc>
                <a:spcPct val="90000"/>
              </a:lnSpc>
            </a:pPr>
            <a:r>
              <a:rPr lang="en-US" altLang="en-US" sz="2600" dirty="0" smtClean="0"/>
              <a:t>Reduces </a:t>
            </a:r>
            <a:r>
              <a:rPr lang="en-US" altLang="en-US" sz="2600" dirty="0" smtClean="0"/>
              <a:t>the chances of </a:t>
            </a:r>
            <a:r>
              <a:rPr lang="en-US" altLang="en-US" sz="2600" dirty="0" smtClean="0"/>
              <a:t>allergies </a:t>
            </a:r>
            <a:endParaRPr lang="en-US" altLang="en-US" sz="2600" dirty="0" smtClean="0"/>
          </a:p>
          <a:p>
            <a:pPr lvl="1" eaLnBrk="1" hangingPunct="1">
              <a:lnSpc>
                <a:spcPct val="90000"/>
              </a:lnSpc>
            </a:pPr>
            <a:r>
              <a:rPr lang="en-US" altLang="en-US" sz="2600" dirty="0" smtClean="0"/>
              <a:t>Benefit from 4-6 months</a:t>
            </a:r>
            <a:endParaRPr lang="en-US" altLang="en-US" sz="2400" u="sng" dirty="0" smtClean="0"/>
          </a:p>
        </p:txBody>
      </p:sp>
      <p:pic>
        <p:nvPicPr>
          <p:cNvPr id="23558" name="Picture 5" descr="motherchil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191000"/>
            <a:ext cx="949325"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mone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1893851"/>
            <a:ext cx="11207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0603AB-4C8C-4A10-BA75-B0C14DED84B2}" type="slidenum">
              <a:rPr lang="en-US" altLang="en-US" sz="1400" smtClean="0">
                <a:latin typeface="Arial" charset="0"/>
              </a:rPr>
              <a:pPr eaLnBrk="1" hangingPunct="1"/>
              <a:t>24</a:t>
            </a:fld>
            <a:endParaRPr lang="en-US" altLang="en-US" sz="1400" smtClean="0">
              <a:latin typeface="Arial" charset="0"/>
            </a:endParaRPr>
          </a:p>
        </p:txBody>
      </p:sp>
      <p:sp>
        <p:nvSpPr>
          <p:cNvPr id="24580" name="Rectangle 2"/>
          <p:cNvSpPr>
            <a:spLocks noGrp="1" noChangeArrowheads="1"/>
          </p:cNvSpPr>
          <p:nvPr>
            <p:ph type="title"/>
          </p:nvPr>
        </p:nvSpPr>
        <p:spPr/>
        <p:txBody>
          <a:bodyPr/>
          <a:lstStyle/>
          <a:p>
            <a:pPr eaLnBrk="1" hangingPunct="1"/>
            <a:r>
              <a:rPr lang="en-US" altLang="en-US" sz="3600" dirty="0" smtClean="0"/>
              <a:t>Growth and weight</a:t>
            </a:r>
            <a:br>
              <a:rPr lang="en-US" altLang="en-US" sz="3600" dirty="0" smtClean="0"/>
            </a:br>
            <a:r>
              <a:rPr lang="en-US" altLang="en-US" sz="2800" dirty="0" smtClean="0"/>
              <a:t>Breastfeeding</a:t>
            </a:r>
          </a:p>
        </p:txBody>
      </p:sp>
      <p:sp>
        <p:nvSpPr>
          <p:cNvPr id="24581" name="Rectangle 3"/>
          <p:cNvSpPr>
            <a:spLocks noGrp="1" noChangeArrowheads="1"/>
          </p:cNvSpPr>
          <p:nvPr>
            <p:ph type="body" idx="1"/>
          </p:nvPr>
        </p:nvSpPr>
        <p:spPr/>
        <p:txBody>
          <a:bodyPr/>
          <a:lstStyle/>
          <a:p>
            <a:pPr eaLnBrk="1" hangingPunct="1"/>
            <a:endParaRPr lang="en-US" altLang="en-US" sz="2400" u="sng" dirty="0" smtClean="0"/>
          </a:p>
          <a:p>
            <a:pPr eaLnBrk="1" hangingPunct="1"/>
            <a:r>
              <a:rPr lang="en-US" altLang="en-US" sz="2800" u="sng" dirty="0" smtClean="0">
                <a:solidFill>
                  <a:srgbClr val="5A1FDD"/>
                </a:solidFill>
              </a:rPr>
              <a:t>Fewer Infections:</a:t>
            </a:r>
          </a:p>
          <a:p>
            <a:pPr lvl="1" eaLnBrk="1" hangingPunct="1"/>
            <a:r>
              <a:rPr lang="en-US" altLang="en-US" sz="2400" dirty="0" smtClean="0"/>
              <a:t>Antibodies are found in human milk that protect the infant from infections.</a:t>
            </a:r>
          </a:p>
          <a:p>
            <a:pPr lvl="1" eaLnBrk="1" hangingPunct="1"/>
            <a:r>
              <a:rPr lang="en-US" altLang="en-US" sz="2400" dirty="0" smtClean="0"/>
              <a:t>Breast milk has a host of antimicrobial substances and probiotic bacteria that help counteract harmful bacteria.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495800"/>
            <a:ext cx="2133600" cy="1422400"/>
          </a:xfrm>
          <a:prstGeom prst="rect">
            <a:avLst/>
          </a:prstGeom>
        </p:spPr>
      </p:pic>
      <p:sp>
        <p:nvSpPr>
          <p:cNvPr id="9"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87DF4D-CE49-4A25-A3A2-48D674C971B1}" type="slidenum">
              <a:rPr lang="en-US" altLang="en-US" sz="1400" smtClean="0">
                <a:latin typeface="Arial" charset="0"/>
              </a:rPr>
              <a:pPr eaLnBrk="1" hangingPunct="1"/>
              <a:t>25</a:t>
            </a:fld>
            <a:endParaRPr lang="en-US" altLang="en-US" sz="1400" smtClean="0">
              <a:latin typeface="Arial" charset="0"/>
            </a:endParaRPr>
          </a:p>
        </p:txBody>
      </p:sp>
      <p:sp>
        <p:nvSpPr>
          <p:cNvPr id="25604" name="Rectangle 2"/>
          <p:cNvSpPr>
            <a:spLocks noGrp="1" noChangeArrowheads="1"/>
          </p:cNvSpPr>
          <p:nvPr>
            <p:ph type="title"/>
          </p:nvPr>
        </p:nvSpPr>
        <p:spPr/>
        <p:txBody>
          <a:bodyPr>
            <a:normAutofit fontScale="90000"/>
          </a:bodyPr>
          <a:lstStyle/>
          <a:p>
            <a:pPr eaLnBrk="1" hangingPunct="1"/>
            <a:r>
              <a:rPr lang="en-US" altLang="en-US" sz="3600" dirty="0" smtClean="0"/>
              <a:t>Growth and weight</a:t>
            </a:r>
            <a:br>
              <a:rPr lang="en-US" altLang="en-US" sz="3600" dirty="0" smtClean="0"/>
            </a:br>
            <a:r>
              <a:rPr lang="en-US" altLang="en-US" sz="3600" dirty="0" smtClean="0"/>
              <a:t> </a:t>
            </a:r>
            <a:r>
              <a:rPr lang="en-US" altLang="en-US" sz="2400" dirty="0" smtClean="0"/>
              <a:t>Adolescence</a:t>
            </a:r>
          </a:p>
        </p:txBody>
      </p:sp>
      <p:sp>
        <p:nvSpPr>
          <p:cNvPr id="25605" name="Rectangle 3"/>
          <p:cNvSpPr>
            <a:spLocks noGrp="1" noChangeArrowheads="1"/>
          </p:cNvSpPr>
          <p:nvPr>
            <p:ph type="body" idx="1"/>
          </p:nvPr>
        </p:nvSpPr>
        <p:spPr/>
        <p:txBody>
          <a:bodyPr/>
          <a:lstStyle/>
          <a:p>
            <a:pPr eaLnBrk="1" hangingPunct="1">
              <a:lnSpc>
                <a:spcPct val="90000"/>
              </a:lnSpc>
            </a:pPr>
            <a:r>
              <a:rPr lang="en-US" altLang="en-US" smtClean="0"/>
              <a:t>Girls: </a:t>
            </a:r>
          </a:p>
          <a:p>
            <a:pPr lvl="1" eaLnBrk="1" hangingPunct="1">
              <a:lnSpc>
                <a:spcPct val="90000"/>
              </a:lnSpc>
            </a:pPr>
            <a:r>
              <a:rPr lang="en-US" altLang="en-US" smtClean="0"/>
              <a:t>Fat free mass increases</a:t>
            </a:r>
          </a:p>
          <a:p>
            <a:pPr lvl="1" eaLnBrk="1" hangingPunct="1">
              <a:lnSpc>
                <a:spcPct val="90000"/>
              </a:lnSpc>
            </a:pPr>
            <a:r>
              <a:rPr lang="en-US" altLang="en-US" smtClean="0"/>
              <a:t>Body fat increases from ~17% to ~24%</a:t>
            </a:r>
          </a:p>
          <a:p>
            <a:pPr lvl="1" eaLnBrk="1" hangingPunct="1">
              <a:lnSpc>
                <a:spcPct val="90000"/>
              </a:lnSpc>
            </a:pPr>
            <a:r>
              <a:rPr lang="en-US" altLang="en-US" smtClean="0"/>
              <a:t>Body fat deposited in hips and thighs</a:t>
            </a:r>
          </a:p>
          <a:p>
            <a:pPr eaLnBrk="1" hangingPunct="1">
              <a:lnSpc>
                <a:spcPct val="90000"/>
              </a:lnSpc>
            </a:pPr>
            <a:r>
              <a:rPr lang="en-US" altLang="en-US" smtClean="0"/>
              <a:t>Boys: </a:t>
            </a:r>
          </a:p>
          <a:p>
            <a:pPr lvl="1" eaLnBrk="1" hangingPunct="1">
              <a:lnSpc>
                <a:spcPct val="90000"/>
              </a:lnSpc>
            </a:pPr>
            <a:r>
              <a:rPr lang="en-US" altLang="en-US" smtClean="0"/>
              <a:t>Fat free mass increases</a:t>
            </a:r>
          </a:p>
          <a:p>
            <a:pPr lvl="1" eaLnBrk="1" hangingPunct="1">
              <a:lnSpc>
                <a:spcPct val="90000"/>
              </a:lnSpc>
            </a:pPr>
            <a:r>
              <a:rPr lang="en-US" altLang="en-US" smtClean="0"/>
              <a:t>Body fat decreases </a:t>
            </a:r>
          </a:p>
          <a:p>
            <a:pPr lvl="1" eaLnBrk="1" hangingPunct="1">
              <a:lnSpc>
                <a:spcPct val="90000"/>
              </a:lnSpc>
            </a:pPr>
            <a:r>
              <a:rPr lang="en-US" altLang="en-US" smtClean="0"/>
              <a:t>Increase in abdominal fat</a:t>
            </a:r>
          </a:p>
        </p:txBody>
      </p:sp>
      <p:sp>
        <p:nvSpPr>
          <p:cNvPr id="6"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6"/>
          <p:cNvSpPr txBox="1">
            <a:spLocks noChangeArrowheads="1"/>
          </p:cNvSpPr>
          <p:nvPr/>
        </p:nvSpPr>
        <p:spPr bwMode="auto">
          <a:xfrm>
            <a:off x="971107" y="2438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4000" dirty="0" smtClean="0">
                <a:solidFill>
                  <a:schemeClr val="tx2"/>
                </a:solidFill>
                <a:latin typeface="+mn-lt"/>
              </a:rPr>
              <a:t>Dietary influence</a:t>
            </a:r>
            <a:endParaRPr lang="en-US" altLang="en-US" sz="4000" dirty="0">
              <a:solidFill>
                <a:schemeClr val="tx2"/>
              </a:solidFill>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657" y="3276600"/>
            <a:ext cx="3009900" cy="2714812"/>
          </a:xfrm>
          <a:prstGeom prst="rect">
            <a:avLst/>
          </a:prstGeom>
        </p:spPr>
      </p:pic>
      <p:sp>
        <p:nvSpPr>
          <p:cNvPr id="6" name="TextBox 5"/>
          <p:cNvSpPr txBox="1"/>
          <p:nvPr/>
        </p:nvSpPr>
        <p:spPr>
          <a:xfrm>
            <a:off x="4177673" y="5868301"/>
            <a:ext cx="825867" cy="246221"/>
          </a:xfrm>
          <a:prstGeom prst="rect">
            <a:avLst/>
          </a:prstGeom>
          <a:noFill/>
        </p:spPr>
        <p:txBody>
          <a:bodyPr wrap="none" rtlCol="0">
            <a:spAutoFit/>
          </a:bodyPr>
          <a:lstStyle/>
          <a:p>
            <a:r>
              <a:rPr lang="en-US" sz="1000" dirty="0" smtClean="0"/>
              <a:t>From AICR</a:t>
            </a:r>
            <a:endParaRPr lang="en-US" sz="1000" dirty="0"/>
          </a:p>
        </p:txBody>
      </p:sp>
      <p:sp>
        <p:nvSpPr>
          <p:cNvPr id="8"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A1E0F15-E567-43A1-BB28-1D658FEB00C6}" type="slidenum">
              <a:rPr lang="en-US" altLang="en-US" sz="1400" smtClean="0">
                <a:latin typeface="Arial" charset="0"/>
              </a:rPr>
              <a:pPr eaLnBrk="1" hangingPunct="1"/>
              <a:t>27</a:t>
            </a:fld>
            <a:endParaRPr lang="en-US" altLang="en-US" sz="1400" smtClean="0">
              <a:latin typeface="Arial" charset="0"/>
            </a:endParaRPr>
          </a:p>
        </p:txBody>
      </p:sp>
      <p:sp>
        <p:nvSpPr>
          <p:cNvPr id="27652" name="Rectangle 2"/>
          <p:cNvSpPr>
            <a:spLocks noGrp="1" noChangeArrowheads="1"/>
          </p:cNvSpPr>
          <p:nvPr>
            <p:ph type="title"/>
          </p:nvPr>
        </p:nvSpPr>
        <p:spPr/>
        <p:txBody>
          <a:bodyPr/>
          <a:lstStyle/>
          <a:p>
            <a:pPr eaLnBrk="1" hangingPunct="1"/>
            <a:r>
              <a:rPr lang="en-US" altLang="en-US" dirty="0" smtClean="0"/>
              <a:t>Food Intake</a:t>
            </a:r>
          </a:p>
        </p:txBody>
      </p:sp>
      <p:sp>
        <p:nvSpPr>
          <p:cNvPr id="27653" name="Rectangle 3"/>
          <p:cNvSpPr>
            <a:spLocks noGrp="1" noChangeArrowheads="1"/>
          </p:cNvSpPr>
          <p:nvPr>
            <p:ph type="body" idx="1"/>
          </p:nvPr>
        </p:nvSpPr>
        <p:spPr>
          <a:xfrm>
            <a:off x="304800" y="1447800"/>
            <a:ext cx="8610600" cy="4495800"/>
          </a:xfrm>
        </p:spPr>
        <p:txBody>
          <a:bodyPr/>
          <a:lstStyle/>
          <a:p>
            <a:pPr eaLnBrk="1" hangingPunct="1"/>
            <a:r>
              <a:rPr lang="en-US" altLang="en-US" sz="2400" dirty="0" smtClean="0">
                <a:solidFill>
                  <a:srgbClr val="FF0000"/>
                </a:solidFill>
              </a:rPr>
              <a:t>51%</a:t>
            </a:r>
            <a:r>
              <a:rPr lang="en-US" altLang="en-US" sz="2400" dirty="0" smtClean="0"/>
              <a:t> of children and adolescents eat less than one serving a day of fruit</a:t>
            </a:r>
          </a:p>
          <a:p>
            <a:pPr eaLnBrk="1" hangingPunct="1"/>
            <a:r>
              <a:rPr lang="en-US" altLang="en-US" sz="2400" dirty="0" smtClean="0">
                <a:solidFill>
                  <a:srgbClr val="FF0000"/>
                </a:solidFill>
              </a:rPr>
              <a:t>29%</a:t>
            </a:r>
            <a:r>
              <a:rPr lang="en-US" altLang="en-US" sz="2400" dirty="0" smtClean="0"/>
              <a:t> eat less than one serving a day of vegetables that are not fried.</a:t>
            </a:r>
          </a:p>
          <a:p>
            <a:r>
              <a:rPr lang="en-US" sz="2400" dirty="0" smtClean="0">
                <a:solidFill>
                  <a:srgbClr val="FF0000"/>
                </a:solidFill>
              </a:rPr>
              <a:t>60%</a:t>
            </a:r>
            <a:r>
              <a:rPr lang="en-US" sz="2400" dirty="0" smtClean="0"/>
              <a:t> of </a:t>
            </a:r>
            <a:r>
              <a:rPr lang="en-US" sz="2400" dirty="0"/>
              <a:t>children did not eat enough fruit to meet daily recommendations in 2007-2010, and </a:t>
            </a:r>
            <a:r>
              <a:rPr lang="en-US" sz="2400" dirty="0" smtClean="0">
                <a:solidFill>
                  <a:srgbClr val="FF0000"/>
                </a:solidFill>
              </a:rPr>
              <a:t>93%</a:t>
            </a:r>
            <a:r>
              <a:rPr lang="en-US" sz="2400" dirty="0" smtClean="0"/>
              <a:t> </a:t>
            </a:r>
            <a:r>
              <a:rPr lang="en-US" sz="2400" dirty="0"/>
              <a:t>of children didn’t eat enough vegetables.</a:t>
            </a:r>
            <a:endParaRPr lang="en-US" altLang="en-US" sz="2400" dirty="0" smtClean="0"/>
          </a:p>
          <a:p>
            <a:pPr eaLnBrk="1" hangingPunct="1"/>
            <a:r>
              <a:rPr lang="en-US" altLang="en-US" sz="2400" dirty="0" smtClean="0"/>
              <a:t>Children drink </a:t>
            </a:r>
            <a:r>
              <a:rPr lang="en-US" altLang="en-US" sz="2400" dirty="0" smtClean="0">
                <a:solidFill>
                  <a:schemeClr val="tx2"/>
                </a:solidFill>
              </a:rPr>
              <a:t>16%</a:t>
            </a:r>
            <a:r>
              <a:rPr lang="en-US" altLang="en-US" sz="2400" dirty="0" smtClean="0"/>
              <a:t> less milk now than in the late 1970’s and </a:t>
            </a:r>
            <a:r>
              <a:rPr lang="en-US" altLang="en-US" sz="2400" dirty="0" smtClean="0">
                <a:solidFill>
                  <a:schemeClr val="tx2"/>
                </a:solidFill>
              </a:rPr>
              <a:t>16%</a:t>
            </a:r>
            <a:r>
              <a:rPr lang="en-US" altLang="en-US" sz="2400" dirty="0" smtClean="0"/>
              <a:t> more carbonated soft drinks.</a:t>
            </a:r>
          </a:p>
          <a:p>
            <a:r>
              <a:rPr lang="en-US" sz="2400" dirty="0"/>
              <a:t>From 2003-2010, the amount of fruit juice children drank decreased by about </a:t>
            </a:r>
            <a:r>
              <a:rPr lang="en-US" sz="2400" dirty="0" smtClean="0">
                <a:solidFill>
                  <a:srgbClr val="FF0000"/>
                </a:solidFill>
              </a:rPr>
              <a:t>30%</a:t>
            </a:r>
            <a:r>
              <a:rPr lang="en-US" sz="2400" dirty="0" smtClean="0"/>
              <a:t>.</a:t>
            </a:r>
            <a:endParaRPr lang="en-US" altLang="en-US" sz="2400" dirty="0" smtClean="0">
              <a:solidFill>
                <a:srgbClr val="FF0000"/>
              </a:solidFill>
            </a:endParaRPr>
          </a:p>
        </p:txBody>
      </p:sp>
      <p:sp>
        <p:nvSpPr>
          <p:cNvPr id="2" name="TextBox 1"/>
          <p:cNvSpPr txBox="1"/>
          <p:nvPr/>
        </p:nvSpPr>
        <p:spPr>
          <a:xfrm>
            <a:off x="7620000" y="5835134"/>
            <a:ext cx="684803" cy="369332"/>
          </a:xfrm>
          <a:prstGeom prst="rect">
            <a:avLst/>
          </a:prstGeom>
          <a:noFill/>
        </p:spPr>
        <p:txBody>
          <a:bodyPr wrap="none" rtlCol="0">
            <a:spAutoFit/>
          </a:bodyPr>
          <a:lstStyle/>
          <a:p>
            <a:r>
              <a:rPr lang="en-US" dirty="0" smtClean="0"/>
              <a:t>CDC</a:t>
            </a:r>
            <a:endParaRPr lang="en-US" dirty="0"/>
          </a:p>
        </p:txBody>
      </p:sp>
      <p:sp>
        <p:nvSpPr>
          <p:cNvPr id="7"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963BF5-834D-46CD-B5FA-4BF20FE64BB8}" type="slidenum">
              <a:rPr lang="en-US" altLang="en-US" sz="1400" smtClean="0">
                <a:latin typeface="Arial" charset="0"/>
              </a:rPr>
              <a:pPr eaLnBrk="1" hangingPunct="1"/>
              <a:t>28</a:t>
            </a:fld>
            <a:endParaRPr lang="en-US" altLang="en-US" sz="1400" smtClean="0">
              <a:latin typeface="Arial" charset="0"/>
            </a:endParaRPr>
          </a:p>
        </p:txBody>
      </p:sp>
      <p:sp>
        <p:nvSpPr>
          <p:cNvPr id="28676" name="Rectangle 1026"/>
          <p:cNvSpPr>
            <a:spLocks noGrp="1" noChangeArrowheads="1"/>
          </p:cNvSpPr>
          <p:nvPr>
            <p:ph type="title"/>
          </p:nvPr>
        </p:nvSpPr>
        <p:spPr/>
        <p:txBody>
          <a:bodyPr/>
          <a:lstStyle/>
          <a:p>
            <a:pPr algn="ctr" eaLnBrk="1" hangingPunct="1"/>
            <a:r>
              <a:rPr lang="en-US" altLang="en-US" sz="3800" smtClean="0"/>
              <a:t>Children…</a:t>
            </a:r>
          </a:p>
        </p:txBody>
      </p:sp>
      <p:sp>
        <p:nvSpPr>
          <p:cNvPr id="28677" name="Rectangle 1027"/>
          <p:cNvSpPr>
            <a:spLocks noGrp="1" noChangeArrowheads="1"/>
          </p:cNvSpPr>
          <p:nvPr>
            <p:ph type="body" idx="1"/>
          </p:nvPr>
        </p:nvSpPr>
        <p:spPr/>
        <p:txBody>
          <a:bodyPr/>
          <a:lstStyle/>
          <a:p>
            <a:pPr eaLnBrk="1" hangingPunct="1"/>
            <a:r>
              <a:rPr lang="en-US" altLang="en-US" dirty="0" smtClean="0"/>
              <a:t>Can use stored energy for </a:t>
            </a:r>
            <a:r>
              <a:rPr lang="en-US" altLang="en-US" dirty="0" smtClean="0">
                <a:solidFill>
                  <a:srgbClr val="FF0000"/>
                </a:solidFill>
              </a:rPr>
              <a:t>growth.</a:t>
            </a:r>
          </a:p>
          <a:p>
            <a:pPr eaLnBrk="1" hangingPunct="1"/>
            <a:r>
              <a:rPr lang="en-US" altLang="en-US" dirty="0" smtClean="0"/>
              <a:t>Increases in height can yield a more healthful weight-to-height ratio.</a:t>
            </a:r>
          </a:p>
          <a:p>
            <a:pPr eaLnBrk="1" hangingPunct="1"/>
            <a:r>
              <a:rPr lang="en-US" altLang="en-US" dirty="0" smtClean="0"/>
              <a:t>Focus: nutrient-dense foods and  healthy snacks.</a:t>
            </a:r>
          </a:p>
          <a:p>
            <a:pPr eaLnBrk="1" hangingPunct="1"/>
            <a:r>
              <a:rPr lang="en-US" altLang="en-US" dirty="0" smtClean="0"/>
              <a:t>Limit: high-fat, added sugars and high-energy foods.</a:t>
            </a:r>
          </a:p>
          <a:p>
            <a:pPr eaLnBrk="1" hangingPunct="1"/>
            <a:endParaRPr lang="en-US" altLang="en-US" dirty="0" smtClean="0"/>
          </a:p>
        </p:txBody>
      </p:sp>
      <p:sp>
        <p:nvSpPr>
          <p:cNvPr id="6"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030"/>
          <p:cNvSpPr txBox="1">
            <a:spLocks noChangeArrowheads="1"/>
          </p:cNvSpPr>
          <p:nvPr/>
        </p:nvSpPr>
        <p:spPr bwMode="auto">
          <a:xfrm>
            <a:off x="1153633" y="26670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4000" dirty="0">
                <a:solidFill>
                  <a:schemeClr val="tx2"/>
                </a:solidFill>
                <a:latin typeface="+mn-lt"/>
              </a:rPr>
              <a:t>Physical Activity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3433" y="3368675"/>
            <a:ext cx="2819400" cy="2819400"/>
          </a:xfrm>
          <a:prstGeom prst="rect">
            <a:avLst/>
          </a:prstGeom>
        </p:spPr>
      </p:pic>
      <p:sp>
        <p:nvSpPr>
          <p:cNvPr id="7"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0C1745-CCF0-40F2-9A08-96736104B167}" type="slidenum">
              <a:rPr lang="en-US" altLang="en-US" sz="1400" smtClean="0">
                <a:latin typeface="Arial" charset="0"/>
              </a:rPr>
              <a:pPr eaLnBrk="1" hangingPunct="1"/>
              <a:t>3</a:t>
            </a:fld>
            <a:endParaRPr lang="en-US" altLang="en-US" sz="1400" smtClean="0">
              <a:latin typeface="Arial" charset="0"/>
            </a:endParaRPr>
          </a:p>
        </p:txBody>
      </p:sp>
      <p:sp>
        <p:nvSpPr>
          <p:cNvPr id="6148" name="Rectangle 2"/>
          <p:cNvSpPr>
            <a:spLocks noGrp="1" noChangeArrowheads="1"/>
          </p:cNvSpPr>
          <p:nvPr>
            <p:ph type="title"/>
          </p:nvPr>
        </p:nvSpPr>
        <p:spPr/>
        <p:txBody>
          <a:bodyPr/>
          <a:lstStyle/>
          <a:p>
            <a:pPr eaLnBrk="1" hangingPunct="1"/>
            <a:r>
              <a:rPr lang="en-US" altLang="en-US" smtClean="0"/>
              <a:t>Prevalence in the U.S.</a:t>
            </a:r>
          </a:p>
        </p:txBody>
      </p:sp>
      <p:sp>
        <p:nvSpPr>
          <p:cNvPr id="6149" name="Rectangle 3"/>
          <p:cNvSpPr>
            <a:spLocks noGrp="1" noChangeArrowheads="1"/>
          </p:cNvSpPr>
          <p:nvPr>
            <p:ph type="body" idx="1"/>
          </p:nvPr>
        </p:nvSpPr>
        <p:spPr>
          <a:xfrm>
            <a:off x="533400" y="1524000"/>
            <a:ext cx="8412163" cy="4572000"/>
          </a:xfrm>
        </p:spPr>
        <p:txBody>
          <a:bodyPr>
            <a:normAutofit/>
          </a:bodyPr>
          <a:lstStyle/>
          <a:p>
            <a:pPr eaLnBrk="1" hangingPunct="1">
              <a:lnSpc>
                <a:spcPct val="90000"/>
              </a:lnSpc>
            </a:pPr>
            <a:r>
              <a:rPr lang="en-US" altLang="en-US" dirty="0" smtClean="0"/>
              <a:t>About 8.4% of children (ages 2 to 5) in the United States are obese. </a:t>
            </a:r>
          </a:p>
          <a:p>
            <a:pPr lvl="1" eaLnBrk="1" hangingPunct="1">
              <a:lnSpc>
                <a:spcPct val="90000"/>
              </a:lnSpc>
            </a:pPr>
            <a:r>
              <a:rPr lang="en-US" altLang="en-US" sz="2400" dirty="0" smtClean="0"/>
              <a:t>A BMI greater than the 85</a:t>
            </a:r>
            <a:r>
              <a:rPr lang="en-US" altLang="en-US" sz="2400" baseline="30000" dirty="0" smtClean="0"/>
              <a:t>th</a:t>
            </a:r>
            <a:r>
              <a:rPr lang="en-US" altLang="en-US" sz="2400" dirty="0" smtClean="0"/>
              <a:t> percentile and below the 95</a:t>
            </a:r>
            <a:r>
              <a:rPr lang="en-US" altLang="en-US" sz="2400" baseline="30000" dirty="0" smtClean="0"/>
              <a:t>th</a:t>
            </a:r>
            <a:r>
              <a:rPr lang="en-US" altLang="en-US" sz="2400" dirty="0" smtClean="0"/>
              <a:t> percentile</a:t>
            </a:r>
          </a:p>
          <a:p>
            <a:pPr eaLnBrk="1" hangingPunct="1">
              <a:lnSpc>
                <a:spcPct val="90000"/>
              </a:lnSpc>
            </a:pPr>
            <a:r>
              <a:rPr lang="en-US" altLang="en-US" dirty="0" smtClean="0"/>
              <a:t>Approximately 17.7% of children (ages 6 to 11) are overweight and 18% are obese. </a:t>
            </a:r>
          </a:p>
          <a:p>
            <a:pPr eaLnBrk="1" hangingPunct="1">
              <a:lnSpc>
                <a:spcPct val="90000"/>
              </a:lnSpc>
            </a:pPr>
            <a:r>
              <a:rPr lang="en-US" altLang="en-US" dirty="0" smtClean="0"/>
              <a:t>For adolescents (ages 12 to 19), 17.4% are overweight and 20.5% are obese. </a:t>
            </a:r>
          </a:p>
          <a:p>
            <a:pPr lvl="1" eaLnBrk="1" hangingPunct="1">
              <a:lnSpc>
                <a:spcPct val="90000"/>
              </a:lnSpc>
              <a:buFontTx/>
              <a:buNone/>
            </a:pPr>
            <a:r>
              <a:rPr lang="en-US" altLang="en-US" dirty="0" smtClean="0"/>
              <a:t>	</a:t>
            </a:r>
            <a:r>
              <a:rPr lang="en-US" altLang="en-US" sz="2400" dirty="0" smtClean="0"/>
              <a:t>-A BMI more than or equal to the 95</a:t>
            </a:r>
            <a:r>
              <a:rPr lang="en-US" altLang="en-US" sz="2400" baseline="30000" dirty="0" smtClean="0"/>
              <a:t>th</a:t>
            </a:r>
            <a:r>
              <a:rPr lang="en-US" altLang="en-US" sz="2400" dirty="0" smtClean="0"/>
              <a:t> percentile</a:t>
            </a:r>
          </a:p>
        </p:txBody>
      </p:sp>
      <p:sp>
        <p:nvSpPr>
          <p:cNvPr id="6"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C4FC5F5-3481-4597-B857-8E1F9B94A14A}" type="slidenum">
              <a:rPr lang="en-US" altLang="en-US" sz="1400" smtClean="0">
                <a:latin typeface="Arial" charset="0"/>
              </a:rPr>
              <a:pPr eaLnBrk="1" hangingPunct="1"/>
              <a:t>30</a:t>
            </a:fld>
            <a:endParaRPr lang="en-US" altLang="en-US" sz="1400" smtClean="0">
              <a:latin typeface="Arial" charset="0"/>
            </a:endParaRPr>
          </a:p>
        </p:txBody>
      </p:sp>
      <p:sp>
        <p:nvSpPr>
          <p:cNvPr id="30724" name="Rectangle 2"/>
          <p:cNvSpPr>
            <a:spLocks noGrp="1" noChangeArrowheads="1"/>
          </p:cNvSpPr>
          <p:nvPr>
            <p:ph type="title"/>
          </p:nvPr>
        </p:nvSpPr>
        <p:spPr/>
        <p:txBody>
          <a:bodyPr/>
          <a:lstStyle/>
          <a:p>
            <a:pPr eaLnBrk="1" hangingPunct="1"/>
            <a:r>
              <a:rPr lang="en-US" altLang="en-US" dirty="0" smtClean="0"/>
              <a:t>Physical Activity</a:t>
            </a:r>
            <a:br>
              <a:rPr lang="en-US" altLang="en-US" dirty="0" smtClean="0"/>
            </a:br>
            <a:r>
              <a:rPr lang="en-US" altLang="en-US" sz="2800" dirty="0" smtClean="0"/>
              <a:t>Schools</a:t>
            </a:r>
          </a:p>
        </p:txBody>
      </p:sp>
      <p:sp>
        <p:nvSpPr>
          <p:cNvPr id="30725" name="Rectangle 3"/>
          <p:cNvSpPr>
            <a:spLocks noGrp="1" noChangeArrowheads="1"/>
          </p:cNvSpPr>
          <p:nvPr>
            <p:ph type="body" idx="1"/>
          </p:nvPr>
        </p:nvSpPr>
        <p:spPr>
          <a:xfrm>
            <a:off x="381001" y="1981200"/>
            <a:ext cx="8229600" cy="2057400"/>
          </a:xfrm>
        </p:spPr>
        <p:txBody>
          <a:bodyPr/>
          <a:lstStyle/>
          <a:p>
            <a:pPr eaLnBrk="1" hangingPunct="1"/>
            <a:r>
              <a:rPr lang="en-US" altLang="en-US" sz="2400" u="sng" dirty="0" smtClean="0">
                <a:solidFill>
                  <a:srgbClr val="1BA610"/>
                </a:solidFill>
              </a:rPr>
              <a:t>Reduced attendance in</a:t>
            </a:r>
            <a:r>
              <a:rPr lang="en-US" altLang="en-US" sz="2400" dirty="0" smtClean="0"/>
              <a:t> physical education (PE) classes.</a:t>
            </a:r>
          </a:p>
          <a:p>
            <a:pPr eaLnBrk="1" hangingPunct="1"/>
            <a:r>
              <a:rPr lang="en-US" altLang="en-US" sz="2400" dirty="0" smtClean="0"/>
              <a:t>About 50% of students participate in sports. </a:t>
            </a:r>
          </a:p>
        </p:txBody>
      </p:sp>
      <p:pic>
        <p:nvPicPr>
          <p:cNvPr id="30727" name="Picture 7" descr="1946%2520SOCCER%2520BANK%2520B">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270502"/>
            <a:ext cx="137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9" descr="track">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393406"/>
            <a:ext cx="147478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1" descr="basketball">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4462147"/>
            <a:ext cx="10668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5" descr="pool2">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4485184"/>
            <a:ext cx="9144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425F25C-67B5-42C5-BCCB-1043D8544743}" type="slidenum">
              <a:rPr lang="en-US" altLang="en-US" sz="1400" smtClean="0">
                <a:latin typeface="Arial" charset="0"/>
              </a:rPr>
              <a:pPr eaLnBrk="1" hangingPunct="1"/>
              <a:t>31</a:t>
            </a:fld>
            <a:endParaRPr lang="en-US" altLang="en-US" sz="1400" smtClean="0">
              <a:latin typeface="Arial" charset="0"/>
            </a:endParaRPr>
          </a:p>
        </p:txBody>
      </p:sp>
      <p:sp>
        <p:nvSpPr>
          <p:cNvPr id="31748" name="Rectangle 2"/>
          <p:cNvSpPr>
            <a:spLocks noGrp="1" noChangeArrowheads="1"/>
          </p:cNvSpPr>
          <p:nvPr>
            <p:ph type="title"/>
          </p:nvPr>
        </p:nvSpPr>
        <p:spPr/>
        <p:txBody>
          <a:bodyPr/>
          <a:lstStyle/>
          <a:p>
            <a:pPr eaLnBrk="1" hangingPunct="1"/>
            <a:r>
              <a:rPr lang="en-US" altLang="en-US" dirty="0" smtClean="0"/>
              <a:t>Physical Activity</a:t>
            </a:r>
            <a:br>
              <a:rPr lang="en-US" altLang="en-US" dirty="0" smtClean="0"/>
            </a:br>
            <a:r>
              <a:rPr lang="en-US" altLang="en-US" sz="2800" dirty="0" smtClean="0"/>
              <a:t>Schools</a:t>
            </a:r>
          </a:p>
        </p:txBody>
      </p:sp>
      <p:sp>
        <p:nvSpPr>
          <p:cNvPr id="31749" name="Rectangle 3"/>
          <p:cNvSpPr>
            <a:spLocks noGrp="1" noChangeArrowheads="1"/>
          </p:cNvSpPr>
          <p:nvPr>
            <p:ph type="body" idx="1"/>
          </p:nvPr>
        </p:nvSpPr>
        <p:spPr>
          <a:xfrm>
            <a:off x="609600" y="1981200"/>
            <a:ext cx="8305800" cy="4495800"/>
          </a:xfrm>
        </p:spPr>
        <p:txBody>
          <a:bodyPr/>
          <a:lstStyle/>
          <a:p>
            <a:pPr eaLnBrk="1" hangingPunct="1"/>
            <a:r>
              <a:rPr lang="en-US" altLang="en-US" dirty="0" smtClean="0"/>
              <a:t>Many states now have addressed the lack of participation in PA classes and have mandated that schools integrate 30 minutes of physical activity in each day. </a:t>
            </a:r>
          </a:p>
        </p:txBody>
      </p:sp>
      <p:sp>
        <p:nvSpPr>
          <p:cNvPr id="6"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44D8071-79B7-4B05-8A0F-32F50E053841}" type="slidenum">
              <a:rPr lang="en-US" altLang="en-US" sz="1400" smtClean="0">
                <a:latin typeface="Arial" charset="0"/>
              </a:rPr>
              <a:pPr eaLnBrk="1" hangingPunct="1"/>
              <a:t>32</a:t>
            </a:fld>
            <a:endParaRPr lang="en-US" altLang="en-US" sz="1400" smtClean="0">
              <a:latin typeface="Arial" charset="0"/>
            </a:endParaRPr>
          </a:p>
        </p:txBody>
      </p:sp>
      <p:sp>
        <p:nvSpPr>
          <p:cNvPr id="32772" name="Rectangle 2"/>
          <p:cNvSpPr>
            <a:spLocks noGrp="1" noChangeArrowheads="1"/>
          </p:cNvSpPr>
          <p:nvPr>
            <p:ph type="title"/>
          </p:nvPr>
        </p:nvSpPr>
        <p:spPr/>
        <p:txBody>
          <a:bodyPr>
            <a:normAutofit fontScale="90000"/>
          </a:bodyPr>
          <a:lstStyle/>
          <a:p>
            <a:pPr eaLnBrk="1" hangingPunct="1"/>
            <a:r>
              <a:rPr lang="en-US" altLang="en-US" sz="3600" dirty="0" smtClean="0"/>
              <a:t>Physical Activity:</a:t>
            </a:r>
            <a:br>
              <a:rPr lang="en-US" altLang="en-US" sz="3600" dirty="0" smtClean="0"/>
            </a:br>
            <a:r>
              <a:rPr lang="en-US" altLang="en-US" sz="3600" dirty="0" smtClean="0"/>
              <a:t>L</a:t>
            </a:r>
            <a:r>
              <a:rPr lang="en-US" altLang="en-US" sz="3200" dirty="0" smtClean="0"/>
              <a:t>eisure</a:t>
            </a:r>
          </a:p>
        </p:txBody>
      </p:sp>
      <p:sp>
        <p:nvSpPr>
          <p:cNvPr id="32773" name="Rectangle 3"/>
          <p:cNvSpPr>
            <a:spLocks noGrp="1" noChangeArrowheads="1"/>
          </p:cNvSpPr>
          <p:nvPr>
            <p:ph type="body" idx="1"/>
          </p:nvPr>
        </p:nvSpPr>
        <p:spPr/>
        <p:txBody>
          <a:bodyPr/>
          <a:lstStyle/>
          <a:p>
            <a:pPr eaLnBrk="1" hangingPunct="1"/>
            <a:r>
              <a:rPr lang="en-US" altLang="en-US" sz="2800" dirty="0" smtClean="0"/>
              <a:t>About 24% of girls and 30% of boys aged 11 and</a:t>
            </a:r>
          </a:p>
          <a:p>
            <a:r>
              <a:rPr lang="en-US" altLang="en-US" sz="2800" dirty="0" smtClean="0"/>
              <a:t>About 17% of girls and 33% of boys aged 15 years </a:t>
            </a:r>
            <a:r>
              <a:rPr lang="en-US" altLang="en-US" sz="2800" dirty="0"/>
              <a:t>participated in moderate to vigorous activity every day. </a:t>
            </a:r>
            <a:endParaRPr lang="en-US" altLang="en-US" sz="2800" dirty="0" smtClean="0"/>
          </a:p>
          <a:p>
            <a:r>
              <a:rPr lang="en-US" altLang="en-US" sz="2800" dirty="0" smtClean="0"/>
              <a:t>Approximately 25 percent report </a:t>
            </a:r>
            <a:r>
              <a:rPr lang="en-US" altLang="en-US" sz="2800" b="1" i="1" dirty="0" smtClean="0"/>
              <a:t>no vigorous physical activity,</a:t>
            </a:r>
            <a:r>
              <a:rPr lang="en-US" altLang="en-US" sz="2800" dirty="0" smtClean="0"/>
              <a:t> and 14 percent report no recent vigorous or light to moderate physical activity.</a:t>
            </a:r>
          </a:p>
        </p:txBody>
      </p:sp>
      <p:sp>
        <p:nvSpPr>
          <p:cNvPr id="6"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DAE6962-466B-4E67-84A4-57C06049C512}" type="slidenum">
              <a:rPr lang="en-US" altLang="en-US" sz="1400" smtClean="0">
                <a:latin typeface="Arial" charset="0"/>
              </a:rPr>
              <a:pPr eaLnBrk="1" hangingPunct="1"/>
              <a:t>33</a:t>
            </a:fld>
            <a:endParaRPr lang="en-US" altLang="en-US" sz="1400" smtClean="0">
              <a:latin typeface="Arial" charset="0"/>
            </a:endParaRPr>
          </a:p>
        </p:txBody>
      </p:sp>
      <p:sp>
        <p:nvSpPr>
          <p:cNvPr id="33796" name="Rectangle 4"/>
          <p:cNvSpPr>
            <a:spLocks noGrp="1" noChangeArrowheads="1"/>
          </p:cNvSpPr>
          <p:nvPr>
            <p:ph type="title"/>
          </p:nvPr>
        </p:nvSpPr>
        <p:spPr>
          <a:xfrm>
            <a:off x="76200" y="0"/>
            <a:ext cx="7086600" cy="1143000"/>
          </a:xfrm>
        </p:spPr>
        <p:txBody>
          <a:bodyPr>
            <a:normAutofit fontScale="90000"/>
          </a:bodyPr>
          <a:lstStyle/>
          <a:p>
            <a:pPr eaLnBrk="1" hangingPunct="1"/>
            <a:r>
              <a:rPr lang="en-US" altLang="en-US" sz="3600" dirty="0" smtClean="0"/>
              <a:t>Participation in PA by children 9-13 </a:t>
            </a:r>
            <a:r>
              <a:rPr lang="en-US" altLang="en-US" sz="3600" dirty="0" err="1" smtClean="0"/>
              <a:t>yrs</a:t>
            </a:r>
            <a:r>
              <a:rPr lang="en-US" altLang="en-US" sz="3600" dirty="0" smtClean="0"/>
              <a:t> of age, by gender</a:t>
            </a:r>
          </a:p>
        </p:txBody>
      </p:sp>
      <p:graphicFrame>
        <p:nvGraphicFramePr>
          <p:cNvPr id="3" name="Object 5"/>
          <p:cNvGraphicFramePr>
            <a:graphicFrameLocks noGrp="1" noChangeAspect="1"/>
          </p:cNvGraphicFramePr>
          <p:nvPr>
            <p:ph type="chart" idx="1"/>
            <p:extLst>
              <p:ext uri="{D42A27DB-BD31-4B8C-83A1-F6EECF244321}">
                <p14:modId xmlns:p14="http://schemas.microsoft.com/office/powerpoint/2010/main" val="2018825508"/>
              </p:ext>
            </p:extLst>
          </p:nvPr>
        </p:nvGraphicFramePr>
        <p:xfrm>
          <a:off x="1223963" y="2032000"/>
          <a:ext cx="7670800" cy="4013200"/>
        </p:xfrm>
        <a:graphic>
          <a:graphicData uri="http://schemas.openxmlformats.org/drawingml/2006/chart">
            <c:chart xmlns:c="http://schemas.openxmlformats.org/drawingml/2006/chart" xmlns:r="http://schemas.openxmlformats.org/officeDocument/2006/relationships" r:id="rId3"/>
          </a:graphicData>
        </a:graphic>
      </p:graphicFrame>
      <p:sp>
        <p:nvSpPr>
          <p:cNvPr id="33798" name="Text Box 6"/>
          <p:cNvSpPr txBox="1">
            <a:spLocks noChangeArrowheads="1"/>
          </p:cNvSpPr>
          <p:nvPr/>
        </p:nvSpPr>
        <p:spPr bwMode="auto">
          <a:xfrm rot="-5400000">
            <a:off x="594518" y="3520282"/>
            <a:ext cx="1096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Percent</a:t>
            </a:r>
          </a:p>
        </p:txBody>
      </p:sp>
      <p:sp>
        <p:nvSpPr>
          <p:cNvPr id="2" name="Date Placeholder 1"/>
          <p:cNvSpPr>
            <a:spLocks noGrp="1"/>
          </p:cNvSpPr>
          <p:nvPr>
            <p:ph type="dt" sz="half" idx="10"/>
          </p:nvPr>
        </p:nvSpPr>
        <p:spPr/>
        <p:txBody>
          <a:bodyPr/>
          <a:lstStyle/>
          <a:p>
            <a:pPr>
              <a:defRPr/>
            </a:pPr>
            <a:r>
              <a:rPr lang="en-US" smtClean="0"/>
              <a:t>3/13/2015</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F0B2F1-2913-4DDC-BA2E-9049D9D5B4E9}" type="slidenum">
              <a:rPr lang="en-US" altLang="en-US" sz="1400" smtClean="0">
                <a:latin typeface="Arial" charset="0"/>
              </a:rPr>
              <a:pPr eaLnBrk="1" hangingPunct="1"/>
              <a:t>34</a:t>
            </a:fld>
            <a:endParaRPr lang="en-US" altLang="en-US" sz="1400" smtClean="0">
              <a:latin typeface="Arial" charset="0"/>
            </a:endParaRPr>
          </a:p>
        </p:txBody>
      </p:sp>
      <p:sp>
        <p:nvSpPr>
          <p:cNvPr id="34820" name="Rectangle 4"/>
          <p:cNvSpPr>
            <a:spLocks noGrp="1" noChangeArrowheads="1"/>
          </p:cNvSpPr>
          <p:nvPr>
            <p:ph type="title"/>
          </p:nvPr>
        </p:nvSpPr>
        <p:spPr>
          <a:xfrm>
            <a:off x="0" y="31898"/>
            <a:ext cx="7086600" cy="1143000"/>
          </a:xfrm>
        </p:spPr>
        <p:txBody>
          <a:bodyPr>
            <a:normAutofit fontScale="90000"/>
          </a:bodyPr>
          <a:lstStyle/>
          <a:p>
            <a:pPr eaLnBrk="1" hangingPunct="1"/>
            <a:r>
              <a:rPr lang="en-US" altLang="en-US" sz="3600" dirty="0" smtClean="0"/>
              <a:t>Participation in PA by children 9-13 </a:t>
            </a:r>
            <a:r>
              <a:rPr lang="en-US" altLang="en-US" sz="3600" dirty="0" err="1" smtClean="0"/>
              <a:t>yrs</a:t>
            </a:r>
            <a:r>
              <a:rPr lang="en-US" altLang="en-US" sz="3600" dirty="0" smtClean="0"/>
              <a:t> of age,  2002</a:t>
            </a:r>
          </a:p>
        </p:txBody>
      </p:sp>
      <p:graphicFrame>
        <p:nvGraphicFramePr>
          <p:cNvPr id="3" name="Object 5"/>
          <p:cNvGraphicFramePr>
            <a:graphicFrameLocks noGrp="1" noChangeAspect="1"/>
          </p:cNvGraphicFramePr>
          <p:nvPr>
            <p:ph type="chart" idx="1"/>
          </p:nvPr>
        </p:nvGraphicFramePr>
        <p:xfrm>
          <a:off x="1223963" y="2032000"/>
          <a:ext cx="7670800" cy="4013200"/>
        </p:xfrm>
        <a:graphic>
          <a:graphicData uri="http://schemas.openxmlformats.org/drawingml/2006/chart">
            <c:chart xmlns:c="http://schemas.openxmlformats.org/drawingml/2006/chart" xmlns:r="http://schemas.openxmlformats.org/officeDocument/2006/relationships" r:id="rId3"/>
          </a:graphicData>
        </a:graphic>
      </p:graphicFrame>
      <p:sp>
        <p:nvSpPr>
          <p:cNvPr id="34822" name="Text Box 6"/>
          <p:cNvSpPr txBox="1">
            <a:spLocks noChangeArrowheads="1"/>
          </p:cNvSpPr>
          <p:nvPr/>
        </p:nvSpPr>
        <p:spPr bwMode="auto">
          <a:xfrm rot="-5400000">
            <a:off x="594518" y="3520282"/>
            <a:ext cx="1096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Percent</a:t>
            </a:r>
          </a:p>
        </p:txBody>
      </p:sp>
      <p:sp>
        <p:nvSpPr>
          <p:cNvPr id="2" name="Date Placeholder 1"/>
          <p:cNvSpPr>
            <a:spLocks noGrp="1"/>
          </p:cNvSpPr>
          <p:nvPr>
            <p:ph type="dt" sz="half" idx="10"/>
          </p:nvPr>
        </p:nvSpPr>
        <p:spPr/>
        <p:txBody>
          <a:bodyPr/>
          <a:lstStyle/>
          <a:p>
            <a:pPr>
              <a:defRPr/>
            </a:pPr>
            <a:r>
              <a:rPr lang="en-US" smtClean="0"/>
              <a:t>3/13/2015</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1E7A44E-5927-4928-9F12-92F4D1F11297}" type="slidenum">
              <a:rPr lang="en-US" altLang="en-US" sz="1400" smtClean="0">
                <a:latin typeface="Arial" charset="0"/>
              </a:rPr>
              <a:pPr eaLnBrk="1" hangingPunct="1"/>
              <a:t>35</a:t>
            </a:fld>
            <a:endParaRPr lang="en-US" altLang="en-US" sz="1400" smtClean="0">
              <a:latin typeface="Arial" charset="0"/>
            </a:endParaRPr>
          </a:p>
        </p:txBody>
      </p:sp>
      <p:sp>
        <p:nvSpPr>
          <p:cNvPr id="35844" name="Rectangle 2"/>
          <p:cNvSpPr>
            <a:spLocks noGrp="1" noChangeArrowheads="1"/>
          </p:cNvSpPr>
          <p:nvPr>
            <p:ph type="title"/>
          </p:nvPr>
        </p:nvSpPr>
        <p:spPr/>
        <p:txBody>
          <a:bodyPr/>
          <a:lstStyle/>
          <a:p>
            <a:pPr algn="ctr" eaLnBrk="1" hangingPunct="1"/>
            <a:r>
              <a:rPr lang="en-US" altLang="en-US" sz="3600" smtClean="0"/>
              <a:t>PA Recommendations</a:t>
            </a:r>
          </a:p>
        </p:txBody>
      </p:sp>
      <p:sp>
        <p:nvSpPr>
          <p:cNvPr id="35845" name="Rectangle 3"/>
          <p:cNvSpPr>
            <a:spLocks noGrp="1" noChangeArrowheads="1"/>
          </p:cNvSpPr>
          <p:nvPr>
            <p:ph type="body" idx="1"/>
          </p:nvPr>
        </p:nvSpPr>
        <p:spPr/>
        <p:txBody>
          <a:bodyPr>
            <a:normAutofit/>
          </a:bodyPr>
          <a:lstStyle/>
          <a:p>
            <a:r>
              <a:rPr lang="en-US" sz="2400" dirty="0" smtClean="0"/>
              <a:t>Youth </a:t>
            </a:r>
            <a:r>
              <a:rPr lang="en-US" sz="2400" dirty="0"/>
              <a:t>(ages 6—17) should do 60 minutes (1 hour) or more of physical activity daily</a:t>
            </a:r>
            <a:r>
              <a:rPr lang="en-US" sz="2400" dirty="0" smtClean="0"/>
              <a:t>.</a:t>
            </a:r>
          </a:p>
          <a:p>
            <a:pPr lvl="1"/>
            <a:r>
              <a:rPr lang="en-US" sz="1800" dirty="0" smtClean="0"/>
              <a:t>Aerobic</a:t>
            </a:r>
            <a:r>
              <a:rPr lang="en-US" sz="1800" dirty="0"/>
              <a:t>: Most of the 60 or more minutes a day should be either moderate-or vigorous-intensity aerobic physical activity and at least 3 days a week should include vigorous-intensity physical activity</a:t>
            </a:r>
            <a:r>
              <a:rPr lang="en-US" sz="1800" dirty="0" smtClean="0"/>
              <a:t>.</a:t>
            </a:r>
          </a:p>
          <a:p>
            <a:pPr lvl="1"/>
            <a:r>
              <a:rPr lang="en-US" sz="1800" dirty="0" smtClean="0"/>
              <a:t>Muscle-strengthening</a:t>
            </a:r>
            <a:r>
              <a:rPr lang="en-US" sz="1800" dirty="0"/>
              <a:t>: As part of their 60 or more minutes of daily physical activity, youth should include muscle-strengthening physical activity at least 3 days a week</a:t>
            </a:r>
            <a:r>
              <a:rPr lang="en-US" sz="1800" dirty="0" smtClean="0"/>
              <a:t>.</a:t>
            </a:r>
          </a:p>
          <a:p>
            <a:pPr lvl="1"/>
            <a:r>
              <a:rPr lang="en-US" sz="1800" dirty="0" smtClean="0"/>
              <a:t>Bone-strengthening</a:t>
            </a:r>
            <a:r>
              <a:rPr lang="en-US" sz="1800" dirty="0"/>
              <a:t>: As part of their 60 or more minutes of daily physical activity, youth should include bone-strengthening physical activity at least 3 days a week. It is important to encourage youth to participate in physical activities that are appropriate for their age and ability, that are enjoyable, and that offer variety.</a:t>
            </a:r>
            <a:endParaRPr lang="en-US" altLang="en-US" sz="1800" dirty="0" smtClean="0"/>
          </a:p>
        </p:txBody>
      </p:sp>
      <p:sp>
        <p:nvSpPr>
          <p:cNvPr id="6"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030"/>
          <p:cNvSpPr txBox="1">
            <a:spLocks noChangeArrowheads="1"/>
          </p:cNvSpPr>
          <p:nvPr/>
        </p:nvSpPr>
        <p:spPr bwMode="auto">
          <a:xfrm>
            <a:off x="990600" y="2312405"/>
            <a:ext cx="7239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4400" dirty="0">
                <a:solidFill>
                  <a:schemeClr val="tx2"/>
                </a:solidFill>
                <a:latin typeface="+mn-lt"/>
              </a:rPr>
              <a:t>Tips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2043" y="3276600"/>
            <a:ext cx="3456113" cy="3141921"/>
          </a:xfrm>
          <a:prstGeom prst="rect">
            <a:avLst/>
          </a:prstGeom>
        </p:spPr>
      </p:pic>
      <p:sp>
        <p:nvSpPr>
          <p:cNvPr id="7"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5C9D4E-BB8E-4AA4-AE11-E90A9837A5D9}" type="slidenum">
              <a:rPr lang="en-US" altLang="en-US" sz="1400" smtClean="0">
                <a:latin typeface="Arial" charset="0"/>
              </a:rPr>
              <a:pPr eaLnBrk="1" hangingPunct="1"/>
              <a:t>37</a:t>
            </a:fld>
            <a:endParaRPr lang="en-US" altLang="en-US" sz="1400" smtClean="0">
              <a:latin typeface="Arial" charset="0"/>
            </a:endParaRPr>
          </a:p>
        </p:txBody>
      </p:sp>
      <p:sp>
        <p:nvSpPr>
          <p:cNvPr id="37892" name="Rectangle 2"/>
          <p:cNvSpPr>
            <a:spLocks noGrp="1" noChangeArrowheads="1"/>
          </p:cNvSpPr>
          <p:nvPr>
            <p:ph type="title"/>
          </p:nvPr>
        </p:nvSpPr>
        <p:spPr/>
        <p:txBody>
          <a:bodyPr>
            <a:normAutofit fontScale="90000"/>
          </a:bodyPr>
          <a:lstStyle/>
          <a:p>
            <a:pPr eaLnBrk="1" hangingPunct="1"/>
            <a:r>
              <a:rPr lang="en-US" altLang="en-US" sz="3600" dirty="0" smtClean="0"/>
              <a:t>To prevent overweight in children…</a:t>
            </a:r>
          </a:p>
        </p:txBody>
      </p:sp>
      <p:sp>
        <p:nvSpPr>
          <p:cNvPr id="37893" name="Rectangle 3"/>
          <p:cNvSpPr>
            <a:spLocks noGrp="1" noChangeArrowheads="1"/>
          </p:cNvSpPr>
          <p:nvPr>
            <p:ph type="body" idx="1"/>
          </p:nvPr>
        </p:nvSpPr>
        <p:spPr/>
        <p:txBody>
          <a:bodyPr>
            <a:normAutofit/>
          </a:bodyPr>
          <a:lstStyle/>
          <a:p>
            <a:pPr eaLnBrk="1" hangingPunct="1"/>
            <a:r>
              <a:rPr lang="en-US" altLang="en-US" sz="2400" dirty="0" smtClean="0"/>
              <a:t>Provide healthy, low </a:t>
            </a:r>
            <a:r>
              <a:rPr lang="en-US" altLang="en-US" sz="2400" dirty="0" smtClean="0"/>
              <a:t>calorie, portion controlled snacks </a:t>
            </a:r>
            <a:r>
              <a:rPr lang="en-US" altLang="en-US" sz="2400" dirty="0" smtClean="0"/>
              <a:t>such as fruits and vegetables. </a:t>
            </a:r>
            <a:r>
              <a:rPr lang="en-US" altLang="en-US" sz="2400" dirty="0" smtClean="0"/>
              <a:t>You can find information and recipes at </a:t>
            </a:r>
            <a:r>
              <a:rPr lang="en-US" altLang="en-US" sz="2400" dirty="0" smtClean="0">
                <a:hlinkClick r:id="rId3"/>
              </a:rPr>
              <a:t>www.myplate.gov</a:t>
            </a:r>
            <a:r>
              <a:rPr lang="en-US" altLang="en-US" sz="2400" dirty="0" smtClean="0"/>
              <a:t> </a:t>
            </a:r>
            <a:endParaRPr lang="en-US" altLang="en-US" sz="2400" dirty="0" smtClean="0"/>
          </a:p>
          <a:p>
            <a:pPr eaLnBrk="1" hangingPunct="1"/>
            <a:r>
              <a:rPr lang="en-US" altLang="en-US" sz="2400" dirty="0" smtClean="0"/>
              <a:t>Allow </a:t>
            </a:r>
            <a:r>
              <a:rPr lang="en-US" altLang="en-US" sz="2400" dirty="0" smtClean="0"/>
              <a:t>children to only eat while sitting at the dining table                  or in the kitchen</a:t>
            </a:r>
          </a:p>
          <a:p>
            <a:pPr lvl="1" eaLnBrk="1" hangingPunct="1"/>
            <a:r>
              <a:rPr lang="en-US" altLang="en-US" sz="2000" dirty="0" smtClean="0"/>
              <a:t>No eating or snacking in </a:t>
            </a:r>
            <a:r>
              <a:rPr lang="en-US" altLang="en-US" sz="2000" dirty="0" smtClean="0"/>
              <a:t>front of the </a:t>
            </a:r>
            <a:r>
              <a:rPr lang="en-US" altLang="en-US" sz="2000" dirty="0" smtClean="0"/>
              <a:t>TV.</a:t>
            </a:r>
            <a:endParaRPr lang="en-US" altLang="en-US" sz="2000" dirty="0" smtClean="0"/>
          </a:p>
          <a:p>
            <a:pPr eaLnBrk="1" hangingPunct="1"/>
            <a:r>
              <a:rPr lang="en-US" altLang="en-US" sz="2400" dirty="0" smtClean="0"/>
              <a:t>Provide water to drink. </a:t>
            </a:r>
          </a:p>
          <a:p>
            <a:r>
              <a:rPr lang="en-US" altLang="en-US" sz="2400" dirty="0" smtClean="0"/>
              <a:t>Allow time and space for appropriate physical </a:t>
            </a:r>
            <a:r>
              <a:rPr lang="en-US" altLang="en-US" sz="2400" dirty="0"/>
              <a:t>activity, </a:t>
            </a:r>
            <a:r>
              <a:rPr lang="en-US" altLang="en-US" sz="1800" dirty="0">
                <a:hlinkClick r:id="rId4"/>
              </a:rPr>
              <a:t>http://</a:t>
            </a:r>
            <a:r>
              <a:rPr lang="en-US" altLang="en-US" sz="1800" dirty="0" smtClean="0">
                <a:hlinkClick r:id="rId4"/>
              </a:rPr>
              <a:t>www.cdc.gov/physicalactivity/everyone/guidelines/children.html</a:t>
            </a:r>
            <a:r>
              <a:rPr lang="en-US" altLang="en-US" sz="1800" dirty="0" smtClean="0"/>
              <a:t> </a:t>
            </a:r>
            <a:r>
              <a:rPr lang="en-US" altLang="en-US" sz="2400" dirty="0" smtClean="0"/>
              <a:t>. </a:t>
            </a:r>
            <a:endParaRPr lang="en-US" altLang="en-US" sz="2400" dirty="0" smtClean="0"/>
          </a:p>
          <a:p>
            <a:pPr lvl="1"/>
            <a:r>
              <a:rPr lang="en-US" sz="2000" dirty="0"/>
              <a:t>Aerobic activity should make up most of your child's 60 or more minutes of physical activity each day. </a:t>
            </a:r>
            <a:endParaRPr lang="en-US" sz="2000" dirty="0" smtClean="0"/>
          </a:p>
          <a:p>
            <a:pPr lvl="1"/>
            <a:r>
              <a:rPr lang="en-US" sz="2000" dirty="0"/>
              <a:t>Include muscle </a:t>
            </a:r>
            <a:r>
              <a:rPr lang="en-US" sz="2000" dirty="0" smtClean="0"/>
              <a:t>and bone </a:t>
            </a:r>
            <a:r>
              <a:rPr lang="en-US" sz="2000" dirty="0"/>
              <a:t>strengthening </a:t>
            </a:r>
            <a:r>
              <a:rPr lang="en-US" sz="2000" dirty="0" smtClean="0"/>
              <a:t>activities, at least 3 days a week.</a:t>
            </a:r>
            <a:endParaRPr lang="en-US" altLang="en-US" sz="2000" dirty="0" smtClean="0"/>
          </a:p>
        </p:txBody>
      </p:sp>
      <p:sp>
        <p:nvSpPr>
          <p:cNvPr id="7"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0D57239-5310-4877-AC12-B77FF30F3017}" type="slidenum">
              <a:rPr lang="en-US" altLang="en-US" sz="1400" smtClean="0">
                <a:latin typeface="Arial" charset="0"/>
              </a:rPr>
              <a:pPr eaLnBrk="1" hangingPunct="1"/>
              <a:t>38</a:t>
            </a:fld>
            <a:endParaRPr lang="en-US" altLang="en-US" sz="1400" smtClean="0">
              <a:latin typeface="Arial" charset="0"/>
            </a:endParaRPr>
          </a:p>
        </p:txBody>
      </p:sp>
      <p:sp>
        <p:nvSpPr>
          <p:cNvPr id="38916" name="Rectangle 2"/>
          <p:cNvSpPr>
            <a:spLocks noGrp="1" noChangeArrowheads="1"/>
          </p:cNvSpPr>
          <p:nvPr>
            <p:ph type="title"/>
          </p:nvPr>
        </p:nvSpPr>
        <p:spPr/>
        <p:txBody>
          <a:bodyPr/>
          <a:lstStyle/>
          <a:p>
            <a:pPr algn="ctr" eaLnBrk="1" hangingPunct="1"/>
            <a:r>
              <a:rPr lang="en-US" altLang="en-US" smtClean="0"/>
              <a:t>References</a:t>
            </a:r>
          </a:p>
        </p:txBody>
      </p:sp>
      <p:sp>
        <p:nvSpPr>
          <p:cNvPr id="38917" name="Rectangle 3"/>
          <p:cNvSpPr>
            <a:spLocks noGrp="1" noChangeArrowheads="1"/>
          </p:cNvSpPr>
          <p:nvPr>
            <p:ph type="body" idx="1"/>
          </p:nvPr>
        </p:nvSpPr>
        <p:spPr/>
        <p:txBody>
          <a:bodyPr/>
          <a:lstStyle/>
          <a:p>
            <a:pPr>
              <a:lnSpc>
                <a:spcPct val="80000"/>
              </a:lnSpc>
            </a:pPr>
            <a:r>
              <a:rPr lang="en-US" altLang="en-US" sz="1800" dirty="0">
                <a:hlinkClick r:id="rId3"/>
              </a:rPr>
              <a:t>http://</a:t>
            </a:r>
            <a:r>
              <a:rPr lang="en-US" altLang="en-US" sz="1800" dirty="0" smtClean="0">
                <a:hlinkClick r:id="rId3"/>
              </a:rPr>
              <a:t>www.choosemyplate.gov/pregnancy-breastfeeding.html</a:t>
            </a:r>
            <a:r>
              <a:rPr lang="en-US" altLang="en-US" sz="1800" dirty="0" smtClean="0"/>
              <a:t> </a:t>
            </a:r>
            <a:endParaRPr lang="en-US" altLang="en-US" sz="1800" dirty="0"/>
          </a:p>
          <a:p>
            <a:pPr>
              <a:lnSpc>
                <a:spcPct val="80000"/>
              </a:lnSpc>
            </a:pPr>
            <a:r>
              <a:rPr lang="en-US" altLang="en-US" sz="1800" dirty="0">
                <a:hlinkClick r:id="rId4"/>
              </a:rPr>
              <a:t>http://</a:t>
            </a:r>
            <a:r>
              <a:rPr lang="en-US" altLang="en-US" sz="1800" dirty="0" smtClean="0">
                <a:hlinkClick r:id="rId4"/>
              </a:rPr>
              <a:t>www.obesity.org/resources-for/childhood-overweight.htm</a:t>
            </a:r>
            <a:r>
              <a:rPr lang="en-US" altLang="en-US" sz="1800" dirty="0" smtClean="0"/>
              <a:t> </a:t>
            </a:r>
            <a:endParaRPr lang="en-US" altLang="en-US" sz="1800" dirty="0" smtClean="0"/>
          </a:p>
          <a:p>
            <a:pPr>
              <a:lnSpc>
                <a:spcPct val="80000"/>
              </a:lnSpc>
            </a:pPr>
            <a:r>
              <a:rPr lang="en-US" sz="2000" dirty="0"/>
              <a:t>Pediatrics </a:t>
            </a:r>
            <a:r>
              <a:rPr lang="en-US" sz="2000" dirty="0" smtClean="0"/>
              <a:t>2013;132:958–961.</a:t>
            </a:r>
          </a:p>
          <a:p>
            <a:pPr>
              <a:lnSpc>
                <a:spcPct val="80000"/>
              </a:lnSpc>
            </a:pPr>
            <a:r>
              <a:rPr lang="en-US" sz="2000" dirty="0"/>
              <a:t>Journal of Sports Science and Medicine (2015) 14,</a:t>
            </a:r>
            <a:r>
              <a:rPr lang="en-US" sz="2000" b="1" dirty="0"/>
              <a:t> </a:t>
            </a:r>
            <a:r>
              <a:rPr lang="en-US" sz="2000" dirty="0" smtClean="0"/>
              <a:t>103-109.</a:t>
            </a:r>
          </a:p>
          <a:p>
            <a:pPr>
              <a:lnSpc>
                <a:spcPct val="80000"/>
              </a:lnSpc>
            </a:pPr>
            <a:r>
              <a:rPr lang="en-US" sz="2000" dirty="0"/>
              <a:t>Wood and Hall BMC Research Notes (2015) </a:t>
            </a:r>
            <a:r>
              <a:rPr lang="en-US" sz="2000" dirty="0" smtClean="0"/>
              <a:t>8:12.</a:t>
            </a:r>
            <a:endParaRPr lang="en-US" altLang="en-US" sz="2000" dirty="0" smtClean="0"/>
          </a:p>
          <a:p>
            <a:pPr eaLnBrk="1" hangingPunct="1">
              <a:lnSpc>
                <a:spcPct val="80000"/>
              </a:lnSpc>
            </a:pPr>
            <a:r>
              <a:rPr lang="en-US" altLang="en-US" sz="2000" dirty="0" smtClean="0">
                <a:hlinkClick r:id="rId5"/>
              </a:rPr>
              <a:t>www.CDC.gov</a:t>
            </a:r>
            <a:r>
              <a:rPr lang="en-US" altLang="en-US" sz="2000" dirty="0" smtClean="0"/>
              <a:t>  </a:t>
            </a:r>
            <a:endParaRPr lang="en-US" altLang="en-US" sz="2000" dirty="0" smtClean="0"/>
          </a:p>
          <a:p>
            <a:r>
              <a:rPr lang="en-US" sz="2000" dirty="0" smtClean="0"/>
              <a:t>The </a:t>
            </a:r>
            <a:r>
              <a:rPr lang="en-US" sz="2000" dirty="0"/>
              <a:t>2014 </a:t>
            </a:r>
            <a:r>
              <a:rPr lang="en-US" sz="2000" dirty="0" smtClean="0"/>
              <a:t>United States Report Card on Physical Activity for Children </a:t>
            </a:r>
            <a:r>
              <a:rPr lang="en-US" sz="2000" dirty="0"/>
              <a:t>&amp; </a:t>
            </a:r>
            <a:r>
              <a:rPr lang="en-US" sz="2000" dirty="0"/>
              <a:t>Youth, </a:t>
            </a:r>
            <a:r>
              <a:rPr lang="en-US" sz="1800" dirty="0">
                <a:hlinkClick r:id="rId6"/>
              </a:rPr>
              <a:t>http://</a:t>
            </a:r>
            <a:r>
              <a:rPr lang="en-US" sz="1800" dirty="0" smtClean="0">
                <a:hlinkClick r:id="rId6"/>
              </a:rPr>
              <a:t>www.physicalactivityplan.org/reportcard.php</a:t>
            </a:r>
            <a:r>
              <a:rPr lang="en-US" sz="1800" dirty="0" smtClean="0"/>
              <a:t>  </a:t>
            </a:r>
            <a:endParaRPr lang="en-US" sz="1800" dirty="0" smtClean="0"/>
          </a:p>
          <a:p>
            <a:pPr eaLnBrk="1" hangingPunct="1">
              <a:lnSpc>
                <a:spcPct val="80000"/>
              </a:lnSpc>
            </a:pPr>
            <a:endParaRPr lang="en-US" altLang="en-US" sz="2000" dirty="0" smtClean="0"/>
          </a:p>
        </p:txBody>
      </p:sp>
      <p:sp>
        <p:nvSpPr>
          <p:cNvPr id="6"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143000" y="0"/>
            <a:ext cx="7772400" cy="1143000"/>
          </a:xfrm>
        </p:spPr>
        <p:txBody>
          <a:bodyPr/>
          <a:lstStyle/>
          <a:p>
            <a:pPr eaLnBrk="1" hangingPunct="1"/>
            <a:r>
              <a:rPr lang="en-US" altLang="en-US" smtClean="0"/>
              <a:t>About Our Company</a:t>
            </a:r>
          </a:p>
        </p:txBody>
      </p:sp>
      <p:sp>
        <p:nvSpPr>
          <p:cNvPr id="39939" name="Content Placeholder 2"/>
          <p:cNvSpPr>
            <a:spLocks noGrp="1"/>
          </p:cNvSpPr>
          <p:nvPr>
            <p:ph idx="1"/>
          </p:nvPr>
        </p:nvSpPr>
        <p:spPr>
          <a:xfrm>
            <a:off x="609600" y="1524000"/>
            <a:ext cx="8153400" cy="4876800"/>
          </a:xfrm>
        </p:spPr>
        <p:txBody>
          <a:bodyPr>
            <a:normAutofit lnSpcReduction="10000"/>
          </a:bodyPr>
          <a:lstStyle/>
          <a:p>
            <a:pPr marL="0" indent="0" eaLnBrk="1" hangingPunct="1">
              <a:buNone/>
            </a:pPr>
            <a:r>
              <a:rPr lang="en-US" altLang="en-US" sz="1600" dirty="0" smtClean="0">
                <a:latin typeface="Bernard MT Condensed" panose="02050806060905020404" pitchFamily="18" charset="0"/>
              </a:rPr>
              <a:t>The Pennington Biomedical Research Center is a world-renowned nutrition research center.</a:t>
            </a:r>
          </a:p>
          <a:p>
            <a:pPr marL="0" indent="0" eaLnBrk="1" hangingPunct="1">
              <a:buNone/>
            </a:pPr>
            <a:r>
              <a:rPr lang="en-US" altLang="en-US" sz="1600" dirty="0" smtClean="0">
                <a:latin typeface="Franklin Gothic Demi" panose="020B0703020102020204" pitchFamily="34" charset="0"/>
              </a:rPr>
              <a:t> </a:t>
            </a:r>
          </a:p>
          <a:p>
            <a:pPr marL="0" indent="0">
              <a:buNone/>
            </a:pPr>
            <a:r>
              <a:rPr lang="en-US" altLang="en-US" sz="1400" dirty="0" smtClean="0">
                <a:latin typeface="Franklin Gothic Demi" panose="020B0703020102020204" pitchFamily="34" charset="0"/>
              </a:rPr>
              <a:t>VISION</a:t>
            </a:r>
          </a:p>
          <a:p>
            <a:pPr marL="0" indent="0">
              <a:buNone/>
            </a:pPr>
            <a:r>
              <a:rPr lang="en-US" altLang="en-US" sz="1400" dirty="0" smtClean="0">
                <a:latin typeface="Franklin Gothic Demi" panose="020B0703020102020204" pitchFamily="34" charset="0"/>
              </a:rPr>
              <a:t>Our </a:t>
            </a:r>
            <a:r>
              <a:rPr lang="en-US" altLang="en-US" sz="1400" i="1" dirty="0" smtClean="0">
                <a:latin typeface="Franklin Gothic Demi" panose="020B0703020102020204" pitchFamily="34" charset="0"/>
              </a:rPr>
              <a:t>vision </a:t>
            </a:r>
            <a:r>
              <a:rPr lang="en-US" altLang="en-US" sz="1400" dirty="0" smtClean="0">
                <a:latin typeface="Franklin Gothic Demi" panose="020B0703020102020204" pitchFamily="34" charset="0"/>
              </a:rPr>
              <a:t>is to lead the world in eliminating chronic diseases.  </a:t>
            </a:r>
          </a:p>
          <a:p>
            <a:pPr marL="0" indent="0">
              <a:buNone/>
            </a:pPr>
            <a:r>
              <a:rPr lang="en-US" altLang="en-US" sz="1400" dirty="0" smtClean="0">
                <a:latin typeface="Franklin Gothic Demi" panose="020B0703020102020204" pitchFamily="34" charset="0"/>
              </a:rPr>
              <a:t>MISSION</a:t>
            </a:r>
          </a:p>
          <a:p>
            <a:pPr marL="0" indent="0">
              <a:buNone/>
            </a:pPr>
            <a:r>
              <a:rPr lang="en-US" altLang="en-US" sz="1400" dirty="0" smtClean="0">
                <a:latin typeface="Franklin Gothic Demi" panose="020B0703020102020204" pitchFamily="34" charset="0"/>
              </a:rPr>
              <a:t>Our </a:t>
            </a:r>
            <a:r>
              <a:rPr lang="en-US" altLang="en-US" sz="1400" i="1" dirty="0" smtClean="0">
                <a:latin typeface="Franklin Gothic Demi" panose="020B0703020102020204" pitchFamily="34" charset="0"/>
              </a:rPr>
              <a:t>mission</a:t>
            </a:r>
            <a:r>
              <a:rPr lang="en-US" altLang="en-US" sz="1400" dirty="0" smtClean="0">
                <a:latin typeface="Franklin Gothic Demi" panose="020B0703020102020204" pitchFamily="34" charset="0"/>
              </a:rPr>
              <a:t> is to discover the triggers of chronic diseases through innovative research that improves human health across the lifespan.  We are helping people live Well</a:t>
            </a:r>
            <a:r>
              <a:rPr lang="en-US" altLang="en-US" sz="1400" i="1" dirty="0" smtClean="0">
                <a:latin typeface="Franklin Gothic Demi" panose="020B0703020102020204" pitchFamily="34" charset="0"/>
              </a:rPr>
              <a:t> </a:t>
            </a:r>
            <a:r>
              <a:rPr lang="en-US" altLang="en-US" sz="1400" dirty="0" smtClean="0">
                <a:latin typeface="Franklin Gothic Demi" panose="020B0703020102020204" pitchFamily="34" charset="0"/>
              </a:rPr>
              <a:t>Beyond the Expected</a:t>
            </a:r>
            <a:r>
              <a:rPr lang="en-US" altLang="en-US" sz="1400" i="1" dirty="0" smtClean="0">
                <a:latin typeface="Franklin Gothic Demi" panose="020B0703020102020204" pitchFamily="34" charset="0"/>
              </a:rPr>
              <a:t>.</a:t>
            </a:r>
            <a:endParaRPr lang="en-US" altLang="en-US" sz="1400" dirty="0" smtClean="0">
              <a:latin typeface="Franklin Gothic Demi" panose="020B0703020102020204" pitchFamily="34" charset="0"/>
            </a:endParaRPr>
          </a:p>
          <a:p>
            <a:pPr marL="0" indent="0">
              <a:buNone/>
            </a:pPr>
            <a:endParaRPr lang="en-US" altLang="en-US" sz="1100" dirty="0" smtClean="0"/>
          </a:p>
          <a:p>
            <a:pPr marL="0" indent="0">
              <a:buNone/>
            </a:pPr>
            <a:r>
              <a:rPr lang="en-US" altLang="en-US" sz="1100" dirty="0" smtClean="0">
                <a:latin typeface="Eras Demi ITC" panose="020B0805030504020804" pitchFamily="34" charset="0"/>
              </a:rPr>
              <a:t>The </a:t>
            </a:r>
            <a:r>
              <a:rPr lang="en-US" altLang="en-US" sz="1100" dirty="0" smtClean="0">
                <a:latin typeface="Eras Demi ITC" panose="020B0805030504020804" pitchFamily="34" charset="0"/>
              </a:rPr>
              <a:t>Pennington Center has several research areas, including:</a:t>
            </a:r>
          </a:p>
          <a:p>
            <a:pPr marL="0" indent="0">
              <a:buNone/>
            </a:pPr>
            <a:r>
              <a:rPr lang="en-US" altLang="en-US" sz="1100" dirty="0">
                <a:latin typeface="Eras Demi ITC" panose="020B0805030504020804" pitchFamily="34" charset="0"/>
              </a:rPr>
              <a:t>	</a:t>
            </a:r>
            <a:r>
              <a:rPr lang="en-US" altLang="en-US" sz="1100" dirty="0" smtClean="0">
                <a:latin typeface="Eras Demi ITC" panose="020B0805030504020804" pitchFamily="34" charset="0"/>
              </a:rPr>
              <a:t>Obesity			Neurobiology</a:t>
            </a:r>
            <a:endParaRPr lang="en-US" altLang="en-US" sz="1100" dirty="0">
              <a:latin typeface="Eras Demi ITC" panose="020B0805030504020804" pitchFamily="34" charset="0"/>
            </a:endParaRPr>
          </a:p>
          <a:p>
            <a:pPr marL="0" indent="0">
              <a:buNone/>
            </a:pPr>
            <a:r>
              <a:rPr lang="en-US" altLang="en-US" sz="1100" dirty="0">
                <a:latin typeface="Eras Demi ITC" panose="020B0805030504020804" pitchFamily="34" charset="0"/>
              </a:rPr>
              <a:t>	</a:t>
            </a:r>
            <a:r>
              <a:rPr lang="en-US" altLang="en-US" sz="1100" dirty="0" smtClean="0">
                <a:latin typeface="Eras Demi ITC" panose="020B0805030504020804" pitchFamily="34" charset="0"/>
              </a:rPr>
              <a:t>Cancer			Neurodegeneration</a:t>
            </a:r>
          </a:p>
          <a:p>
            <a:pPr marL="0" indent="0">
              <a:buNone/>
            </a:pPr>
            <a:r>
              <a:rPr lang="en-US" altLang="en-US" sz="1100" dirty="0" smtClean="0">
                <a:latin typeface="Eras Demi ITC" panose="020B0805030504020804" pitchFamily="34" charset="0"/>
              </a:rPr>
              <a:t>	Diabetes			Nutrient Sensing and Signaling</a:t>
            </a:r>
          </a:p>
          <a:p>
            <a:pPr marL="0" indent="0">
              <a:buNone/>
            </a:pPr>
            <a:r>
              <a:rPr lang="en-US" altLang="en-US" sz="1100" dirty="0" smtClean="0">
                <a:latin typeface="Eras Demi ITC" panose="020B0805030504020804" pitchFamily="34" charset="0"/>
              </a:rPr>
              <a:t>	Epidemiology and Prevention</a:t>
            </a:r>
            <a:r>
              <a:rPr lang="en-US" altLang="en-US" sz="1100" dirty="0">
                <a:latin typeface="Eras Demi ITC" panose="020B0805030504020804" pitchFamily="34" charset="0"/>
              </a:rPr>
              <a:t>	</a:t>
            </a:r>
            <a:r>
              <a:rPr lang="en-US" altLang="en-US" sz="1100" dirty="0" smtClean="0">
                <a:latin typeface="Eras Demi ITC" panose="020B0805030504020804" pitchFamily="34" charset="0"/>
              </a:rPr>
              <a:t>Physical </a:t>
            </a:r>
            <a:r>
              <a:rPr lang="en-US" altLang="en-US" sz="1100" dirty="0">
                <a:latin typeface="Eras Demi ITC" panose="020B0805030504020804" pitchFamily="34" charset="0"/>
              </a:rPr>
              <a:t>Activity and Health</a:t>
            </a:r>
            <a:r>
              <a:rPr lang="en-US" altLang="en-US" sz="1100" dirty="0" smtClean="0">
                <a:latin typeface="Eras Demi ITC" panose="020B0805030504020804" pitchFamily="34" charset="0"/>
              </a:rPr>
              <a:t>	</a:t>
            </a:r>
            <a:r>
              <a:rPr lang="en-US" altLang="en-US" sz="1100" dirty="0" smtClean="0">
                <a:latin typeface="Eras Demi ITC" panose="020B0805030504020804" pitchFamily="34" charset="0"/>
              </a:rPr>
              <a:t>	</a:t>
            </a:r>
          </a:p>
          <a:p>
            <a:pPr marL="0" indent="0">
              <a:buNone/>
            </a:pPr>
            <a:r>
              <a:rPr lang="en-US" altLang="en-US" sz="1100" dirty="0">
                <a:latin typeface="Eras Demi ITC" panose="020B0805030504020804" pitchFamily="34" charset="0"/>
              </a:rPr>
              <a:t>	</a:t>
            </a:r>
            <a:r>
              <a:rPr lang="en-US" altLang="en-US" sz="1100" dirty="0" smtClean="0">
                <a:latin typeface="Eras Demi ITC" panose="020B0805030504020804" pitchFamily="34" charset="0"/>
              </a:rPr>
              <a:t>Genomics and Molecular Genetics	Developmental </a:t>
            </a:r>
            <a:r>
              <a:rPr lang="en-US" altLang="en-US" sz="1100" dirty="0">
                <a:latin typeface="Eras Demi ITC" panose="020B0805030504020804" pitchFamily="34" charset="0"/>
              </a:rPr>
              <a:t>Biology</a:t>
            </a:r>
          </a:p>
          <a:p>
            <a:pPr marL="0" indent="0">
              <a:buNone/>
            </a:pPr>
            <a:endParaRPr lang="en-US" altLang="en-US" sz="1100" dirty="0" smtClean="0">
              <a:latin typeface="Eras Demi ITC" panose="020B0805030504020804" pitchFamily="34" charset="0"/>
            </a:endParaRPr>
          </a:p>
          <a:p>
            <a:pPr marL="0" indent="0">
              <a:buNone/>
            </a:pPr>
            <a:r>
              <a:rPr lang="en-US" altLang="en-US" sz="1100" dirty="0" smtClean="0">
                <a:latin typeface="Eras Demi ITC" panose="020B0805030504020804" pitchFamily="34" charset="0"/>
              </a:rPr>
              <a:t>The </a:t>
            </a:r>
            <a:r>
              <a:rPr lang="en-US" altLang="en-US" sz="1100" dirty="0" smtClean="0">
                <a:latin typeface="Eras Demi ITC" panose="020B0805030504020804" pitchFamily="34" charset="0"/>
              </a:rPr>
              <a:t>research fostered in these areas can have a profound impact on healthy living and on the prevention of common chronic diseases, such as heart disease, cancer, diabetes, hypertension and osteoporosis. </a:t>
            </a:r>
          </a:p>
          <a:p>
            <a:pPr marL="0" indent="0">
              <a:buNone/>
            </a:pPr>
            <a:r>
              <a:rPr lang="en-US" altLang="en-US" sz="1100" dirty="0" smtClean="0">
                <a:latin typeface="Eras Demi ITC" panose="020B0805030504020804" pitchFamily="34" charset="0"/>
              </a:rPr>
              <a:t>The </a:t>
            </a:r>
            <a:r>
              <a:rPr lang="en-US" altLang="en-US" sz="1100" dirty="0" smtClean="0">
                <a:latin typeface="Eras Demi ITC" panose="020B0805030504020804" pitchFamily="34" charset="0"/>
              </a:rPr>
              <a:t>Division of Education provides education and information to the scientific community and the public about research findings, training programs and research areas, and coordinates educational events for the public on various health issues.</a:t>
            </a:r>
          </a:p>
          <a:p>
            <a:pPr marL="0" indent="0">
              <a:buNone/>
            </a:pPr>
            <a:r>
              <a:rPr lang="en-US" altLang="en-US" sz="1100" dirty="0" smtClean="0">
                <a:latin typeface="Eras Demi ITC" panose="020B0805030504020804" pitchFamily="34" charset="0"/>
              </a:rPr>
              <a:t>We </a:t>
            </a:r>
            <a:r>
              <a:rPr lang="en-US" altLang="en-US" sz="1100" dirty="0" smtClean="0">
                <a:latin typeface="Eras Demi ITC" panose="020B0805030504020804" pitchFamily="34" charset="0"/>
              </a:rPr>
              <a:t>invite people of all ages and backgrounds to participate in the exciting research studies being conducted at the Pennington Center in Baton Rouge, Louisiana. If you would like to take part, visit the clinical trials web page at www.pbrc.edu or call (225) 763-3000.</a:t>
            </a:r>
          </a:p>
        </p:txBody>
      </p:sp>
      <p:sp>
        <p:nvSpPr>
          <p:cNvPr id="39941" name="Slide Number Placeholder 4"/>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B642C1-8486-4110-AC3E-199D080C5CBC}" type="slidenum">
              <a:rPr lang="en-US" altLang="en-US" sz="1400" smtClean="0">
                <a:latin typeface="Arial" charset="0"/>
              </a:rPr>
              <a:pPr eaLnBrk="1" hangingPunct="1"/>
              <a:t>39</a:t>
            </a:fld>
            <a:endParaRPr lang="en-US" altLang="en-US" sz="1400" smtClean="0">
              <a:latin typeface="Arial" charset="0"/>
            </a:endParaRPr>
          </a:p>
        </p:txBody>
      </p:sp>
      <p:sp>
        <p:nvSpPr>
          <p:cNvPr id="6"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Overweight vs Obesity</a:t>
            </a:r>
            <a:endParaRPr lang="en-US" dirty="0"/>
          </a:p>
        </p:txBody>
      </p:sp>
      <p:sp>
        <p:nvSpPr>
          <p:cNvPr id="3" name="Content Placeholder 2"/>
          <p:cNvSpPr>
            <a:spLocks noGrp="1"/>
          </p:cNvSpPr>
          <p:nvPr>
            <p:ph idx="1"/>
          </p:nvPr>
        </p:nvSpPr>
        <p:spPr/>
        <p:txBody>
          <a:bodyPr>
            <a:normAutofit fontScale="92500" lnSpcReduction="20000"/>
          </a:bodyPr>
          <a:lstStyle/>
          <a:p>
            <a:r>
              <a:rPr lang="en-US" dirty="0"/>
              <a:t>Overweight </a:t>
            </a:r>
            <a:r>
              <a:rPr lang="en-US" dirty="0" smtClean="0"/>
              <a:t>is </a:t>
            </a:r>
            <a:r>
              <a:rPr lang="en-US" dirty="0"/>
              <a:t>defined as children with a body mass index (BMI) in the 85th percentile for age and </a:t>
            </a:r>
            <a:r>
              <a:rPr lang="en-US" dirty="0" smtClean="0"/>
              <a:t>gender</a:t>
            </a:r>
            <a:r>
              <a:rPr lang="en-US" dirty="0"/>
              <a:t>.</a:t>
            </a:r>
            <a:endParaRPr lang="en-US" dirty="0" smtClean="0"/>
          </a:p>
          <a:p>
            <a:r>
              <a:rPr lang="en-US" dirty="0" smtClean="0"/>
              <a:t>Obesity is </a:t>
            </a:r>
            <a:r>
              <a:rPr lang="en-US" dirty="0"/>
              <a:t>defined as greater than or equal to the 95th percentile. </a:t>
            </a:r>
            <a:endParaRPr lang="en-US" dirty="0" smtClean="0"/>
          </a:p>
          <a:p>
            <a:r>
              <a:rPr lang="en-US" dirty="0" smtClean="0"/>
              <a:t>Class </a:t>
            </a:r>
            <a:r>
              <a:rPr lang="en-US" dirty="0"/>
              <a:t>2 </a:t>
            </a:r>
            <a:r>
              <a:rPr lang="en-US" dirty="0" smtClean="0"/>
              <a:t>is </a:t>
            </a:r>
            <a:r>
              <a:rPr lang="en-US" dirty="0"/>
              <a:t>defined as a BMI of </a:t>
            </a:r>
            <a:r>
              <a:rPr lang="en-US" dirty="0" smtClean="0"/>
              <a:t>120%cent </a:t>
            </a:r>
            <a:r>
              <a:rPr lang="en-US" dirty="0"/>
              <a:t>of the 95th percentile. </a:t>
            </a:r>
            <a:r>
              <a:rPr lang="en-US" dirty="0" smtClean="0"/>
              <a:t> </a:t>
            </a:r>
          </a:p>
          <a:p>
            <a:r>
              <a:rPr lang="en-US" dirty="0" smtClean="0"/>
              <a:t>Class </a:t>
            </a:r>
            <a:r>
              <a:rPr lang="en-US" dirty="0"/>
              <a:t>3 obesity </a:t>
            </a:r>
            <a:r>
              <a:rPr lang="en-US" dirty="0" smtClean="0"/>
              <a:t>is defined as 140%cent </a:t>
            </a:r>
            <a:r>
              <a:rPr lang="en-US" dirty="0"/>
              <a:t>of the 95th </a:t>
            </a:r>
            <a:r>
              <a:rPr lang="en-US" dirty="0" smtClean="0"/>
              <a:t>percentile.</a:t>
            </a:r>
            <a:r>
              <a:rPr lang="en-US" dirty="0"/>
              <a:t> </a:t>
            </a:r>
            <a:endParaRPr lang="en-US" dirty="0" smtClean="0"/>
          </a:p>
          <a:p>
            <a:r>
              <a:rPr lang="en-US" dirty="0" smtClean="0"/>
              <a:t>Among children 2-19 year of age, 5.9% met </a:t>
            </a:r>
            <a:r>
              <a:rPr lang="en-US" dirty="0"/>
              <a:t>the guidelines for class 2 obesity, while </a:t>
            </a:r>
            <a:r>
              <a:rPr lang="en-US" dirty="0" smtClean="0"/>
              <a:t>2.1% </a:t>
            </a:r>
            <a:r>
              <a:rPr lang="en-US" dirty="0"/>
              <a:t>of children met class 3 guidelines.</a:t>
            </a:r>
          </a:p>
        </p:txBody>
      </p:sp>
      <p:sp>
        <p:nvSpPr>
          <p:cNvPr id="4"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extLst>
      <p:ext uri="{BB962C8B-B14F-4D97-AF65-F5344CB8AC3E}">
        <p14:creationId xmlns:p14="http://schemas.microsoft.com/office/powerpoint/2010/main" val="36734330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0" y="2667000"/>
            <a:ext cx="4953000" cy="1477328"/>
          </a:xfrm>
          <a:prstGeom prst="rect">
            <a:avLst/>
          </a:prstGeom>
        </p:spPr>
        <p:txBody>
          <a:bodyPr wrap="square">
            <a:spAutoFit/>
          </a:bodyPr>
          <a:lstStyle/>
          <a:p>
            <a:pPr algn="ctr"/>
            <a:r>
              <a:rPr lang="en-US" b="1" dirty="0" smtClean="0">
                <a:latin typeface="Palatino Linotype" pitchFamily="18" charset="0"/>
              </a:rPr>
              <a:t>Author:</a:t>
            </a:r>
            <a:endParaRPr lang="en-US" b="1" dirty="0" smtClean="0">
              <a:latin typeface="Palatino Linotype" pitchFamily="18" charset="0"/>
            </a:endParaRPr>
          </a:p>
          <a:p>
            <a:pPr algn="ctr"/>
            <a:r>
              <a:rPr lang="en-US" dirty="0" err="1" smtClean="0">
                <a:latin typeface="Palatino Linotype" pitchFamily="18" charset="0"/>
              </a:rPr>
              <a:t>Heli</a:t>
            </a:r>
            <a:r>
              <a:rPr lang="en-US" dirty="0" smtClean="0">
                <a:latin typeface="Palatino Linotype" pitchFamily="18" charset="0"/>
              </a:rPr>
              <a:t> Roy, PhD, MBA, RD</a:t>
            </a:r>
          </a:p>
          <a:p>
            <a:pPr algn="ctr"/>
            <a:endParaRPr lang="en-US" dirty="0" smtClean="0">
              <a:latin typeface="Palatino Linotype" pitchFamily="18" charset="0"/>
            </a:endParaRPr>
          </a:p>
          <a:p>
            <a:pPr algn="ctr"/>
            <a:r>
              <a:rPr lang="en-US" b="1" dirty="0" smtClean="0">
                <a:latin typeface="Palatino Linotype" pitchFamily="18" charset="0"/>
              </a:rPr>
              <a:t>Division of Education</a:t>
            </a:r>
            <a:r>
              <a:rPr lang="en-US" dirty="0" smtClean="0">
                <a:latin typeface="Palatino Linotype" pitchFamily="18" charset="0"/>
              </a:rPr>
              <a:t/>
            </a:r>
            <a:br>
              <a:rPr lang="en-US" dirty="0" smtClean="0">
                <a:latin typeface="Palatino Linotype" pitchFamily="18" charset="0"/>
              </a:rPr>
            </a:br>
            <a:r>
              <a:rPr lang="en-US" b="1" dirty="0" smtClean="0">
                <a:latin typeface="Palatino Linotype" pitchFamily="18" charset="0"/>
              </a:rPr>
              <a:t>Pennington Biomedical Research Center</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BMI chart for </a:t>
            </a:r>
            <a:r>
              <a:rPr lang="en-US" dirty="0" smtClean="0"/>
              <a:t>boys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5045" y="1447800"/>
            <a:ext cx="3990109" cy="5029200"/>
          </a:xfrm>
        </p:spPr>
      </p:pic>
      <p:sp>
        <p:nvSpPr>
          <p:cNvPr id="5"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extLst>
      <p:ext uri="{BB962C8B-B14F-4D97-AF65-F5344CB8AC3E}">
        <p14:creationId xmlns:p14="http://schemas.microsoft.com/office/powerpoint/2010/main" val="920337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BMI Chart for girls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4374" y="1447800"/>
            <a:ext cx="3651452" cy="5029200"/>
          </a:xfrm>
        </p:spPr>
      </p:pic>
      <p:sp>
        <p:nvSpPr>
          <p:cNvPr id="5"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extLst>
      <p:ext uri="{BB962C8B-B14F-4D97-AF65-F5344CB8AC3E}">
        <p14:creationId xmlns:p14="http://schemas.microsoft.com/office/powerpoint/2010/main" val="909802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211A965-1400-4D1C-A460-6B681657A9D0}" type="slidenum">
              <a:rPr lang="en-US" altLang="en-US" sz="1400" smtClean="0">
                <a:latin typeface="Arial" charset="0"/>
              </a:rPr>
              <a:pPr eaLnBrk="1" hangingPunct="1"/>
              <a:t>7</a:t>
            </a:fld>
            <a:endParaRPr lang="en-US" altLang="en-US" sz="1400" smtClean="0">
              <a:latin typeface="Arial" charset="0"/>
            </a:endParaRPr>
          </a:p>
        </p:txBody>
      </p:sp>
      <p:sp>
        <p:nvSpPr>
          <p:cNvPr id="7172" name="Rectangle 4"/>
          <p:cNvSpPr>
            <a:spLocks noGrp="1" noChangeArrowheads="1"/>
          </p:cNvSpPr>
          <p:nvPr>
            <p:ph type="title"/>
          </p:nvPr>
        </p:nvSpPr>
        <p:spPr>
          <a:xfrm>
            <a:off x="0" y="14177"/>
            <a:ext cx="7772400" cy="1143000"/>
          </a:xfrm>
        </p:spPr>
        <p:txBody>
          <a:bodyPr>
            <a:normAutofit/>
          </a:bodyPr>
          <a:lstStyle/>
          <a:p>
            <a:pPr algn="l" eaLnBrk="1" hangingPunct="1"/>
            <a:r>
              <a:rPr lang="en-US" altLang="en-US" sz="2800" dirty="0" smtClean="0"/>
              <a:t>Percent Overweight Children </a:t>
            </a:r>
            <a:br>
              <a:rPr lang="en-US" altLang="en-US" sz="2800" dirty="0" smtClean="0"/>
            </a:br>
            <a:r>
              <a:rPr lang="en-US" altLang="en-US" sz="2800" dirty="0" smtClean="0"/>
              <a:t>Ages 6 to 19 </a:t>
            </a:r>
            <a:r>
              <a:rPr lang="en-US" altLang="en-US" sz="2800" dirty="0" err="1" smtClean="0"/>
              <a:t>yrs</a:t>
            </a:r>
            <a:r>
              <a:rPr lang="en-US" altLang="en-US" sz="2800" dirty="0" smtClean="0"/>
              <a:t> by age, 1976-2004</a:t>
            </a:r>
          </a:p>
        </p:txBody>
      </p:sp>
      <p:graphicFrame>
        <p:nvGraphicFramePr>
          <p:cNvPr id="3" name="Object 5"/>
          <p:cNvGraphicFramePr>
            <a:graphicFrameLocks noGrp="1" noChangeAspect="1"/>
          </p:cNvGraphicFramePr>
          <p:nvPr>
            <p:ph type="chart" idx="1"/>
          </p:nvPr>
        </p:nvGraphicFramePr>
        <p:xfrm>
          <a:off x="1223963" y="2032000"/>
          <a:ext cx="7670800" cy="4013200"/>
        </p:xfrm>
        <a:graphic>
          <a:graphicData uri="http://schemas.openxmlformats.org/drawingml/2006/chart">
            <c:chart xmlns:c="http://schemas.openxmlformats.org/drawingml/2006/chart" xmlns:r="http://schemas.openxmlformats.org/officeDocument/2006/relationships" r:id="rId3"/>
          </a:graphicData>
        </a:graphic>
      </p:graphicFrame>
      <p:sp>
        <p:nvSpPr>
          <p:cNvPr id="7174" name="Text Box 6"/>
          <p:cNvSpPr txBox="1">
            <a:spLocks noChangeArrowheads="1"/>
          </p:cNvSpPr>
          <p:nvPr/>
        </p:nvSpPr>
        <p:spPr bwMode="auto">
          <a:xfrm rot="-5400000">
            <a:off x="277018" y="3685382"/>
            <a:ext cx="1884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 overweight</a:t>
            </a:r>
          </a:p>
        </p:txBody>
      </p:sp>
      <p:sp>
        <p:nvSpPr>
          <p:cNvPr id="7175" name="Text Box 7"/>
          <p:cNvSpPr txBox="1">
            <a:spLocks noChangeArrowheads="1"/>
          </p:cNvSpPr>
          <p:nvPr/>
        </p:nvSpPr>
        <p:spPr bwMode="auto">
          <a:xfrm>
            <a:off x="4038600" y="5867400"/>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Year</a:t>
            </a:r>
          </a:p>
        </p:txBody>
      </p:sp>
      <p:sp>
        <p:nvSpPr>
          <p:cNvPr id="2" name="Date Placeholder 1"/>
          <p:cNvSpPr>
            <a:spLocks noGrp="1"/>
          </p:cNvSpPr>
          <p:nvPr>
            <p:ph type="dt" sz="half" idx="10"/>
          </p:nvPr>
        </p:nvSpPr>
        <p:spPr/>
        <p:txBody>
          <a:bodyPr/>
          <a:lstStyle/>
          <a:p>
            <a:pPr>
              <a:defRPr/>
            </a:pPr>
            <a:r>
              <a:rPr lang="en-US" dirty="0" smtClean="0"/>
              <a:t>3/13/2015</a:t>
            </a:r>
            <a:endParaRPr lang="en-US"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en-US" smtClean="0"/>
              <a:t>3/6/2015</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6C82D3B-2B20-4885-BDFB-4C986616BA9F}" type="slidenum">
              <a:rPr lang="en-US" altLang="en-US" sz="1400" smtClean="0">
                <a:latin typeface="Arial" charset="0"/>
              </a:rPr>
              <a:pPr eaLnBrk="1" hangingPunct="1"/>
              <a:t>8</a:t>
            </a:fld>
            <a:endParaRPr lang="en-US" altLang="en-US" sz="1400" smtClean="0">
              <a:latin typeface="Arial" charset="0"/>
            </a:endParaRPr>
          </a:p>
        </p:txBody>
      </p:sp>
      <p:sp>
        <p:nvSpPr>
          <p:cNvPr id="8196" name="Rectangle 4"/>
          <p:cNvSpPr>
            <a:spLocks noGrp="1" noChangeArrowheads="1"/>
          </p:cNvSpPr>
          <p:nvPr>
            <p:ph type="title"/>
          </p:nvPr>
        </p:nvSpPr>
        <p:spPr>
          <a:xfrm>
            <a:off x="0" y="0"/>
            <a:ext cx="7772400" cy="1143000"/>
          </a:xfrm>
        </p:spPr>
        <p:txBody>
          <a:bodyPr/>
          <a:lstStyle/>
          <a:p>
            <a:pPr algn="l" eaLnBrk="1" hangingPunct="1"/>
            <a:r>
              <a:rPr lang="en-US" altLang="en-US" sz="2400" dirty="0" smtClean="0"/>
              <a:t>Percentage of Overweight: Males and Females </a:t>
            </a:r>
            <a:br>
              <a:rPr lang="en-US" altLang="en-US" sz="2400" dirty="0" smtClean="0"/>
            </a:br>
            <a:r>
              <a:rPr lang="en-US" altLang="en-US" sz="2400" dirty="0" smtClean="0"/>
              <a:t>12 to 19 </a:t>
            </a:r>
            <a:r>
              <a:rPr lang="en-US" altLang="en-US" sz="2400" dirty="0" err="1" smtClean="0"/>
              <a:t>yrs</a:t>
            </a:r>
            <a:r>
              <a:rPr lang="en-US" altLang="en-US" sz="2400" dirty="0" smtClean="0"/>
              <a:t> by Race/Ethnicity, 2003-2004</a:t>
            </a:r>
          </a:p>
        </p:txBody>
      </p:sp>
      <p:graphicFrame>
        <p:nvGraphicFramePr>
          <p:cNvPr id="3" name="Object 5"/>
          <p:cNvGraphicFramePr>
            <a:graphicFrameLocks noGrp="1" noChangeAspect="1"/>
          </p:cNvGraphicFramePr>
          <p:nvPr>
            <p:ph type="chart" idx="1"/>
          </p:nvPr>
        </p:nvGraphicFramePr>
        <p:xfrm>
          <a:off x="1223963" y="2032000"/>
          <a:ext cx="7670800" cy="4013200"/>
        </p:xfrm>
        <a:graphic>
          <a:graphicData uri="http://schemas.openxmlformats.org/drawingml/2006/chart">
            <c:chart xmlns:c="http://schemas.openxmlformats.org/drawingml/2006/chart" xmlns:r="http://schemas.openxmlformats.org/officeDocument/2006/relationships" r:id="rId3"/>
          </a:graphicData>
        </a:graphic>
      </p:graphicFrame>
      <p:sp>
        <p:nvSpPr>
          <p:cNvPr id="8198" name="Text Box 6"/>
          <p:cNvSpPr txBox="1">
            <a:spLocks noChangeArrowheads="1"/>
          </p:cNvSpPr>
          <p:nvPr/>
        </p:nvSpPr>
        <p:spPr bwMode="auto">
          <a:xfrm rot="-5400000">
            <a:off x="277018" y="3685382"/>
            <a:ext cx="1884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 overweight</a:t>
            </a:r>
          </a:p>
        </p:txBody>
      </p:sp>
      <p:sp>
        <p:nvSpPr>
          <p:cNvPr id="8199" name="Text Box 7"/>
          <p:cNvSpPr txBox="1">
            <a:spLocks noChangeArrowheads="1"/>
          </p:cNvSpPr>
          <p:nvPr/>
        </p:nvSpPr>
        <p:spPr bwMode="auto">
          <a:xfrm>
            <a:off x="4038600" y="5867400"/>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Year</a:t>
            </a:r>
          </a:p>
        </p:txBody>
      </p:sp>
      <p:sp>
        <p:nvSpPr>
          <p:cNvPr id="2" name="Date Placeholder 1"/>
          <p:cNvSpPr>
            <a:spLocks noGrp="1"/>
          </p:cNvSpPr>
          <p:nvPr>
            <p:ph type="dt" sz="half" idx="10"/>
          </p:nvPr>
        </p:nvSpPr>
        <p:spPr/>
        <p:txBody>
          <a:bodyPr/>
          <a:lstStyle/>
          <a:p>
            <a:pPr>
              <a:defRPr/>
            </a:pPr>
            <a:r>
              <a:rPr lang="en-US" smtClean="0"/>
              <a:t>3/13/2015</a:t>
            </a:r>
            <a:endParaRPr lang="en-US"/>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en-US" smtClean="0"/>
              <a:t>3/6/2015</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5"/>
          <p:cNvSpPr>
            <a:spLocks noGrp="1"/>
          </p:cNvSpPr>
          <p:nvPr>
            <p:ph type="sldNum" sz="quarter" idx="4294967295"/>
          </p:nvPr>
        </p:nvSpPr>
        <p:spPr>
          <a:xfrm>
            <a:off x="70104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175D6EE-E4C5-4C26-AC84-458A72DA9FD1}" type="slidenum">
              <a:rPr lang="en-US" altLang="en-US" sz="1400" smtClean="0">
                <a:latin typeface="Arial" charset="0"/>
              </a:rPr>
              <a:pPr eaLnBrk="1" hangingPunct="1"/>
              <a:t>9</a:t>
            </a:fld>
            <a:endParaRPr lang="en-US" altLang="en-US" sz="1400" smtClean="0">
              <a:latin typeface="Arial" charset="0"/>
            </a:endParaRPr>
          </a:p>
        </p:txBody>
      </p:sp>
      <p:sp>
        <p:nvSpPr>
          <p:cNvPr id="9220" name="Rectangle 2"/>
          <p:cNvSpPr>
            <a:spLocks noGrp="1" noChangeArrowheads="1"/>
          </p:cNvSpPr>
          <p:nvPr>
            <p:ph type="title"/>
          </p:nvPr>
        </p:nvSpPr>
        <p:spPr/>
        <p:txBody>
          <a:bodyPr/>
          <a:lstStyle/>
          <a:p>
            <a:pPr eaLnBrk="1" hangingPunct="1"/>
            <a:r>
              <a:rPr lang="en-US" altLang="en-US" dirty="0" smtClean="0"/>
              <a:t>Childhood Obesity: </a:t>
            </a:r>
            <a:br>
              <a:rPr lang="en-US" altLang="en-US" dirty="0" smtClean="0"/>
            </a:br>
            <a:r>
              <a:rPr lang="en-US" altLang="en-US" sz="2600" u="sng" dirty="0" smtClean="0">
                <a:latin typeface="Arial Narrow" pitchFamily="34" charset="0"/>
              </a:rPr>
              <a:t>Risks for the future</a:t>
            </a:r>
          </a:p>
        </p:txBody>
      </p:sp>
      <p:sp>
        <p:nvSpPr>
          <p:cNvPr id="9221" name="Rectangle 3"/>
          <p:cNvSpPr>
            <a:spLocks noGrp="1" noChangeArrowheads="1"/>
          </p:cNvSpPr>
          <p:nvPr>
            <p:ph type="body" idx="1"/>
          </p:nvPr>
        </p:nvSpPr>
        <p:spPr/>
        <p:txBody>
          <a:bodyPr/>
          <a:lstStyle/>
          <a:p>
            <a:pPr eaLnBrk="1" hangingPunct="1">
              <a:buFont typeface="Wingdings" pitchFamily="2" charset="2"/>
              <a:buNone/>
            </a:pPr>
            <a:r>
              <a:rPr lang="en-US" altLang="en-US" smtClean="0"/>
              <a:t>Children and adolescents are considered at high risk for overweight if:</a:t>
            </a:r>
          </a:p>
          <a:p>
            <a:pPr eaLnBrk="1" hangingPunct="1"/>
            <a:r>
              <a:rPr lang="en-US" altLang="en-US" smtClean="0"/>
              <a:t>One or both parents are overweight.</a:t>
            </a:r>
          </a:p>
          <a:p>
            <a:pPr eaLnBrk="1" hangingPunct="1"/>
            <a:r>
              <a:rPr lang="en-US" altLang="en-US" smtClean="0"/>
              <a:t>They are from families with low incomes.</a:t>
            </a:r>
          </a:p>
          <a:p>
            <a:pPr eaLnBrk="1" hangingPunct="1"/>
            <a:r>
              <a:rPr lang="en-US" altLang="en-US" smtClean="0"/>
              <a:t>They have a chronic disease or disability that limits mobility.</a:t>
            </a:r>
          </a:p>
          <a:p>
            <a:pPr eaLnBrk="1" hangingPunct="1">
              <a:buFont typeface="Wingdings" pitchFamily="2" charset="2"/>
              <a:buNone/>
            </a:pPr>
            <a:endParaRPr lang="en-US" altLang="en-US" smtClean="0"/>
          </a:p>
        </p:txBody>
      </p:sp>
      <p:pic>
        <p:nvPicPr>
          <p:cNvPr id="9223" name="Picture 6" descr="child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648200"/>
            <a:ext cx="2175233"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1"/>
          <p:cNvSpPr txBox="1">
            <a:spLocks/>
          </p:cNvSpPr>
          <p:nvPr/>
        </p:nvSpPr>
        <p:spPr>
          <a:xfrm>
            <a:off x="7696200" y="914400"/>
            <a:ext cx="1066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smtClean="0">
                <a:solidFill>
                  <a:schemeClr val="bg2">
                    <a:lumMod val="50000"/>
                  </a:schemeClr>
                </a:solidFill>
              </a:rPr>
              <a:t>3/13/2015</a:t>
            </a:r>
            <a:endParaRPr lang="en-US" sz="1000" dirty="0">
              <a:solidFill>
                <a:schemeClr val="bg2">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5063</Words>
  <Application>Microsoft Office PowerPoint</Application>
  <PresentationFormat>On-screen Show (4:3)</PresentationFormat>
  <Paragraphs>448</Paragraphs>
  <Slides>41</Slides>
  <Notes>34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Childhood Obesity</vt:lpstr>
      <vt:lpstr>Childhood obesity rates</vt:lpstr>
      <vt:lpstr>Prevalence in the U.S.</vt:lpstr>
      <vt:lpstr>Overweight vs Obesity</vt:lpstr>
      <vt:lpstr>BMI chart for boys</vt:lpstr>
      <vt:lpstr>BMI Chart for girls</vt:lpstr>
      <vt:lpstr>Percent Overweight Children  Ages 6 to 19 yrs by age, 1976-2004</vt:lpstr>
      <vt:lpstr>Percentage of Overweight: Males and Females  12 to 19 yrs by Race/Ethnicity, 2003-2004</vt:lpstr>
      <vt:lpstr>Childhood Obesity:  Risks for the future</vt:lpstr>
      <vt:lpstr>Childhood Obesity:  Risks for the future</vt:lpstr>
      <vt:lpstr>Adverse Health Effects of Obesity</vt:lpstr>
      <vt:lpstr>Being overweight or obese increases the risk of developing many chronic diseases and health conditions, including the following: </vt:lpstr>
      <vt:lpstr>PowerPoint Presentation</vt:lpstr>
      <vt:lpstr>Childhood Obesity:  gene vs environment</vt:lpstr>
      <vt:lpstr>Childhood Obesity:             Environmental Factors</vt:lpstr>
      <vt:lpstr>Childhood Obesity:             Socioeconomic Factors</vt:lpstr>
      <vt:lpstr>PowerPoint Presentation</vt:lpstr>
      <vt:lpstr>Critical Periods for the Development of Obesity</vt:lpstr>
      <vt:lpstr>Growth and weight  Gestation</vt:lpstr>
      <vt:lpstr>Growth and weight Infancy and childhood</vt:lpstr>
      <vt:lpstr>Growth and weight Catch up growth</vt:lpstr>
      <vt:lpstr>Growth and weight Breastfeeding </vt:lpstr>
      <vt:lpstr>Growth and weight Breastfeeding                              </vt:lpstr>
      <vt:lpstr>Growth and weight Breastfeeding</vt:lpstr>
      <vt:lpstr>Growth and weight  Adolescence</vt:lpstr>
      <vt:lpstr>PowerPoint Presentation</vt:lpstr>
      <vt:lpstr>Food Intake</vt:lpstr>
      <vt:lpstr>Children…</vt:lpstr>
      <vt:lpstr>PowerPoint Presentation</vt:lpstr>
      <vt:lpstr>Physical Activity Schools</vt:lpstr>
      <vt:lpstr>Physical Activity Schools</vt:lpstr>
      <vt:lpstr>Physical Activity: Leisure</vt:lpstr>
      <vt:lpstr>Participation in PA by children 9-13 yrs of age, by gender</vt:lpstr>
      <vt:lpstr>Participation in PA by children 9-13 yrs of age,  2002</vt:lpstr>
      <vt:lpstr>PA Recommendations</vt:lpstr>
      <vt:lpstr>PowerPoint Presentation</vt:lpstr>
      <vt:lpstr>To prevent overweight in children…</vt:lpstr>
      <vt:lpstr>References</vt:lpstr>
      <vt:lpstr>About Our Company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nguyenth</dc:creator>
  <cp:lastModifiedBy>Heli Roy</cp:lastModifiedBy>
  <cp:revision>73</cp:revision>
  <dcterms:created xsi:type="dcterms:W3CDTF">2014-04-10T14:10:23Z</dcterms:created>
  <dcterms:modified xsi:type="dcterms:W3CDTF">2015-03-13T21:10:38Z</dcterms:modified>
</cp:coreProperties>
</file>